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  <p:sldMasterId id="2147483696" r:id="rId4"/>
    <p:sldMasterId id="2147483707" r:id="rId5"/>
    <p:sldMasterId id="2147483718" r:id="rId6"/>
  </p:sldMasterIdLst>
  <p:notesMasterIdLst>
    <p:notesMasterId r:id="rId37"/>
  </p:notesMasterIdLst>
  <p:handoutMasterIdLst>
    <p:handoutMasterId r:id="rId38"/>
  </p:handoutMasterIdLst>
  <p:sldIdLst>
    <p:sldId id="310" r:id="rId7"/>
    <p:sldId id="256" r:id="rId8"/>
    <p:sldId id="260" r:id="rId9"/>
    <p:sldId id="262" r:id="rId10"/>
    <p:sldId id="263" r:id="rId11"/>
    <p:sldId id="265" r:id="rId12"/>
    <p:sldId id="267" r:id="rId13"/>
    <p:sldId id="305" r:id="rId14"/>
    <p:sldId id="269" r:id="rId15"/>
    <p:sldId id="271" r:id="rId16"/>
    <p:sldId id="273" r:id="rId17"/>
    <p:sldId id="277" r:id="rId18"/>
    <p:sldId id="301" r:id="rId19"/>
    <p:sldId id="279" r:id="rId20"/>
    <p:sldId id="280" r:id="rId21"/>
    <p:sldId id="302" r:id="rId22"/>
    <p:sldId id="293" r:id="rId23"/>
    <p:sldId id="306" r:id="rId24"/>
    <p:sldId id="281" r:id="rId25"/>
    <p:sldId id="308" r:id="rId26"/>
    <p:sldId id="282" r:id="rId27"/>
    <p:sldId id="307" r:id="rId28"/>
    <p:sldId id="304" r:id="rId29"/>
    <p:sldId id="309" r:id="rId30"/>
    <p:sldId id="284" r:id="rId31"/>
    <p:sldId id="285" r:id="rId32"/>
    <p:sldId id="286" r:id="rId33"/>
    <p:sldId id="291" r:id="rId34"/>
    <p:sldId id="292" r:id="rId35"/>
    <p:sldId id="30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6" autoAdjust="0"/>
    <p:restoredTop sz="94660"/>
  </p:normalViewPr>
  <p:slideViewPr>
    <p:cSldViewPr>
      <p:cViewPr varScale="1">
        <p:scale>
          <a:sx n="75" d="100"/>
          <a:sy n="75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C6BF4B-F0C8-42CA-9EC5-7410C30CFBF9}" type="datetimeFigureOut">
              <a:rPr lang="en-US"/>
              <a:pPr>
                <a:defRPr/>
              </a:pPr>
              <a:t>8/7/2013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E84EA4-6F3B-4FA8-9B50-0CC5D271F5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9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7D0973-3EFC-4158-B127-A456A6A119CA}" type="datetimeFigureOut">
              <a:rPr lang="en-US"/>
              <a:pPr>
                <a:defRPr/>
              </a:pPr>
              <a:t>8/7/2013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EA1DB7-B8EF-40A1-8895-D857225DA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81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E48E4E-08E9-4670-915E-C396C9C8C99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63118-3092-4757-A8D8-66F71BF95F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85EC1F-2645-404B-9874-FE2AB96F87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CCB861-5185-4827-B74C-BA9D9910AD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777BB-3531-42D9-851C-CFAFA18E71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6D53A-962F-484B-A693-204E0C16C4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5F2F3-2CC4-4B55-8AAA-11FA6B1228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FD18B-D552-49B7-9150-A3CD2770B5F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9ABB4-D055-4809-9928-50894278D52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EF790-6E21-4123-8611-35E80DE3AC4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47F5E-605D-4727-B2EF-1CC7490911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8E330-1270-4B42-9735-7DCFBFD88D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5EDC65-118A-4457-A834-D44DC1F52D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A1CCC-406C-48A3-A9FB-13BF422B30A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BFFFB6-1661-4FFF-9AA4-A3905BAF2EB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C9B6DB-28D1-4D48-A29E-1BC3FFB587C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665FD6-C5BA-43EA-9F66-0AA259D77A4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8BBCCD-75D3-4AF6-AE7A-919F696841E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3B028-8D17-4139-9A32-2A14F05088D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F6354-A9F5-4A2C-8746-C76EE8B731F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20EB95-A393-4572-8114-ACA05E39ABA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98F683-B6E0-4C06-966D-BF124A289EE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55AA70-4449-467F-8BEC-58176D26767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39A396-0AB2-4EFF-8BB3-4E5BA889B28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97533-4537-4C8E-B12C-9B651752BA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D4B6E6-1A1B-47B6-9324-B85A21771F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BFD0C2-135C-4BDE-91AA-4B073E1175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F86E18-0A39-4374-8843-215EA9BA2A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56D339-DB21-40F9-8699-617D95DC2FB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661927-4480-4DBB-B8E5-23EFD68888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9920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6485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44069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0707" y="1526958"/>
            <a:ext cx="3000642" cy="24502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15000" b="1" i="0" spc="-800" baseline="0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0112" y="4003829"/>
            <a:ext cx="7341832" cy="1997475"/>
          </a:xfrm>
          <a:prstGeom prst="rect">
            <a:avLst/>
          </a:prstGeom>
        </p:spPr>
        <p:txBody>
          <a:bodyPr anchor="ctr"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 rot="16200000">
            <a:off x="4100398" y="-790111"/>
            <a:ext cx="721261" cy="3596936"/>
          </a:xfrm>
          <a:prstGeom prst="rect">
            <a:avLst/>
          </a:prstGeom>
        </p:spPr>
        <p:txBody>
          <a:bodyPr vert="vert" lIns="0" anchor="ctr">
            <a:noAutofit/>
          </a:bodyPr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7D5039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13462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24347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51351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5861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2538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3337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09606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44934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27269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627363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1166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48579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F52D-AC4B-417C-A826-61BF7708E751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6283D-E223-4598-B54E-2B7FF31E7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73015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03" y="425565"/>
            <a:ext cx="8371643" cy="630884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rgbClr val="7D5039"/>
                </a:solidFill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25" y="1171851"/>
            <a:ext cx="8380521" cy="5406501"/>
          </a:xfrm>
        </p:spPr>
        <p:txBody>
          <a:bodyPr/>
          <a:lstStyle>
            <a:lvl1pPr>
              <a:defRPr sz="2800">
                <a:latin typeface="Helvetica" pitchFamily="34" charset="0"/>
                <a:cs typeface="Arial" pitchFamily="34" charset="0"/>
              </a:defRPr>
            </a:lvl1pPr>
            <a:lvl2pPr>
              <a:defRPr sz="2600">
                <a:latin typeface="Helvetica" pitchFamily="34" charset="0"/>
                <a:cs typeface="Arial" pitchFamily="34" charset="0"/>
              </a:defRPr>
            </a:lvl2pPr>
            <a:lvl3pPr>
              <a:defRPr>
                <a:latin typeface="Helvetica" pitchFamily="34" charset="0"/>
                <a:cs typeface="Arial" pitchFamily="34" charset="0"/>
              </a:defRPr>
            </a:lvl3pPr>
            <a:lvl4pPr>
              <a:defRPr>
                <a:latin typeface="Helvetica" pitchFamily="34" charset="0"/>
                <a:cs typeface="Arial" pitchFamily="34" charset="0"/>
              </a:defRPr>
            </a:lvl4pPr>
            <a:lvl5pPr>
              <a:defRPr>
                <a:latin typeface="Helvetic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10826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A2A1-D5D2-4966-ABB4-64625048B0AA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DAF0C-3D45-41DF-9CA3-C56DA0DBE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74902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5C90E-44DC-41A1-B3AC-6EE4559CF8C3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16C8-979F-41E3-BA58-2964319EA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05695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7240C-54DA-4239-85CE-33D4A4DE0E8A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9A1AA-1B63-4B4E-9B97-77BB8C346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4188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4E5E-0315-4C45-BBDF-3EE5EE8DE273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9BE5E-3BEE-44D3-B73A-5F743F35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13031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AEEC-D171-4296-B6B5-7894855E0A54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BD00A-A810-4EF3-92A5-31A92539C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4738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207174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B46C-A069-4D88-A7B3-CCBA0B8F9B13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25BF-EB39-4F3D-BC7D-67E9ADFB1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60177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74F2B-8091-41C2-88C2-0AD0E24372C1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2E611-AD9D-473B-87CB-369F1D24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14198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B97E9-8B9F-428A-BD9A-A8296A9381C2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F25B-7A61-487B-A7F3-09DA98C2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8884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C1B0-A659-4D62-9747-4862411C1408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3752-A9A2-4665-88B8-61F274132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48648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1437B-BFE9-47C6-8F08-C1F4B9FAF54D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B9E4-2DAD-4C99-84D2-E06B4552A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13903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70" y="195316"/>
            <a:ext cx="8487053" cy="1012053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rgbClr val="7D5039"/>
                </a:solidFill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3" y="1384918"/>
            <a:ext cx="8540317" cy="5184558"/>
          </a:xfrm>
        </p:spPr>
        <p:txBody>
          <a:bodyPr/>
          <a:lstStyle>
            <a:lvl1pPr>
              <a:defRPr sz="2800">
                <a:latin typeface="Helvetica" pitchFamily="34" charset="0"/>
                <a:cs typeface="Arial" pitchFamily="34" charset="0"/>
              </a:defRPr>
            </a:lvl1pPr>
            <a:lvl2pPr>
              <a:defRPr sz="2600">
                <a:latin typeface="Helvetica" pitchFamily="34" charset="0"/>
                <a:cs typeface="Arial" pitchFamily="34" charset="0"/>
              </a:defRPr>
            </a:lvl2pPr>
            <a:lvl3pPr>
              <a:defRPr>
                <a:latin typeface="Helvetica" pitchFamily="34" charset="0"/>
                <a:cs typeface="Arial" pitchFamily="34" charset="0"/>
              </a:defRPr>
            </a:lvl3pPr>
            <a:lvl4pPr>
              <a:defRPr>
                <a:latin typeface="Helvetica" pitchFamily="34" charset="0"/>
                <a:cs typeface="Arial" pitchFamily="34" charset="0"/>
              </a:defRPr>
            </a:lvl4pPr>
            <a:lvl5pPr>
              <a:defRPr>
                <a:latin typeface="Helvetic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80725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1F32D-DDF2-4BCE-9FD0-C405539D3452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3F4BC-7C69-4583-97D9-251268FE7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405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880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4643021" y="6010187"/>
            <a:ext cx="4048218" cy="26781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1"/>
          </p:nvPr>
        </p:nvSpPr>
        <p:spPr>
          <a:xfrm>
            <a:off x="5637319" y="5814872"/>
            <a:ext cx="3062797" cy="177555"/>
          </a:xfrm>
        </p:spPr>
        <p:txBody>
          <a:bodyPr anchor="ctr"/>
          <a:lstStyle>
            <a:lvl1pPr marL="0" indent="0" algn="r"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073955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FE35F-3D88-4569-8F29-31EBC4BD303A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9FC5-9D54-4E01-AA23-8826293AE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29047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DC5C9-19AC-4D00-B787-DA84E21674D2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DF4A-4230-4A3D-96BC-A7C0E5304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2822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16467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F895-7343-4443-8BF2-98BB8E3CF440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9C49F-9864-4B59-BE14-AEA3FF444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9075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0B5DE-97A4-4DEB-8148-1B2D198ABC8B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A7FD0-559D-4D7F-A2AB-4FD30C84D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65347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56AB-CF32-496A-AC55-13FD288AB7EF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A0470-F485-423E-9502-76B56503B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7025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1BDAA-D65C-4C5C-BF27-EA47349B31C3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CDED3-CF3F-4210-AD34-AE5C65C91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29065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0F73B-F1A9-4B0C-B424-0954BF1166EE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31C3-3F18-4E9C-BA42-FF23C851F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6663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70" y="532659"/>
            <a:ext cx="5246707" cy="674709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rgbClr val="AE072A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3" y="1384918"/>
            <a:ext cx="8540317" cy="5184558"/>
          </a:xfrm>
        </p:spPr>
        <p:txBody>
          <a:bodyPr/>
          <a:lstStyle>
            <a:lvl1pPr>
              <a:defRPr sz="2800">
                <a:latin typeface="Helvetica" pitchFamily="34" charset="0"/>
                <a:cs typeface="Arial" pitchFamily="34" charset="0"/>
              </a:defRPr>
            </a:lvl1pPr>
            <a:lvl2pPr>
              <a:defRPr sz="2600">
                <a:latin typeface="Helvetica" pitchFamily="34" charset="0"/>
                <a:cs typeface="Arial" pitchFamily="34" charset="0"/>
              </a:defRPr>
            </a:lvl2pPr>
            <a:lvl3pPr>
              <a:defRPr>
                <a:latin typeface="Helvetica" pitchFamily="34" charset="0"/>
                <a:cs typeface="Arial" pitchFamily="34" charset="0"/>
              </a:defRPr>
            </a:lvl3pPr>
            <a:lvl4pPr>
              <a:defRPr>
                <a:latin typeface="Helvetica" pitchFamily="34" charset="0"/>
                <a:cs typeface="Arial" pitchFamily="34" charset="0"/>
              </a:defRPr>
            </a:lvl4pPr>
            <a:lvl5pPr>
              <a:defRPr>
                <a:latin typeface="Helvetic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50576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9578E-09B2-4BAA-B742-B0E4DB3C0DE3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75664-33CE-4680-962B-376AADBC9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43616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880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4643021" y="6010187"/>
            <a:ext cx="4048218" cy="26781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1"/>
          </p:nvPr>
        </p:nvSpPr>
        <p:spPr>
          <a:xfrm>
            <a:off x="5637319" y="5814872"/>
            <a:ext cx="3062797" cy="177555"/>
          </a:xfrm>
        </p:spPr>
        <p:txBody>
          <a:bodyPr anchor="ctr"/>
          <a:lstStyle>
            <a:lvl1pPr marL="0" indent="0" algn="r"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58585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A4AB-AA71-4A4A-9CA3-310223286CDB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2F4B-28B5-4838-A196-018AC0677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07348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13984-CFAE-448D-8247-CF8B7BC91473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1075-2DAB-4DC6-B3EC-9B6E1DC22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264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54032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1A7C5-D8D4-4A5E-B997-5E3D303C6FBD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44B48-A2B0-4714-B9F6-CF2CE5EF8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99432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86F1-82BB-42B1-9685-A548909F6AB1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F3378-CBDB-4578-BFE8-319410BAE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45533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B7C50-8A07-4C30-9706-444B97EBB461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0139F-FEC4-4456-8B4A-900BECB65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2974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D95D-F043-46FF-B9CB-577ADBD9E6B9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89B4-D3FA-4100-A8AB-4940F411A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16831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11FC-9C64-48C4-9981-F7F3B2FFE434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5D4E-AAF7-467F-B68E-A1DD9C04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5151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02" y="541538"/>
            <a:ext cx="5459762" cy="674703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rgbClr val="153E8E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3" y="1296140"/>
            <a:ext cx="8540317" cy="5273336"/>
          </a:xfrm>
        </p:spPr>
        <p:txBody>
          <a:bodyPr/>
          <a:lstStyle>
            <a:lvl1pPr>
              <a:defRPr sz="2800">
                <a:latin typeface="Helvetica" pitchFamily="34" charset="0"/>
                <a:cs typeface="Arial" pitchFamily="34" charset="0"/>
              </a:defRPr>
            </a:lvl1pPr>
            <a:lvl2pPr>
              <a:defRPr sz="2600">
                <a:latin typeface="Helvetica" pitchFamily="34" charset="0"/>
                <a:cs typeface="Arial" pitchFamily="34" charset="0"/>
              </a:defRPr>
            </a:lvl2pPr>
            <a:lvl3pPr>
              <a:defRPr>
                <a:latin typeface="Helvetica" pitchFamily="34" charset="0"/>
                <a:cs typeface="Arial" pitchFamily="34" charset="0"/>
              </a:defRPr>
            </a:lvl3pPr>
            <a:lvl4pPr>
              <a:defRPr>
                <a:latin typeface="Helvetica" pitchFamily="34" charset="0"/>
                <a:cs typeface="Arial" pitchFamily="34" charset="0"/>
              </a:defRPr>
            </a:lvl4pPr>
            <a:lvl5pPr>
              <a:defRPr>
                <a:latin typeface="Helvetic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284085" y="559294"/>
            <a:ext cx="1402672" cy="656947"/>
          </a:xfrm>
        </p:spPr>
        <p:txBody>
          <a:bodyPr anchor="ctr"/>
          <a:lstStyle>
            <a:lvl1pPr marL="0" indent="0" algn="l">
              <a:buNone/>
              <a:defRPr sz="3500" b="1" i="1">
                <a:solidFill>
                  <a:srgbClr val="008C5B"/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43163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320FF-F573-4D57-BB6A-F6BCED49210A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45C0-6673-48D9-88EA-2AF35995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8018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880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4643021" y="6010187"/>
            <a:ext cx="4048218" cy="26781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1"/>
          </p:nvPr>
        </p:nvSpPr>
        <p:spPr>
          <a:xfrm>
            <a:off x="5637319" y="5814872"/>
            <a:ext cx="3062797" cy="177555"/>
          </a:xfrm>
        </p:spPr>
        <p:txBody>
          <a:bodyPr anchor="ctr"/>
          <a:lstStyle>
            <a:lvl1pPr marL="0" indent="0" algn="r"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853678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8691-580A-42D2-A4E9-3BA6071C2A5F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D8F4-2AD6-444B-9CF1-FDE535C1B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17411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A035-FD94-42A0-9F47-B5276F08D554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51B6C-917C-4431-81F3-9AF57D4B8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384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48140"/>
      </p:ext>
    </p:extLst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7767-60FC-4F20-8B92-77696EDC6AB6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E4F0F-E333-4695-8602-F72AD13D5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0290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333E0-228C-4AF3-A1F5-4888581D8352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B0D17-80A0-40E3-B62D-2DF39521E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21913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B957C-439E-497A-9F21-35FBF752DAD2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6D1D8-8F32-436D-BE3E-3940612F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8610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3C67-9DB6-43CA-9069-EC045092C190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9D09C-6B62-4909-991B-8D054BE8A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907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99784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94966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24368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943600" y="662305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/>
              <a:t>Permission granted to reproduce for educational use only.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191000" y="662305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/>
              <a:t>© Goodheart-Willcox Co.,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73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79400" y="150813"/>
            <a:ext cx="86153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4163" y="1600200"/>
            <a:ext cx="8620125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943600" y="662305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/>
              <a:t>Permission granted to reproduce for educational use only.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191000" y="662305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/>
              <a:t>© Goodheart-Willcox Co.,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74" r:id="rId2"/>
    <p:sldLayoutId id="2147484191" r:id="rId3"/>
    <p:sldLayoutId id="2147484175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79400" y="523875"/>
            <a:ext cx="51181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4163" y="1304925"/>
            <a:ext cx="86201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943600" y="662305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/>
              <a:t>Permission granted to reproduce for educational use only.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191000" y="662305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/>
              <a:t>© Goodheart-Willcox Co.,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76" r:id="rId2"/>
    <p:sldLayoutId id="2147484199" r:id="rId3"/>
    <p:sldLayoutId id="2147484177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AE072A"/>
          </a:solidFill>
          <a:latin typeface="Helvetic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E072A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E072A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E072A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E072A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79400" y="815975"/>
            <a:ext cx="51181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4163" y="1598613"/>
            <a:ext cx="8620125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943600" y="662305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/>
              <a:t>Permission granted to reproduce for educational use only.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191000" y="662305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900" dirty="0"/>
              <a:t>© Goodheart-Willcox Co.,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178" r:id="rId2"/>
    <p:sldLayoutId id="2147484207" r:id="rId3"/>
    <p:sldLayoutId id="2147484179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153E8E"/>
          </a:solidFill>
          <a:latin typeface="Helvetic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3E8E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3E8E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3E8E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53E8E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Estimator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An </a:t>
            </a:r>
            <a:r>
              <a:rPr lang="en-US" u="sng" smtClean="0">
                <a:cs typeface="Arial" charset="0"/>
              </a:rPr>
              <a:t>estimator</a:t>
            </a:r>
            <a:r>
              <a:rPr lang="en-US" smtClean="0">
                <a:cs typeface="Arial" charset="0"/>
              </a:rPr>
              <a:t> calculates the costs of materials and labor for a building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Prepares all necessary paperwork related to the cost of the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Educational requirements include college degree with emphasis in math or economics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Computer experience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Familiarity with computer-based estimating package advisable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Surveyor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A </a:t>
            </a:r>
            <a:r>
              <a:rPr lang="en-US" u="sng" smtClean="0">
                <a:cs typeface="Arial" charset="0"/>
              </a:rPr>
              <a:t>land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surveyor</a:t>
            </a:r>
            <a:r>
              <a:rPr lang="en-US" smtClean="0">
                <a:cs typeface="Arial" charset="0"/>
              </a:rPr>
              <a:t> establishes areas and boundaries of real estate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Prepares property descriptions, maps, plats, and written specifications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Bachelor’s degree in surveying or civil engineering normally required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Surveying technicians complete two-year program and have practical experience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Teaching Architectural Drafting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Opportunities exist in high schools, trade or vocational schools, community colleges, and universities</a:t>
            </a:r>
          </a:p>
          <a:p>
            <a:pPr eaLnBrk="1" hangingPunct="1"/>
            <a:r>
              <a:rPr lang="en-US" smtClean="0">
                <a:cs typeface="Arial" charset="0"/>
              </a:rPr>
              <a:t>Educational requirements include bachelor’s degree in architecture or industrial technology</a:t>
            </a:r>
          </a:p>
          <a:p>
            <a:pPr eaLnBrk="1" hangingPunct="1"/>
            <a:r>
              <a:rPr lang="en-US" smtClean="0">
                <a:cs typeface="Arial" charset="0"/>
              </a:rPr>
              <a:t>Other requirements vary according to school and program</a:t>
            </a:r>
          </a:p>
          <a:p>
            <a:pPr eaLnBrk="1" hangingPunct="1"/>
            <a:r>
              <a:rPr lang="en-US" smtClean="0">
                <a:cs typeface="Arial" charset="0"/>
              </a:rPr>
              <a:t>Advanced degree required to teach at college level</a:t>
            </a: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Architectural Engineer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An </a:t>
            </a:r>
            <a:r>
              <a:rPr lang="en-US" u="sng" smtClean="0">
                <a:cs typeface="Arial" charset="0"/>
              </a:rPr>
              <a:t>architectural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engineer</a:t>
            </a:r>
            <a:r>
              <a:rPr lang="en-US" smtClean="0">
                <a:cs typeface="Arial" charset="0"/>
              </a:rPr>
              <a:t> works with all systems within a building  to integrate design, construction, and operation in the building</a:t>
            </a:r>
          </a:p>
          <a:p>
            <a:pPr eaLnBrk="1" hangingPunct="1"/>
            <a:r>
              <a:rPr lang="en-US" smtClean="0">
                <a:cs typeface="Arial" charset="0"/>
              </a:rPr>
              <a:t>Requires bachelor’s degree in architectural or civil engineering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Construction Technologist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A </a:t>
            </a:r>
            <a:r>
              <a:rPr lang="en-US" u="sng" smtClean="0">
                <a:cs typeface="Arial" charset="0"/>
              </a:rPr>
              <a:t>construction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technologist</a:t>
            </a:r>
            <a:r>
              <a:rPr lang="en-US" smtClean="0">
                <a:cs typeface="Arial" charset="0"/>
              </a:rPr>
              <a:t> manages both supervisory and technical roles in construction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Specializations include managing construction, purchasing, and site supervision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Educational requirements include bachelor’s degree in construction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Experience in construction is helpful but not required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Residential Building Designer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A </a:t>
            </a:r>
            <a:r>
              <a:rPr lang="en-US" u="sng" smtClean="0">
                <a:cs typeface="Arial" charset="0"/>
              </a:rPr>
              <a:t>residential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building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designer</a:t>
            </a:r>
            <a:r>
              <a:rPr lang="en-US" smtClean="0">
                <a:cs typeface="Arial" charset="0"/>
              </a:rPr>
              <a:t> plans and designs residential 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Knowledgeable about codes, ordinances, design options, product choices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No specific educational requirements</a:t>
            </a:r>
          </a:p>
          <a:p>
            <a:pPr lvl="1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en-US" smtClean="0">
                <a:cs typeface="Arial" charset="0"/>
              </a:rPr>
              <a:t>Certified Professional Building Designer or National Council of Building Designer Certification indicates competency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Interior Designer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An </a:t>
            </a:r>
            <a:r>
              <a:rPr lang="en-US" u="sng" smtClean="0">
                <a:cs typeface="Arial" charset="0"/>
              </a:rPr>
              <a:t>interior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designer</a:t>
            </a:r>
            <a:r>
              <a:rPr lang="en-US" smtClean="0">
                <a:cs typeface="Arial" charset="0"/>
              </a:rPr>
              <a:t> designs interior space</a:t>
            </a:r>
          </a:p>
          <a:p>
            <a:pPr eaLnBrk="1" hangingPunct="1"/>
            <a:r>
              <a:rPr lang="en-US" smtClean="0">
                <a:cs typeface="Arial" charset="0"/>
              </a:rPr>
              <a:t>Sometimes consulted in planning stages of new construction</a:t>
            </a:r>
          </a:p>
          <a:p>
            <a:pPr eaLnBrk="1" hangingPunct="1"/>
            <a:r>
              <a:rPr lang="en-US" smtClean="0">
                <a:cs typeface="Arial" charset="0"/>
              </a:rPr>
              <a:t>Educational requirements include bachelor’s degree in interior design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Entrepreneurship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Person who starts, manages, and assumes the risks of a business is an </a:t>
            </a:r>
            <a:r>
              <a:rPr lang="en-US" u="sng" smtClean="0">
                <a:cs typeface="Arial" charset="0"/>
              </a:rPr>
              <a:t>entrepreneur</a:t>
            </a:r>
            <a:endParaRPr lang="en-US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Failure caused by inadequate financing, poor management, or lack of knowledge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Has positive and negative aspects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Three ways to own a business: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Buy existing business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Buy a </a:t>
            </a:r>
            <a:r>
              <a:rPr lang="en-US" u="sng" smtClean="0">
                <a:cs typeface="Arial" charset="0"/>
              </a:rPr>
              <a:t>franchise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Start a new business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Entrepreneurs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Being an entrepreneur provides a great deal of freedom.</a:t>
            </a:r>
          </a:p>
        </p:txBody>
      </p:sp>
      <p:pic>
        <p:nvPicPr>
          <p:cNvPr id="56324" name="Picture 3" descr="03-1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484313"/>
            <a:ext cx="58324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Employability Skills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u="sng" smtClean="0">
                <a:cs typeface="Arial" charset="0"/>
              </a:rPr>
              <a:t>Employability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skills</a:t>
            </a:r>
            <a:r>
              <a:rPr lang="en-US" smtClean="0">
                <a:cs typeface="Arial" charset="0"/>
              </a:rPr>
              <a:t> help you get and keep a job</a:t>
            </a:r>
            <a:endParaRPr lang="en-US" u="sng" smtClean="0">
              <a:cs typeface="Arial" charset="0"/>
            </a:endParaRPr>
          </a:p>
          <a:p>
            <a:pPr eaLnBrk="1" hangingPunct="1"/>
            <a:r>
              <a:rPr lang="en-US" u="sng" smtClean="0">
                <a:cs typeface="Arial" charset="0"/>
              </a:rPr>
              <a:t>Job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skills</a:t>
            </a:r>
            <a:r>
              <a:rPr lang="en-US" smtClean="0">
                <a:cs typeface="Arial" charset="0"/>
              </a:rPr>
              <a:t> are technical skills you need to perform a job correctly</a:t>
            </a:r>
            <a:endParaRPr lang="en-US" u="sng" smtClean="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2960688" y="1527175"/>
            <a:ext cx="3000375" cy="2449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3</a:t>
            </a:r>
          </a:p>
        </p:txBody>
      </p:sp>
      <p:sp>
        <p:nvSpPr>
          <p:cNvPr id="39939" name="Subtitle 2"/>
          <p:cNvSpPr>
            <a:spLocks noGrp="1"/>
          </p:cNvSpPr>
          <p:nvPr>
            <p:ph idx="1"/>
          </p:nvPr>
        </p:nvSpPr>
        <p:spPr bwMode="auto">
          <a:xfrm>
            <a:off x="790575" y="4003675"/>
            <a:ext cx="7340600" cy="199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cs typeface="Arial" charset="0"/>
              </a:rPr>
              <a:t>Preparing for a Career in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 rot="16200000">
            <a:off x="4100513" y="-790575"/>
            <a:ext cx="720725" cy="3597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509713" y="541338"/>
            <a:ext cx="5459412" cy="674687"/>
          </a:xfrm>
        </p:spPr>
        <p:txBody>
          <a:bodyPr/>
          <a:lstStyle/>
          <a:p>
            <a:pPr eaLnBrk="1" hangingPunct="1"/>
            <a:r>
              <a:rPr lang="en-US" smtClean="0"/>
              <a:t>Architecture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19088" y="1295400"/>
            <a:ext cx="8540750" cy="52736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Eco-entrepreneurship</a:t>
            </a:r>
          </a:p>
          <a:p>
            <a:pPr lvl="1" eaLnBrk="1" hangingPunct="1"/>
            <a:r>
              <a:rPr lang="en-US" smtClean="0">
                <a:cs typeface="Arial" charset="0"/>
              </a:rPr>
              <a:t>Businesses that emphasize sustainable, environmentally friendly products and services</a:t>
            </a:r>
          </a:p>
          <a:p>
            <a:pPr lvl="1" eaLnBrk="1" hangingPunct="1"/>
            <a:r>
              <a:rPr lang="en-US" smtClean="0">
                <a:cs typeface="Arial" charset="0"/>
              </a:rPr>
              <a:t>Green options available in all architectural areas</a:t>
            </a:r>
          </a:p>
          <a:p>
            <a:pPr lvl="1" eaLnBrk="1" hangingPunct="1"/>
            <a:r>
              <a:rPr lang="en-US" smtClean="0">
                <a:cs typeface="Arial" charset="0"/>
              </a:rPr>
              <a:t>Careers that do not offer materials or process specifications, such as architectural drafting, can promote green processes in the office</a:t>
            </a:r>
          </a:p>
          <a:p>
            <a:pPr lvl="1" eaLnBrk="1" hangingPunct="1"/>
            <a:r>
              <a:rPr lang="en-US" smtClean="0">
                <a:cs typeface="Arial" charset="0"/>
              </a:rPr>
              <a:t>Various websites offer information and tips on starting and promoting a green business</a:t>
            </a:r>
          </a:p>
        </p:txBody>
      </p:sp>
      <p:sp>
        <p:nvSpPr>
          <p:cNvPr id="58372" name="Subtitle 3"/>
          <p:cNvSpPr>
            <a:spLocks noGrp="1"/>
          </p:cNvSpPr>
          <p:nvPr>
            <p:ph type="subTitle" idx="10"/>
          </p:nvPr>
        </p:nvSpPr>
        <p:spPr>
          <a:xfrm>
            <a:off x="284163" y="558800"/>
            <a:ext cx="1403350" cy="657225"/>
          </a:xfrm>
        </p:spPr>
        <p:txBody>
          <a:bodyPr/>
          <a:lstStyle/>
          <a:p>
            <a:r>
              <a:rPr lang="en-US" smtClean="0"/>
              <a:t>Green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Job-Seeking Skills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First step is apply for job</a:t>
            </a:r>
          </a:p>
          <a:p>
            <a:pPr eaLnBrk="1" hangingPunct="1"/>
            <a:r>
              <a:rPr lang="en-US" smtClean="0">
                <a:cs typeface="Arial" charset="0"/>
              </a:rPr>
              <a:t>Send </a:t>
            </a:r>
            <a:r>
              <a:rPr lang="en-US" u="sng" smtClean="0">
                <a:cs typeface="Arial" charset="0"/>
              </a:rPr>
              <a:t>résumé</a:t>
            </a:r>
            <a:r>
              <a:rPr lang="en-US" smtClean="0">
                <a:cs typeface="Arial" charset="0"/>
              </a:rPr>
              <a:t> with job application</a:t>
            </a:r>
          </a:p>
          <a:p>
            <a:pPr eaLnBrk="1" hangingPunct="1"/>
            <a:r>
              <a:rPr lang="en-US" smtClean="0">
                <a:cs typeface="Arial" charset="0"/>
              </a:rPr>
              <a:t>Prepare to make a good impression 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Résumés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 good résumé provides information potential employers wants to know in a neat, concise format</a:t>
            </a:r>
          </a:p>
        </p:txBody>
      </p:sp>
      <p:pic>
        <p:nvPicPr>
          <p:cNvPr id="60420" name="Picture 4" descr="03-17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58340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Successful Interview Tips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Dress appropriately</a:t>
            </a:r>
          </a:p>
          <a:p>
            <a:pPr eaLnBrk="1" hangingPunct="1"/>
            <a:r>
              <a:rPr lang="en-US" smtClean="0">
                <a:cs typeface="Arial" charset="0"/>
              </a:rPr>
              <a:t>Arrive promptly</a:t>
            </a:r>
          </a:p>
          <a:p>
            <a:pPr eaLnBrk="1" hangingPunct="1"/>
            <a:r>
              <a:rPr lang="en-US" smtClean="0">
                <a:cs typeface="Arial" charset="0"/>
              </a:rPr>
              <a:t>Use good posture</a:t>
            </a:r>
          </a:p>
          <a:p>
            <a:pPr eaLnBrk="1" hangingPunct="1"/>
            <a:r>
              <a:rPr lang="en-US" smtClean="0">
                <a:cs typeface="Arial" charset="0"/>
              </a:rPr>
              <a:t>Be prepared</a:t>
            </a:r>
          </a:p>
          <a:p>
            <a:pPr lvl="1" eaLnBrk="1" hangingPunct="1"/>
            <a:r>
              <a:rPr lang="en-US" smtClean="0">
                <a:cs typeface="Arial" charset="0"/>
              </a:rPr>
              <a:t>Bring </a:t>
            </a:r>
            <a:r>
              <a:rPr lang="en-US" u="sng" smtClean="0">
                <a:cs typeface="Arial" charset="0"/>
              </a:rPr>
              <a:t>portfolio</a:t>
            </a:r>
          </a:p>
          <a:p>
            <a:pPr eaLnBrk="1" hangingPunct="1"/>
            <a:r>
              <a:rPr lang="en-US" smtClean="0">
                <a:cs typeface="Arial" charset="0"/>
              </a:rPr>
              <a:t>Do not use slang</a:t>
            </a:r>
          </a:p>
          <a:p>
            <a:pPr eaLnBrk="1" hangingPunct="1"/>
            <a:r>
              <a:rPr lang="en-US" smtClean="0">
                <a:cs typeface="Arial" charset="0"/>
              </a:rPr>
              <a:t>Demonstrate self-confidence</a:t>
            </a:r>
          </a:p>
          <a:p>
            <a:pPr eaLnBrk="1" hangingPunct="1"/>
            <a:r>
              <a:rPr lang="en-US" smtClean="0">
                <a:cs typeface="Arial" charset="0"/>
              </a:rPr>
              <a:t>Thank the interviewer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328613" y="533400"/>
            <a:ext cx="5246687" cy="674688"/>
          </a:xfrm>
        </p:spPr>
        <p:txBody>
          <a:bodyPr/>
          <a:lstStyle/>
          <a:p>
            <a:pPr eaLnBrk="1" hangingPunct="1"/>
            <a:r>
              <a:rPr lang="en-US" smtClean="0"/>
              <a:t>Employability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Developing a r</a:t>
            </a:r>
            <a:r>
              <a:rPr lang="en-US" smtClean="0">
                <a:cs typeface="Arial" charset="0"/>
                <a:sym typeface="Symbol" pitchFamily="18" charset="2"/>
              </a:rPr>
              <a:t>é</a:t>
            </a:r>
            <a:r>
              <a:rPr lang="en-US" smtClean="0">
                <a:cs typeface="Arial" charset="0"/>
              </a:rPr>
              <a:t>sum</a:t>
            </a:r>
            <a:r>
              <a:rPr lang="en-US" smtClean="0">
                <a:cs typeface="Arial" charset="0"/>
                <a:sym typeface="Symbol" pitchFamily="18" charset="2"/>
              </a:rPr>
              <a:t>é</a:t>
            </a:r>
            <a:r>
              <a:rPr lang="en-US" smtClean="0">
                <a:cs typeface="Arial" charset="0"/>
              </a:rPr>
              <a:t> </a:t>
            </a:r>
          </a:p>
          <a:p>
            <a:pPr lvl="1" eaLnBrk="1" hangingPunct="1"/>
            <a:r>
              <a:rPr lang="en-US" smtClean="0">
                <a:cs typeface="Arial" charset="0"/>
              </a:rPr>
              <a:t>Content varies based on type of job</a:t>
            </a:r>
          </a:p>
          <a:p>
            <a:pPr lvl="1" eaLnBrk="1" hangingPunct="1"/>
            <a:r>
              <a:rPr lang="en-US" smtClean="0">
                <a:cs typeface="Arial" charset="0"/>
              </a:rPr>
              <a:t>Include contact information, present job position, work history, educational background, personal and professional accomplishments and recognitions</a:t>
            </a:r>
          </a:p>
          <a:p>
            <a:pPr lvl="1" eaLnBrk="1" hangingPunct="1"/>
            <a:r>
              <a:rPr lang="en-US" smtClean="0">
                <a:cs typeface="Arial" charset="0"/>
              </a:rPr>
              <a:t>Common formats are reverse chronological and functional</a:t>
            </a:r>
          </a:p>
          <a:p>
            <a:pPr lvl="1" eaLnBrk="1" hangingPunct="1"/>
            <a:r>
              <a:rPr lang="en-US" smtClean="0">
                <a:cs typeface="Arial" charset="0"/>
              </a:rPr>
              <a:t>Ask potential employers which file format to use when submitting a résumé</a:t>
            </a: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Workplace Skills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u="sng" smtClean="0">
                <a:cs typeface="Arial" charset="0"/>
              </a:rPr>
              <a:t>Workplace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skills</a:t>
            </a:r>
            <a:r>
              <a:rPr lang="en-US" smtClean="0">
                <a:cs typeface="Arial" charset="0"/>
              </a:rPr>
              <a:t> include:</a:t>
            </a:r>
            <a:endParaRPr lang="en-US" u="sng" smtClean="0">
              <a:cs typeface="Arial" charset="0"/>
            </a:endParaRPr>
          </a:p>
          <a:p>
            <a:pPr lvl="1" eaLnBrk="1" hangingPunct="1"/>
            <a:r>
              <a:rPr lang="en-US" smtClean="0">
                <a:cs typeface="Arial" charset="0"/>
              </a:rPr>
              <a:t>Communication skills</a:t>
            </a:r>
          </a:p>
          <a:p>
            <a:pPr lvl="1" eaLnBrk="1" hangingPunct="1"/>
            <a:r>
              <a:rPr lang="en-US" smtClean="0">
                <a:cs typeface="Arial" charset="0"/>
              </a:rPr>
              <a:t>Personal management skills</a:t>
            </a:r>
          </a:p>
          <a:p>
            <a:pPr lvl="1" eaLnBrk="1" hangingPunct="1"/>
            <a:r>
              <a:rPr lang="en-US" smtClean="0">
                <a:cs typeface="Arial" charset="0"/>
              </a:rPr>
              <a:t>Teamwork skills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Communication Skills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 ability to explain new ideas and concepts clearly and to translate those ideas into plans</a:t>
            </a:r>
          </a:p>
          <a:p>
            <a:pPr eaLnBrk="1" hangingPunct="1"/>
            <a:r>
              <a:rPr lang="en-US" smtClean="0">
                <a:cs typeface="Arial" charset="0"/>
              </a:rPr>
              <a:t>Includes speaking, writing, and listening</a:t>
            </a:r>
          </a:p>
          <a:p>
            <a:pPr lvl="1" eaLnBrk="1" hangingPunct="1"/>
            <a:r>
              <a:rPr lang="en-US" u="sng" smtClean="0">
                <a:cs typeface="Arial" charset="0"/>
              </a:rPr>
              <a:t>Active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listening</a:t>
            </a:r>
            <a:r>
              <a:rPr lang="en-US" smtClean="0">
                <a:cs typeface="Arial" charset="0"/>
              </a:rPr>
              <a:t> </a:t>
            </a:r>
            <a:endParaRPr lang="en-US" u="sng" smtClean="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Personal Management Skills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u="sng" smtClean="0">
                <a:cs typeface="Arial" charset="0"/>
              </a:rPr>
              <a:t>Personal management skills</a:t>
            </a:r>
            <a:r>
              <a:rPr lang="en-US" smtClean="0">
                <a:cs typeface="Arial" charset="0"/>
              </a:rPr>
              <a:t> include:</a:t>
            </a:r>
          </a:p>
          <a:p>
            <a:pPr lvl="1" eaLnBrk="1" hangingPunct="1"/>
            <a:r>
              <a:rPr lang="en-US" smtClean="0">
                <a:cs typeface="Arial" charset="0"/>
              </a:rPr>
              <a:t>Social skills</a:t>
            </a:r>
            <a:endParaRPr lang="en-US" u="sng" smtClean="0">
              <a:cs typeface="Arial" charset="0"/>
            </a:endParaRPr>
          </a:p>
          <a:p>
            <a:pPr lvl="2" eaLnBrk="1" hangingPunct="1"/>
            <a:r>
              <a:rPr lang="en-US" smtClean="0">
                <a:cs typeface="Arial" charset="0"/>
              </a:rPr>
              <a:t>Avoiding </a:t>
            </a:r>
            <a:r>
              <a:rPr lang="en-US" u="sng" smtClean="0">
                <a:cs typeface="Arial" charset="0"/>
              </a:rPr>
              <a:t>discrimination</a:t>
            </a:r>
            <a:r>
              <a:rPr lang="en-US" smtClean="0">
                <a:cs typeface="Arial" charset="0"/>
              </a:rPr>
              <a:t> and </a:t>
            </a:r>
            <a:r>
              <a:rPr lang="en-US" u="sng" smtClean="0">
                <a:cs typeface="Arial" charset="0"/>
              </a:rPr>
              <a:t>harassment</a:t>
            </a:r>
          </a:p>
          <a:p>
            <a:pPr lvl="1" eaLnBrk="1" hangingPunct="1"/>
            <a:r>
              <a:rPr lang="en-US" smtClean="0">
                <a:cs typeface="Arial" charset="0"/>
              </a:rPr>
              <a:t>Productivity</a:t>
            </a:r>
          </a:p>
          <a:p>
            <a:pPr lvl="2" eaLnBrk="1" hangingPunct="1"/>
            <a:r>
              <a:rPr lang="en-US" u="sng" smtClean="0">
                <a:cs typeface="Arial" charset="0"/>
              </a:rPr>
              <a:t>Lifelong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learning</a:t>
            </a:r>
          </a:p>
          <a:p>
            <a:pPr lvl="1" eaLnBrk="1" hangingPunct="1"/>
            <a:r>
              <a:rPr lang="en-US" smtClean="0">
                <a:cs typeface="Arial" charset="0"/>
              </a:rPr>
              <a:t>Ability to balance work and personal life</a:t>
            </a:r>
          </a:p>
          <a:p>
            <a:pPr lvl="1" eaLnBrk="1" hangingPunct="1"/>
            <a:r>
              <a:rPr lang="en-US" smtClean="0">
                <a:cs typeface="Arial" charset="0"/>
              </a:rPr>
              <a:t>Goal setting</a:t>
            </a:r>
          </a:p>
          <a:p>
            <a:pPr lvl="1" eaLnBrk="1" hangingPunct="1"/>
            <a:r>
              <a:rPr lang="en-US" smtClean="0">
                <a:cs typeface="Arial" charset="0"/>
              </a:rPr>
              <a:t>Responsibility </a:t>
            </a:r>
          </a:p>
          <a:p>
            <a:pPr lvl="1" eaLnBrk="1" hangingPunct="1"/>
            <a:r>
              <a:rPr lang="en-US" smtClean="0">
                <a:cs typeface="Arial" charset="0"/>
              </a:rPr>
              <a:t>Willingness to accept constructive criticism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Teamwork Skills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Employers look for employees who have </a:t>
            </a:r>
            <a:r>
              <a:rPr lang="en-US" u="sng" smtClean="0">
                <a:cs typeface="Arial" charset="0"/>
              </a:rPr>
              <a:t>teamwork</a:t>
            </a:r>
            <a:r>
              <a:rPr lang="en-US" smtClean="0">
                <a:cs typeface="Arial" charset="0"/>
              </a:rPr>
              <a:t> skills</a:t>
            </a:r>
          </a:p>
          <a:p>
            <a:pPr lvl="1" eaLnBrk="1" hangingPunct="1"/>
            <a:r>
              <a:rPr lang="en-US" smtClean="0">
                <a:cs typeface="Arial" charset="0"/>
              </a:rPr>
              <a:t>Ability to cooperate with others</a:t>
            </a:r>
          </a:p>
          <a:p>
            <a:pPr lvl="1" eaLnBrk="1" hangingPunct="1"/>
            <a:r>
              <a:rPr lang="en-US" smtClean="0">
                <a:cs typeface="Arial" charset="0"/>
              </a:rPr>
              <a:t>Flexibility</a:t>
            </a:r>
          </a:p>
          <a:p>
            <a:pPr lvl="1" eaLnBrk="1" hangingPunct="1"/>
            <a:r>
              <a:rPr lang="en-US" smtClean="0">
                <a:cs typeface="Arial" charset="0"/>
              </a:rPr>
              <a:t>Willingness to try new ways to get things done</a:t>
            </a:r>
          </a:p>
          <a:p>
            <a:pPr lvl="1" eaLnBrk="1" hangingPunct="1"/>
            <a:r>
              <a:rPr lang="en-US" smtClean="0">
                <a:cs typeface="Arial" charset="0"/>
              </a:rPr>
              <a:t>Honesty and openness</a:t>
            </a:r>
          </a:p>
          <a:p>
            <a:pPr lvl="1" eaLnBrk="1" hangingPunct="1"/>
            <a:r>
              <a:rPr lang="en-US" smtClean="0">
                <a:cs typeface="Arial" charset="0"/>
              </a:rPr>
              <a:t>Willingness to accept ideas of others</a:t>
            </a:r>
          </a:p>
          <a:p>
            <a:pPr lvl="1" eaLnBrk="1" hangingPunct="1"/>
            <a:endParaRPr lang="en-US" u="sng" smtClean="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Strategies for Promotion</a:t>
            </a:r>
          </a:p>
        </p:txBody>
      </p:sp>
      <p:sp>
        <p:nvSpPr>
          <p:cNvPr id="67587" name="Content Placeholder 7"/>
          <p:cNvSpPr>
            <a:spLocks noGrp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Do your current job to the best of your ability</a:t>
            </a:r>
          </a:p>
          <a:p>
            <a:pPr eaLnBrk="1" hangingPunct="1"/>
            <a:r>
              <a:rPr lang="en-US" smtClean="0">
                <a:cs typeface="Arial" charset="0"/>
              </a:rPr>
              <a:t>Keep a positive outlook</a:t>
            </a:r>
          </a:p>
          <a:p>
            <a:pPr eaLnBrk="1" hangingPunct="1"/>
            <a:r>
              <a:rPr lang="en-US" smtClean="0">
                <a:cs typeface="Arial" charset="0"/>
              </a:rPr>
              <a:t>Show eagerness to learn and contribute to the success of the company</a:t>
            </a:r>
          </a:p>
          <a:p>
            <a:pPr eaLnBrk="1" hangingPunct="1"/>
            <a:r>
              <a:rPr lang="en-US" smtClean="0">
                <a:cs typeface="Arial" charset="0"/>
              </a:rPr>
              <a:t>Try to gain new knowledge and skills</a:t>
            </a:r>
          </a:p>
          <a:p>
            <a:pPr eaLnBrk="1" hangingPunct="1"/>
            <a:r>
              <a:rPr lang="en-US" smtClean="0">
                <a:cs typeface="Arial" charset="0"/>
              </a:rPr>
              <a:t>Think ahead</a:t>
            </a:r>
          </a:p>
          <a:p>
            <a:pPr eaLnBrk="1" hangingPunct="1"/>
            <a:r>
              <a:rPr lang="en-US" smtClean="0">
                <a:cs typeface="Arial" charset="0"/>
              </a:rPr>
              <a:t>Demonstrate good </a:t>
            </a:r>
            <a:r>
              <a:rPr lang="en-US" u="sng" smtClean="0">
                <a:cs typeface="Arial" charset="0"/>
              </a:rPr>
              <a:t>business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etiquette</a:t>
            </a:r>
            <a:endParaRPr lang="en-US" smtClean="0">
              <a:cs typeface="Arial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Be patient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25450"/>
            <a:ext cx="8370888" cy="630238"/>
          </a:xfrm>
        </p:spPr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1171575"/>
            <a:ext cx="8797925" cy="540702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Compare the duties and educational requirements of various career options in architecture.</a:t>
            </a:r>
          </a:p>
          <a:p>
            <a:pPr eaLnBrk="1" hangingPunct="1"/>
            <a:r>
              <a:rPr lang="en-US" smtClean="0">
                <a:cs typeface="Arial" charset="0"/>
              </a:rPr>
              <a:t>Explain the advantages and disadvantages of entrepreneurship.</a:t>
            </a:r>
          </a:p>
          <a:p>
            <a:pPr eaLnBrk="1" hangingPunct="1"/>
            <a:r>
              <a:rPr lang="en-US" smtClean="0">
                <a:cs typeface="Arial" charset="0"/>
              </a:rPr>
              <a:t>Describe the skills and traits employers look for when interviewing job applicants.</a:t>
            </a:r>
          </a:p>
          <a:p>
            <a:pPr eaLnBrk="1" hangingPunct="1"/>
            <a:r>
              <a:rPr lang="en-US" smtClean="0">
                <a:cs typeface="Arial" charset="0"/>
              </a:rPr>
              <a:t>List workplace skills that have a positive effect on job performance.</a:t>
            </a:r>
          </a:p>
          <a:p>
            <a:pPr eaLnBrk="1" hangingPunct="1"/>
            <a:r>
              <a:rPr lang="en-US" smtClean="0">
                <a:cs typeface="Arial" charset="0"/>
              </a:rPr>
              <a:t>Describe strategies for increasing your chance of promotion.</a:t>
            </a:r>
          </a:p>
          <a:p>
            <a:pPr eaLnBrk="1" hangingPunct="1"/>
            <a:r>
              <a:rPr lang="en-US" smtClean="0">
                <a:cs typeface="Arial" charset="0"/>
              </a:rPr>
              <a:t>Explain the proper procedure for leaving a job.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Leaving a Job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Be considerate of the employer</a:t>
            </a:r>
          </a:p>
          <a:p>
            <a:pPr eaLnBrk="1" hangingPunct="1"/>
            <a:r>
              <a:rPr lang="en-US" smtClean="0">
                <a:cs typeface="Arial" charset="0"/>
              </a:rPr>
              <a:t>Submit a letter of resignation</a:t>
            </a:r>
          </a:p>
          <a:p>
            <a:pPr eaLnBrk="1" hangingPunct="1"/>
            <a:r>
              <a:rPr lang="en-US" smtClean="0">
                <a:cs typeface="Arial" charset="0"/>
              </a:rPr>
              <a:t>Maintain your professional attitude and be courteous throughout the leaving process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Careers in Architecture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Many career and job opportunities in the architectural field</a:t>
            </a:r>
          </a:p>
          <a:p>
            <a:pPr eaLnBrk="1" hangingPunct="1"/>
            <a:r>
              <a:rPr lang="en-US" smtClean="0">
                <a:cs typeface="Arial" charset="0"/>
              </a:rPr>
              <a:t>To find the right career, look at all alternatives</a:t>
            </a:r>
          </a:p>
          <a:p>
            <a:pPr eaLnBrk="1" hangingPunct="1"/>
            <a:r>
              <a:rPr lang="en-US" smtClean="0">
                <a:cs typeface="Arial" charset="0"/>
              </a:rPr>
              <a:t>Review the career opportunities and skills needed that are explained in this chapter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Architect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An </a:t>
            </a:r>
            <a:r>
              <a:rPr lang="en-US" u="sng" smtClean="0">
                <a:cs typeface="Arial" charset="0"/>
              </a:rPr>
              <a:t>architect</a:t>
            </a:r>
            <a:r>
              <a:rPr lang="en-US" smtClean="0">
                <a:cs typeface="Arial" charset="0"/>
              </a:rPr>
              <a:t> designs structures by working closely with a client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May also help client select a building contractor and represent the owner in dealing with contractor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Bachelor’s degree and license are required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Architectural Drafter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An </a:t>
            </a:r>
            <a:r>
              <a:rPr lang="en-US" u="sng" smtClean="0">
                <a:cs typeface="Arial" charset="0"/>
              </a:rPr>
              <a:t>architectural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drafter</a:t>
            </a:r>
            <a:r>
              <a:rPr lang="en-US" smtClean="0">
                <a:cs typeface="Arial" charset="0"/>
              </a:rPr>
              <a:t> draws details of working drawings and makes tracings from original drawings prepared by designer or architect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Educational requirements typically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high school diploma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some courses in architectural drawing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proficiency with CAD system and further technical study is desirable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Architectural Illustrator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An </a:t>
            </a:r>
            <a:r>
              <a:rPr lang="en-US" u="sng" smtClean="0">
                <a:cs typeface="Arial" charset="0"/>
              </a:rPr>
              <a:t>architectural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illustrator</a:t>
            </a:r>
            <a:r>
              <a:rPr lang="en-US" smtClean="0">
                <a:cs typeface="Arial" charset="0"/>
              </a:rPr>
              <a:t> prepares drawings, sketches, renderings, and other illustrations to present ideas to clients and to create advertising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Most work is done on computers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Educational requirements typically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high school diploma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some courses in architectural drawing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proficiency with CAD system and further technical study is desirable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Architectural Illustrations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Two examples of drawings done by architectural illustrators.</a:t>
            </a:r>
          </a:p>
        </p:txBody>
      </p:sp>
      <p:pic>
        <p:nvPicPr>
          <p:cNvPr id="46084" name="Picture 3" descr="03-04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8"/>
          <a:stretch>
            <a:fillRect/>
          </a:stretch>
        </p:blipFill>
        <p:spPr bwMode="auto">
          <a:xfrm>
            <a:off x="0" y="16002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95263"/>
            <a:ext cx="8486775" cy="1012825"/>
          </a:xfrm>
        </p:spPr>
        <p:txBody>
          <a:bodyPr/>
          <a:lstStyle/>
          <a:p>
            <a:pPr eaLnBrk="1" hangingPunct="1"/>
            <a:r>
              <a:rPr lang="en-US" smtClean="0"/>
              <a:t>Specifications Writer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8540750" cy="5184775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 </a:t>
            </a:r>
            <a:r>
              <a:rPr lang="en-US" u="sng" smtClean="0">
                <a:cs typeface="Arial" charset="0"/>
              </a:rPr>
              <a:t>specifications</a:t>
            </a:r>
            <a:r>
              <a:rPr lang="en-US" smtClean="0">
                <a:cs typeface="Arial" charset="0"/>
              </a:rPr>
              <a:t> </a:t>
            </a:r>
            <a:r>
              <a:rPr lang="en-US" u="sng" smtClean="0">
                <a:cs typeface="Arial" charset="0"/>
              </a:rPr>
              <a:t>writer</a:t>
            </a:r>
            <a:r>
              <a:rPr lang="en-US" smtClean="0">
                <a:cs typeface="Arial" charset="0"/>
              </a:rPr>
              <a:t> prepares all written information needed to describe materials, methods, and fixtures in a structure</a:t>
            </a:r>
          </a:p>
          <a:p>
            <a:pPr eaLnBrk="1" hangingPunct="1"/>
            <a:r>
              <a:rPr lang="en-US" smtClean="0">
                <a:cs typeface="Arial" charset="0"/>
              </a:rPr>
              <a:t>Must be knowledgeable in all phases of construction</a:t>
            </a:r>
          </a:p>
          <a:p>
            <a:pPr eaLnBrk="1" hangingPunct="1"/>
            <a:r>
              <a:rPr lang="en-US" smtClean="0">
                <a:cs typeface="Arial" charset="0"/>
              </a:rPr>
              <a:t>Requires college degree with emphasis on technical drawing, industrial materials, and building construction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Custom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7030A0"/>
      </a:accent2>
      <a:accent3>
        <a:srgbClr val="FFFFFF"/>
      </a:accent3>
      <a:accent4>
        <a:srgbClr val="000000"/>
      </a:accent4>
      <a:accent5>
        <a:srgbClr val="DAEDEF"/>
      </a:accent5>
      <a:accent6>
        <a:srgbClr val="729900"/>
      </a:accent6>
      <a:hlink>
        <a:srgbClr val="7030A0"/>
      </a:hlink>
      <a:folHlink>
        <a:srgbClr val="FFC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mployabil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reen Ar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000" b="1" i="1" u="none" strike="noStrike" kern="1200" cap="none" spc="0" normalizeH="0" baseline="0" noProof="0" dirty="0" smtClean="0">
            <a:ln>
              <a:noFill/>
            </a:ln>
            <a:solidFill>
              <a:srgbClr val="008C5B"/>
            </a:solidFill>
            <a:effectLst/>
            <a:uLnTx/>
            <a:uFillTx/>
            <a:latin typeface="Palatino Linotype" pitchFamily="18" charset="0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Architecture2014</Template>
  <TotalTime>0</TotalTime>
  <Words>1013</Words>
  <Application>Microsoft Office PowerPoint</Application>
  <PresentationFormat>On-screen Show (4:3)</PresentationFormat>
  <Paragraphs>195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Verdana</vt:lpstr>
      <vt:lpstr>Trebuchet MS</vt:lpstr>
      <vt:lpstr>Helvetica</vt:lpstr>
      <vt:lpstr>Palatino Linotype</vt:lpstr>
      <vt:lpstr>Symbol</vt:lpstr>
      <vt:lpstr>Title Slide</vt:lpstr>
      <vt:lpstr>4_Custom Design</vt:lpstr>
      <vt:lpstr>Objectives</vt:lpstr>
      <vt:lpstr>Content</vt:lpstr>
      <vt:lpstr>Employability</vt:lpstr>
      <vt:lpstr>Green Arch</vt:lpstr>
      <vt:lpstr>PowerPoint Presentation</vt:lpstr>
      <vt:lpstr>3</vt:lpstr>
      <vt:lpstr>Objectives</vt:lpstr>
      <vt:lpstr>Careers in Architecture</vt:lpstr>
      <vt:lpstr>Architect</vt:lpstr>
      <vt:lpstr>Architectural Drafter</vt:lpstr>
      <vt:lpstr>Architectural Illustrator</vt:lpstr>
      <vt:lpstr>Architectural Illustrations</vt:lpstr>
      <vt:lpstr>Specifications Writer</vt:lpstr>
      <vt:lpstr>Estimator</vt:lpstr>
      <vt:lpstr>Surveyor</vt:lpstr>
      <vt:lpstr>Teaching Architectural Drafting</vt:lpstr>
      <vt:lpstr>Architectural Engineer</vt:lpstr>
      <vt:lpstr>Construction Technologist</vt:lpstr>
      <vt:lpstr>Residential Building Designer</vt:lpstr>
      <vt:lpstr>Interior Designer</vt:lpstr>
      <vt:lpstr>Entrepreneurship</vt:lpstr>
      <vt:lpstr>Entrepreneurs</vt:lpstr>
      <vt:lpstr>Employability Skills</vt:lpstr>
      <vt:lpstr>Architecture</vt:lpstr>
      <vt:lpstr>Job-Seeking Skills</vt:lpstr>
      <vt:lpstr>Résumés</vt:lpstr>
      <vt:lpstr>Successful Interview Tips</vt:lpstr>
      <vt:lpstr>Employability</vt:lpstr>
      <vt:lpstr>Workplace Skills</vt:lpstr>
      <vt:lpstr>Communication Skills</vt:lpstr>
      <vt:lpstr>Personal Management Skills</vt:lpstr>
      <vt:lpstr>Teamwork Skills</vt:lpstr>
      <vt:lpstr>Strategies for Promotion</vt:lpstr>
      <vt:lpstr>Leaving a Job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2013-07-10T15:35:24Z</dcterms:created>
  <dcterms:modified xsi:type="dcterms:W3CDTF">2013-08-07T21:31:56Z</dcterms:modified>
</cp:coreProperties>
</file>