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5" r:id="rId6"/>
    <p:sldId id="268" r:id="rId7"/>
    <p:sldId id="266" r:id="rId8"/>
    <p:sldId id="262" r:id="rId9"/>
    <p:sldId id="269" r:id="rId10"/>
    <p:sldId id="263" r:id="rId11"/>
    <p:sldId id="270" r:id="rId12"/>
    <p:sldId id="264" r:id="rId13"/>
    <p:sldId id="257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8F65B6-7DCC-4A39-94E1-EDBBA4CDE507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5B2143-F98B-4C08-B89C-DA1610306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8F65B6-7DCC-4A39-94E1-EDBBA4CDE507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5B2143-F98B-4C08-B89C-DA1610306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8F65B6-7DCC-4A39-94E1-EDBBA4CDE507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5B2143-F98B-4C08-B89C-DA1610306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8F65B6-7DCC-4A39-94E1-EDBBA4CDE507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5B2143-F98B-4C08-B89C-DA1610306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8F65B6-7DCC-4A39-94E1-EDBBA4CDE507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5B2143-F98B-4C08-B89C-DA1610306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8F65B6-7DCC-4A39-94E1-EDBBA4CDE507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5B2143-F98B-4C08-B89C-DA1610306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8F65B6-7DCC-4A39-94E1-EDBBA4CDE507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5B2143-F98B-4C08-B89C-DA1610306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8F65B6-7DCC-4A39-94E1-EDBBA4CDE507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5B2143-F98B-4C08-B89C-DA1610306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8F65B6-7DCC-4A39-94E1-EDBBA4CDE507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5B2143-F98B-4C08-B89C-DA1610306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8F65B6-7DCC-4A39-94E1-EDBBA4CDE507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5B2143-F98B-4C08-B89C-DA1610306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8F65B6-7DCC-4A39-94E1-EDBBA4CDE507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5B2143-F98B-4C08-B89C-DA161030653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68F65B6-7DCC-4A39-94E1-EDBBA4CDE507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A5B2143-F98B-4C08-B89C-DA161030653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ng.com/videos/search?q=reactivity+of+the+alkali+metals&amp;view=detail&amp;mid=0C59408C3A5D2F170AD80C59408C3A5D2F170AD8&amp;first=0&amp;qpvt=reactivity+of+the+alkali+metal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Objective: To review the basics of the periodic Table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Do Now: Tell me what you know about the Periodic Table. 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important groups in Periodic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Alkaline Earth Metals are in Period 2A, next to the alkali metals</a:t>
            </a:r>
          </a:p>
          <a:p>
            <a:endParaRPr lang="en-US" dirty="0"/>
          </a:p>
          <a:p>
            <a:r>
              <a:rPr lang="en-US" dirty="0" smtClean="0"/>
              <a:t>Halogens, known as salt producers, are located in group 17 or 7A (next to the noble gases)</a:t>
            </a:r>
          </a:p>
          <a:p>
            <a:endParaRPr lang="en-US" dirty="0"/>
          </a:p>
          <a:p>
            <a:r>
              <a:rPr lang="en-US" dirty="0" smtClean="0"/>
              <a:t>Noble Gases, also known as inert gases, are located the furthest in the right in group 18 or 8A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25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chem.memphis.edu/undergrad/course-info/4111/blank-periodic-tabl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744400"/>
            <a:ext cx="7696200" cy="4513402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1143000" y="1219200"/>
            <a:ext cx="381000" cy="2514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7543800" y="1219200"/>
            <a:ext cx="381000" cy="20574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924800" y="744400"/>
            <a:ext cx="457200" cy="2532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5410200"/>
            <a:ext cx="3962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Red= alkaline earth</a:t>
            </a:r>
          </a:p>
          <a:p>
            <a:r>
              <a:rPr lang="en-US" dirty="0" smtClean="0"/>
              <a:t>Purple= halogens</a:t>
            </a:r>
          </a:p>
          <a:p>
            <a:r>
              <a:rPr lang="en-US" dirty="0" smtClean="0"/>
              <a:t>Green= noble gases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66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key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Representative Elements are the elements located in 1-7A, or the elements that stick out on the Periodic Table</a:t>
            </a:r>
          </a:p>
          <a:p>
            <a:endParaRPr lang="en-US" dirty="0"/>
          </a:p>
          <a:p>
            <a:r>
              <a:rPr lang="en-US" dirty="0" smtClean="0"/>
              <a:t>Transition metals are the Group B elements located starting the fourth period, and occupy the d orbital in their outer shell</a:t>
            </a:r>
          </a:p>
          <a:p>
            <a:endParaRPr lang="en-US" dirty="0"/>
          </a:p>
          <a:p>
            <a:r>
              <a:rPr lang="en-US" dirty="0" smtClean="0"/>
              <a:t>Inner transition </a:t>
            </a:r>
            <a:r>
              <a:rPr lang="en-US" smtClean="0"/>
              <a:t>metals (Lanthanide </a:t>
            </a:r>
            <a:r>
              <a:rPr lang="en-US" dirty="0" smtClean="0"/>
              <a:t>and Actinide Series/rare earth metals) are the two rows underneath the Periodic Table that occupy the f orbitals in the outer shell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64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chem.memphis.edu/undergrad/course-info/4111/blank-periodic-tabl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744400"/>
            <a:ext cx="7696200" cy="4513402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1600200" y="2057400"/>
            <a:ext cx="4191000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752600" y="4343400"/>
            <a:ext cx="5943600" cy="91440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85800" y="744400"/>
            <a:ext cx="457200" cy="29894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43000" y="1143000"/>
            <a:ext cx="457200" cy="25908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791200" y="1219200"/>
            <a:ext cx="2133600" cy="21336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410200"/>
            <a:ext cx="480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Orange= transition metals</a:t>
            </a:r>
          </a:p>
          <a:p>
            <a:r>
              <a:rPr lang="en-US" dirty="0" smtClean="0"/>
              <a:t>Blue= inner transition</a:t>
            </a:r>
          </a:p>
          <a:p>
            <a:r>
              <a:rPr lang="en-US" dirty="0" smtClean="0"/>
              <a:t>Purple= representative elements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80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the Periodic Table was arranged?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J.W. </a:t>
            </a:r>
            <a:r>
              <a:rPr lang="en-US" dirty="0" err="1" smtClean="0"/>
              <a:t>Dobereiner</a:t>
            </a:r>
            <a:r>
              <a:rPr lang="en-US" dirty="0" smtClean="0"/>
              <a:t> arranged the elements in groups of three by their similar properties</a:t>
            </a:r>
          </a:p>
          <a:p>
            <a:pPr marL="502920" lvl="2" indent="-265176">
              <a:buSzPct val="80000"/>
              <a:buFont typeface="Wingdings 2"/>
              <a:buChar char=""/>
            </a:pPr>
            <a:endParaRPr lang="en-US" dirty="0" smtClean="0"/>
          </a:p>
          <a:p>
            <a:pPr marL="237744" lvl="2" indent="0">
              <a:buSzPct val="80000"/>
              <a:buNone/>
            </a:pPr>
            <a:r>
              <a:rPr lang="en-US" dirty="0"/>
              <a:t>	</a:t>
            </a:r>
            <a:r>
              <a:rPr lang="en-US" dirty="0" smtClean="0"/>
              <a:t>Example </a:t>
            </a:r>
            <a:r>
              <a:rPr lang="en-US" dirty="0"/>
              <a:t>Iodine, Chlorine and Bromine</a:t>
            </a:r>
          </a:p>
          <a:p>
            <a:endParaRPr lang="en-US" dirty="0"/>
          </a:p>
          <a:p>
            <a:r>
              <a:rPr lang="en-US" dirty="0" smtClean="0"/>
              <a:t>Dmitri Mendeleev arranged the first Periodic Table of Elements by increasing atomic masses</a:t>
            </a:r>
          </a:p>
        </p:txBody>
      </p:sp>
    </p:spTree>
    <p:extLst>
      <p:ext uri="{BB962C8B-B14F-4D97-AF65-F5344CB8AC3E}">
        <p14:creationId xmlns:p14="http://schemas.microsoft.com/office/powerpoint/2010/main" val="73543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rsc.org/Education/Teachers/Resources/periodictable/pre16/develop/mendel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838200"/>
            <a:ext cx="8001000" cy="556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153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Periodic Table of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Today’s Periodic Table of Elements is arranged by increasing atomic number</a:t>
            </a:r>
          </a:p>
          <a:p>
            <a:endParaRPr lang="en-US" dirty="0"/>
          </a:p>
          <a:p>
            <a:r>
              <a:rPr lang="en-US" dirty="0" smtClean="0"/>
              <a:t>Elements in the same period (horizontal) have the same number of energy levels</a:t>
            </a:r>
          </a:p>
          <a:p>
            <a:endParaRPr lang="en-US" dirty="0"/>
          </a:p>
          <a:p>
            <a:r>
              <a:rPr lang="en-US" dirty="0" smtClean="0"/>
              <a:t>Elements in the same group (vertical) have the same number of electrons in the outer shell, as well as similar chemical properties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98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Three broad classes of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Look at the periodic table, notice a thick “stair case”? </a:t>
            </a:r>
          </a:p>
          <a:p>
            <a:endParaRPr lang="en-US" dirty="0"/>
          </a:p>
          <a:p>
            <a:pPr lvl="1"/>
            <a:r>
              <a:rPr lang="en-US" dirty="0" smtClean="0"/>
              <a:t>Elements touching the stair case are metalloids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Elements to the right of the stair case are nonmetals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Elements to the left of the stair case are metals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32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chem.memphis.edu/undergrad/course-info/4111/blank-periodic-tabl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744400"/>
            <a:ext cx="7696200" cy="4513402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685800" y="1219200"/>
            <a:ext cx="5105400" cy="2590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52600" y="4343400"/>
            <a:ext cx="6172200" cy="990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791200" y="1200150"/>
            <a:ext cx="457200" cy="838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48400" y="1600200"/>
            <a:ext cx="381000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629400" y="2057400"/>
            <a:ext cx="457200" cy="838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086600" y="2438400"/>
            <a:ext cx="381000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>
            <a:endCxn id="6" idx="1"/>
          </p:cNvCxnSpPr>
          <p:nvPr/>
        </p:nvCxnSpPr>
        <p:spPr>
          <a:xfrm>
            <a:off x="5791200" y="1200150"/>
            <a:ext cx="0" cy="4191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6" idx="1"/>
            <a:endCxn id="6" idx="3"/>
          </p:cNvCxnSpPr>
          <p:nvPr/>
        </p:nvCxnSpPr>
        <p:spPr>
          <a:xfrm>
            <a:off x="5791200" y="161925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1"/>
          </p:cNvCxnSpPr>
          <p:nvPr/>
        </p:nvCxnSpPr>
        <p:spPr>
          <a:xfrm>
            <a:off x="6248400" y="1638300"/>
            <a:ext cx="0" cy="4191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7" idx="1"/>
          </p:cNvCxnSpPr>
          <p:nvPr/>
        </p:nvCxnSpPr>
        <p:spPr>
          <a:xfrm>
            <a:off x="6248400" y="2057400"/>
            <a:ext cx="381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endCxn id="8" idx="1"/>
          </p:cNvCxnSpPr>
          <p:nvPr/>
        </p:nvCxnSpPr>
        <p:spPr>
          <a:xfrm>
            <a:off x="6629400" y="2057400"/>
            <a:ext cx="0" cy="4191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8" idx="1"/>
          </p:cNvCxnSpPr>
          <p:nvPr/>
        </p:nvCxnSpPr>
        <p:spPr>
          <a:xfrm>
            <a:off x="6629400" y="24765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9" idx="1"/>
          </p:cNvCxnSpPr>
          <p:nvPr/>
        </p:nvCxnSpPr>
        <p:spPr>
          <a:xfrm>
            <a:off x="7086600" y="2476500"/>
            <a:ext cx="0" cy="4191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9" idx="1"/>
            <a:endCxn id="9" idx="3"/>
          </p:cNvCxnSpPr>
          <p:nvPr/>
        </p:nvCxnSpPr>
        <p:spPr>
          <a:xfrm>
            <a:off x="7086600" y="2895600"/>
            <a:ext cx="381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9" idx="3"/>
          </p:cNvCxnSpPr>
          <p:nvPr/>
        </p:nvCxnSpPr>
        <p:spPr>
          <a:xfrm>
            <a:off x="7467600" y="2895600"/>
            <a:ext cx="0" cy="4572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5799362" y="2066925"/>
            <a:ext cx="419100" cy="123825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257924" y="2524125"/>
            <a:ext cx="361951" cy="78105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648450" y="2945128"/>
            <a:ext cx="419100" cy="40005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533400" y="5410200"/>
            <a:ext cx="289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Red= metals</a:t>
            </a:r>
          </a:p>
          <a:p>
            <a:r>
              <a:rPr lang="en-US" dirty="0" smtClean="0"/>
              <a:t>Green= metalloids</a:t>
            </a:r>
          </a:p>
          <a:p>
            <a:r>
              <a:rPr lang="en-US" dirty="0" smtClean="0"/>
              <a:t>White = nonmetals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38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Metals are good conductors of heat and electric current, high luster, ductile, malleable</a:t>
            </a:r>
          </a:p>
          <a:p>
            <a:endParaRPr lang="en-US" dirty="0"/>
          </a:p>
          <a:p>
            <a:r>
              <a:rPr lang="en-US" dirty="0" smtClean="0"/>
              <a:t>Nonmetals are poor conductors, (with the exception of carbon in the form of graphite) and brittle</a:t>
            </a:r>
          </a:p>
          <a:p>
            <a:endParaRPr lang="en-US" dirty="0"/>
          </a:p>
          <a:p>
            <a:r>
              <a:rPr lang="en-US" dirty="0" smtClean="0"/>
              <a:t>Metalloids can take on characteristics of both depending on their conditions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95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Alkali Metals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www.bing.com/videos/search?q=reactivity+of+the+alkali+metals&amp;view=detail&amp;mid=0C59408C3A5D2F170AD80C59408C3A5D2F170AD8&amp;first=0&amp;qpvt=reactivity+of+the+alkali+metals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Located furthest group to the left (1A)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95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chem.memphis.edu/undergrad/course-info/4111/blank-periodic-tabl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744400"/>
            <a:ext cx="7696200" cy="4513402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685800" y="1219200"/>
            <a:ext cx="457200" cy="2514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01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376</TotalTime>
  <Words>369</Words>
  <Application>Microsoft Office PowerPoint</Application>
  <PresentationFormat>On-screen Show (4:3)</PresentationFormat>
  <Paragraphs>52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Verdana</vt:lpstr>
      <vt:lpstr>Wingdings 2</vt:lpstr>
      <vt:lpstr>Aspect</vt:lpstr>
      <vt:lpstr>Objective: To review the basics of the periodic Table</vt:lpstr>
      <vt:lpstr>How the Periodic Table was arranged? </vt:lpstr>
      <vt:lpstr>PowerPoint Presentation</vt:lpstr>
      <vt:lpstr>Periodic Table of Elements</vt:lpstr>
      <vt:lpstr>Three broad classes of elements</vt:lpstr>
      <vt:lpstr>PowerPoint Presentation</vt:lpstr>
      <vt:lpstr>PowerPoint Presentation</vt:lpstr>
      <vt:lpstr>Alkali Metals</vt:lpstr>
      <vt:lpstr>PowerPoint Presentation</vt:lpstr>
      <vt:lpstr>Other important groups in Periodic Table</vt:lpstr>
      <vt:lpstr>PowerPoint Presentation</vt:lpstr>
      <vt:lpstr>Other key groups</vt:lpstr>
      <vt:lpstr>PowerPoint Presentation</vt:lpstr>
      <vt:lpstr>PowerPoint Presentation</vt:lpstr>
    </vt:vector>
  </TitlesOfParts>
  <Company>MCVTS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Objective: To review the basics of the periodic Table</dc:title>
  <dc:creator>kuftal</dc:creator>
  <cp:lastModifiedBy>Laura Kufta</cp:lastModifiedBy>
  <cp:revision>11</cp:revision>
  <dcterms:created xsi:type="dcterms:W3CDTF">2013-01-07T16:06:37Z</dcterms:created>
  <dcterms:modified xsi:type="dcterms:W3CDTF">2015-11-30T13:12:24Z</dcterms:modified>
</cp:coreProperties>
</file>