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8" d="100"/>
          <a:sy n="58" d="100"/>
        </p:scale>
        <p:origin x="792"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859192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8613930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7323032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2118" y="1589"/>
          <a:ext cx="2116" cy="1587"/>
        </p:xfrm>
        <a:graphic>
          <a:graphicData uri="http://schemas.openxmlformats.org/presentationml/2006/ole">
            <mc:AlternateContent xmlns:mc="http://schemas.openxmlformats.org/markup-compatibility/2006">
              <mc:Choice xmlns:v="urn:schemas-microsoft-com:vml" Requires="v">
                <p:oleObj spid="_x0000_s1034" name="think-cell Slide" r:id="rId4" imgW="270" imgH="270" progId="TCLayout.ActiveDocument.1">
                  <p:embed/>
                </p:oleObj>
              </mc:Choice>
              <mc:Fallback>
                <p:oleObj name="think-cell Slide" r:id="rId4" imgW="270" imgH="270" progId="TCLayout.ActiveDocument.1">
                  <p:embed/>
                  <p:pic>
                    <p:nvPicPr>
                      <p:cNvPr id="0" name=""/>
                      <p:cNvPicPr/>
                      <p:nvPr/>
                    </p:nvPicPr>
                    <p:blipFill>
                      <a:blip r:embed="rId5"/>
                      <a:stretch>
                        <a:fillRect/>
                      </a:stretch>
                    </p:blipFill>
                    <p:spPr>
                      <a:xfrm>
                        <a:off x="2118" y="1589"/>
                        <a:ext cx="2116" cy="1587"/>
                      </a:xfrm>
                      <a:prstGeom prst="rect">
                        <a:avLst/>
                      </a:prstGeom>
                    </p:spPr>
                  </p:pic>
                </p:oleObj>
              </mc:Fallback>
            </mc:AlternateContent>
          </a:graphicData>
        </a:graphic>
      </p:graphicFrame>
      <p:sp>
        <p:nvSpPr>
          <p:cNvPr id="5" name="Title 1"/>
          <p:cNvSpPr>
            <a:spLocks noGrp="1"/>
          </p:cNvSpPr>
          <p:nvPr>
            <p:ph type="title" hasCustomPrompt="1"/>
          </p:nvPr>
        </p:nvSpPr>
        <p:spPr>
          <a:xfrm>
            <a:off x="344214" y="86061"/>
            <a:ext cx="11500652" cy="970703"/>
          </a:xfrm>
        </p:spPr>
        <p:txBody>
          <a:bodyPr anchor="b"/>
          <a:lstStyle>
            <a:lvl1pPr>
              <a:defRPr cap="none" baseline="0">
                <a:latin typeface="Arial" panose="020B0604020202020204" pitchFamily="34" charset="0"/>
                <a:sym typeface="Arial" panose="020B0604020202020204" pitchFamily="34" charset="0"/>
              </a:defRPr>
            </a:lvl1pPr>
          </a:lstStyle>
          <a:p>
            <a:br>
              <a:rPr lang="en-US" dirty="0"/>
            </a:br>
            <a:r>
              <a:rPr lang="en-US" dirty="0"/>
              <a:t>Slide Title</a:t>
            </a:r>
          </a:p>
        </p:txBody>
      </p:sp>
      <p:cxnSp>
        <p:nvCxnSpPr>
          <p:cNvPr id="8" name="Straight Connector 7"/>
          <p:cNvCxnSpPr/>
          <p:nvPr userDrawn="1"/>
        </p:nvCxnSpPr>
        <p:spPr>
          <a:xfrm>
            <a:off x="332318" y="1081375"/>
            <a:ext cx="11512549" cy="0"/>
          </a:xfrm>
          <a:prstGeom prst="line">
            <a:avLst/>
          </a:prstGeom>
          <a:ln>
            <a:solidFill>
              <a:srgbClr val="EA002A"/>
            </a:solidFill>
          </a:ln>
          <a:effectLst/>
        </p:spPr>
        <p:style>
          <a:lnRef idx="2">
            <a:schemeClr val="accent1"/>
          </a:lnRef>
          <a:fillRef idx="0">
            <a:schemeClr val="accent1"/>
          </a:fillRef>
          <a:effectRef idx="1">
            <a:schemeClr val="accent1"/>
          </a:effectRef>
          <a:fontRef idx="minor">
            <a:schemeClr val="tx1"/>
          </a:fontRef>
        </p:style>
      </p:cxnSp>
      <p:sp>
        <p:nvSpPr>
          <p:cNvPr id="7" name="Text Placeholder 2"/>
          <p:cNvSpPr>
            <a:spLocks noGrp="1"/>
          </p:cNvSpPr>
          <p:nvPr>
            <p:ph idx="1"/>
          </p:nvPr>
        </p:nvSpPr>
        <p:spPr>
          <a:xfrm>
            <a:off x="344214" y="1320004"/>
            <a:ext cx="11500652" cy="2492526"/>
          </a:xfrm>
          <a:prstGeom prst="rect">
            <a:avLst/>
          </a:prstGeom>
        </p:spPr>
        <p:txBody>
          <a:bodyPr vert="horz" lIns="91440" tIns="45720" rIns="91440" bIns="45720" rtlCol="0">
            <a:normAutofit/>
          </a:bodyPr>
          <a:lstStyle>
            <a:lvl1pPr>
              <a:defRPr>
                <a:latin typeface="Arial" panose="020B0604020202020204" pitchFamily="34" charset="0"/>
                <a:sym typeface="Arial" panose="020B0604020202020204" pitchFamily="34" charset="0"/>
              </a:defRPr>
            </a:lvl1pPr>
            <a:lvl2pPr>
              <a:defRPr>
                <a:latin typeface="Arial" panose="020B0604020202020204" pitchFamily="34" charset="0"/>
                <a:sym typeface="Arial" panose="020B0604020202020204" pitchFamily="34" charset="0"/>
              </a:defRPr>
            </a:lvl2pPr>
            <a:lvl3pPr>
              <a:defRPr>
                <a:latin typeface="Arial" panose="020B0604020202020204" pitchFamily="34" charset="0"/>
                <a:sym typeface="Arial" panose="020B0604020202020204" pitchFamily="34" charset="0"/>
              </a:defRPr>
            </a:lvl3pPr>
            <a:lvl4pPr>
              <a:defRPr>
                <a:latin typeface="Arial" panose="020B0604020202020204" pitchFamily="34" charset="0"/>
                <a:sym typeface="Arial" panose="020B0604020202020204" pitchFamily="34" charset="0"/>
              </a:defRPr>
            </a:lvl4pPr>
            <a:lvl5pPr>
              <a:defRPr>
                <a:latin typeface="Arial" panose="020B0604020202020204" pitchFamily="34" charset="0"/>
                <a:sym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3" name="Text Placeholder 2"/>
          <p:cNvSpPr>
            <a:spLocks noGrp="1"/>
          </p:cNvSpPr>
          <p:nvPr>
            <p:ph type="body" sz="quarter" idx="10" hasCustomPrompt="1"/>
          </p:nvPr>
        </p:nvSpPr>
        <p:spPr>
          <a:xfrm>
            <a:off x="332318" y="6492876"/>
            <a:ext cx="10985500" cy="284163"/>
          </a:xfrm>
        </p:spPr>
        <p:txBody>
          <a:bodyPr anchor="b">
            <a:noAutofit/>
          </a:bodyPr>
          <a:lstStyle>
            <a:lvl1pPr marL="0" indent="0">
              <a:buNone/>
              <a:defRPr sz="1000" baseline="0">
                <a:latin typeface="Arial" panose="020B0604020202020204" pitchFamily="34" charset="0"/>
                <a:sym typeface="Arial" panose="020B0604020202020204" pitchFamily="34" charset="0"/>
              </a:defRPr>
            </a:lvl1pPr>
          </a:lstStyle>
          <a:p>
            <a:pPr lvl="0"/>
            <a:r>
              <a:rPr lang="en-US" dirty="0"/>
              <a:t>Footnotes</a:t>
            </a:r>
          </a:p>
        </p:txBody>
      </p:sp>
      <p:sp>
        <p:nvSpPr>
          <p:cNvPr id="10" name="Slide Number Placeholder 3"/>
          <p:cNvSpPr txBox="1">
            <a:spLocks/>
          </p:cNvSpPr>
          <p:nvPr userDrawn="1"/>
        </p:nvSpPr>
        <p:spPr>
          <a:xfrm>
            <a:off x="9347200" y="6492876"/>
            <a:ext cx="2844800" cy="365125"/>
          </a:xfrm>
          <a:prstGeom prst="rect">
            <a:avLst/>
          </a:prstGeom>
        </p:spPr>
        <p:txBody>
          <a:bodyPr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2E61327D-5AE0-0B46-A3C4-0E2D8F3A7FE5}" type="slidenum">
              <a:rPr lang="en-US" sz="1000" smtClean="0">
                <a:solidFill>
                  <a:prstClr val="white"/>
                </a:solidFill>
                <a:latin typeface="Arial" panose="020B0604020202020204" pitchFamily="34" charset="0"/>
                <a:cs typeface="Arial" panose="020B0604020202020204" pitchFamily="34" charset="0"/>
              </a:rPr>
              <a:pPr algn="r"/>
              <a:t>‹#›</a:t>
            </a:fld>
            <a:endParaRPr lang="en-US" sz="1000" dirty="0">
              <a:solidFill>
                <a:prstClr val="white"/>
              </a:solidFill>
              <a:latin typeface="Arial" panose="020B0604020202020204" pitchFamily="34" charset="0"/>
              <a:cs typeface="Arial" panose="020B0604020202020204" pitchFamily="34" charset="0"/>
            </a:endParaRPr>
          </a:p>
        </p:txBody>
      </p:sp>
      <p:sp>
        <p:nvSpPr>
          <p:cNvPr id="11" name="Slide Number Placeholder 3"/>
          <p:cNvSpPr txBox="1">
            <a:spLocks/>
          </p:cNvSpPr>
          <p:nvPr userDrawn="1"/>
        </p:nvSpPr>
        <p:spPr>
          <a:xfrm>
            <a:off x="9347200" y="6490325"/>
            <a:ext cx="2844800" cy="365125"/>
          </a:xfrm>
          <a:prstGeom prst="rect">
            <a:avLst/>
          </a:prstGeom>
        </p:spPr>
        <p:txBody>
          <a:bodyPr anchor="ctr" anchorCtr="0"/>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fld id="{2E61327D-5AE0-0B46-A3C4-0E2D8F3A7FE5}" type="slidenum">
              <a:rPr lang="en-US" sz="1000" smtClean="0">
                <a:solidFill>
                  <a:prstClr val="black"/>
                </a:solidFill>
                <a:latin typeface="Arial" panose="020B0604020202020204" pitchFamily="34" charset="0"/>
                <a:cs typeface="Arial" panose="020B0604020202020204" pitchFamily="34" charset="0"/>
              </a:rPr>
              <a:pPr algn="r"/>
              <a:t>‹#›</a:t>
            </a:fld>
            <a:endParaRPr lang="en-US" sz="10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49852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18561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127909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469795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9272688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111677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61824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107635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990130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794D6D-61D0-4FA7-ADDE-6049976278C8}" type="datetimeFigureOut">
              <a:rPr lang="en-US" smtClean="0">
                <a:solidFill>
                  <a:prstClr val="black">
                    <a:tint val="75000"/>
                  </a:prstClr>
                </a:solidFill>
              </a:rPr>
              <a:pPr/>
              <a:t>8/27/2020</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7091F7-4DBC-4B71-A4EA-55E09EF4730C}"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77480325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729421" y="199768"/>
            <a:ext cx="1071281" cy="305315"/>
          </a:xfrm>
          <a:prstGeom prst="rect">
            <a:avLst/>
          </a:prstGeom>
        </p:spPr>
      </p:pic>
      <p:sp>
        <p:nvSpPr>
          <p:cNvPr id="14" name="Rounded Rectangle 13"/>
          <p:cNvSpPr/>
          <p:nvPr/>
        </p:nvSpPr>
        <p:spPr>
          <a:xfrm>
            <a:off x="539558" y="1415999"/>
            <a:ext cx="3109803" cy="395672"/>
          </a:xfrm>
          <a:prstGeom prst="round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CLEANING &amp; SANITATION</a:t>
            </a:r>
          </a:p>
        </p:txBody>
      </p:sp>
      <p:sp>
        <p:nvSpPr>
          <p:cNvPr id="2" name="Rectangle 1"/>
          <p:cNvSpPr/>
          <p:nvPr/>
        </p:nvSpPr>
        <p:spPr>
          <a:xfrm>
            <a:off x="539559" y="1849597"/>
            <a:ext cx="3225132" cy="1846659"/>
          </a:xfrm>
          <a:prstGeom prst="rect">
            <a:avLst/>
          </a:prstGeom>
        </p:spPr>
        <p:txBody>
          <a:bodyPr wrap="square">
            <a:spAutoFit/>
          </a:bodyPr>
          <a:lstStyle/>
          <a:p>
            <a:r>
              <a:rPr lang="en-US" sz="1100" b="1" dirty="0">
                <a:solidFill>
                  <a:srgbClr val="C00000"/>
                </a:solidFill>
              </a:rPr>
              <a:t>CLEANING</a:t>
            </a:r>
            <a:br>
              <a:rPr lang="en-US" sz="1100" i="1" dirty="0">
                <a:solidFill>
                  <a:prstClr val="black"/>
                </a:solidFill>
              </a:rPr>
            </a:br>
            <a:r>
              <a:rPr lang="en-US" sz="1100" dirty="0">
                <a:solidFill>
                  <a:prstClr val="black"/>
                </a:solidFill>
              </a:rPr>
              <a:t>Each location maintains a variety of tools and </a:t>
            </a:r>
            <a:r>
              <a:rPr lang="en-US" sz="1100" dirty="0"/>
              <a:t>processes designed to ensure the highest levels of cleanliness are always maintained .  Each associate has a </a:t>
            </a:r>
            <a:r>
              <a:rPr lang="en-US" sz="1100" i="1" dirty="0"/>
              <a:t>Day-At-A-Glance Tool </a:t>
            </a:r>
            <a:r>
              <a:rPr lang="en-US" sz="1100" dirty="0"/>
              <a:t>to guide them of specific cleaning requirements for every station and space.</a:t>
            </a:r>
            <a:r>
              <a:rPr lang="en-US" sz="1100" i="1" dirty="0"/>
              <a:t> </a:t>
            </a:r>
          </a:p>
          <a:p>
            <a:br>
              <a:rPr lang="en-US" sz="400" b="1" dirty="0">
                <a:solidFill>
                  <a:srgbClr val="C00000"/>
                </a:solidFill>
              </a:rPr>
            </a:br>
            <a:r>
              <a:rPr lang="en-US" sz="1100" b="1" dirty="0">
                <a:solidFill>
                  <a:srgbClr val="C00000"/>
                </a:solidFill>
              </a:rPr>
              <a:t>HIGH TOUCH CLEANING</a:t>
            </a:r>
            <a:br>
              <a:rPr lang="en-US" sz="1100" b="1" dirty="0">
                <a:solidFill>
                  <a:srgbClr val="C00000"/>
                </a:solidFill>
              </a:rPr>
            </a:br>
            <a:r>
              <a:rPr lang="en-US" sz="1100" dirty="0"/>
              <a:t>Extra and frequent cleaning of all surfaces and items that are at higher risk of contamination (door handles, light switches, etc.).</a:t>
            </a:r>
          </a:p>
        </p:txBody>
      </p:sp>
      <p:sp>
        <p:nvSpPr>
          <p:cNvPr id="19" name="Rounded Rectangle 18"/>
          <p:cNvSpPr/>
          <p:nvPr/>
        </p:nvSpPr>
        <p:spPr>
          <a:xfrm>
            <a:off x="539557" y="4043836"/>
            <a:ext cx="3109803" cy="39567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HAND HYGIENE</a:t>
            </a:r>
          </a:p>
        </p:txBody>
      </p:sp>
      <p:sp>
        <p:nvSpPr>
          <p:cNvPr id="3" name="Rectangle 2"/>
          <p:cNvSpPr/>
          <p:nvPr/>
        </p:nvSpPr>
        <p:spPr>
          <a:xfrm>
            <a:off x="539557" y="4475293"/>
            <a:ext cx="3295135" cy="1508105"/>
          </a:xfrm>
          <a:prstGeom prst="rect">
            <a:avLst/>
          </a:prstGeom>
        </p:spPr>
        <p:txBody>
          <a:bodyPr wrap="square">
            <a:spAutoFit/>
          </a:bodyPr>
          <a:lstStyle/>
          <a:p>
            <a:r>
              <a:rPr lang="en-US" sz="1100" b="1" dirty="0">
                <a:solidFill>
                  <a:srgbClr val="C00000"/>
                </a:solidFill>
              </a:rPr>
              <a:t>STUDENTS</a:t>
            </a:r>
            <a:br>
              <a:rPr lang="en-US" sz="1100" i="1" dirty="0">
                <a:solidFill>
                  <a:prstClr val="black"/>
                </a:solidFill>
              </a:rPr>
            </a:br>
            <a:r>
              <a:rPr lang="en-US" sz="1100" dirty="0"/>
              <a:t>Increased availability of hand wash stations, hand sanitizer, ‘no-touch’ service options and targeted signage and communication to promote hand hygiene</a:t>
            </a:r>
            <a:r>
              <a:rPr lang="en-US" sz="1100" dirty="0">
                <a:solidFill>
                  <a:srgbClr val="0070C0"/>
                </a:solidFill>
              </a:rPr>
              <a:t>.</a:t>
            </a:r>
          </a:p>
          <a:p>
            <a:br>
              <a:rPr lang="en-US" sz="400" b="1" dirty="0">
                <a:solidFill>
                  <a:srgbClr val="0070C0"/>
                </a:solidFill>
              </a:rPr>
            </a:br>
            <a:r>
              <a:rPr lang="en-US" sz="1100" b="1" dirty="0">
                <a:solidFill>
                  <a:srgbClr val="C00000"/>
                </a:solidFill>
              </a:rPr>
              <a:t>EMPLOYEES</a:t>
            </a:r>
            <a:br>
              <a:rPr lang="en-US" sz="1100" dirty="0">
                <a:solidFill>
                  <a:prstClr val="black"/>
                </a:solidFill>
              </a:rPr>
            </a:br>
            <a:r>
              <a:rPr lang="en-US" sz="1100" dirty="0"/>
              <a:t>Substantial and ongoing hand hygiene training, an increased schedule of mandatory hand washing (every 20 minutes) and appropriate use of PPE (gloves).</a:t>
            </a:r>
          </a:p>
        </p:txBody>
      </p:sp>
      <p:sp>
        <p:nvSpPr>
          <p:cNvPr id="20" name="Rounded Rectangle 19"/>
          <p:cNvSpPr/>
          <p:nvPr/>
        </p:nvSpPr>
        <p:spPr>
          <a:xfrm>
            <a:off x="4423698" y="1415999"/>
            <a:ext cx="3109803" cy="39567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CHEMICALS, EQUIPMENT, &amp; PPE</a:t>
            </a:r>
          </a:p>
        </p:txBody>
      </p:sp>
      <p:sp>
        <p:nvSpPr>
          <p:cNvPr id="4" name="Rectangle 3"/>
          <p:cNvSpPr/>
          <p:nvPr/>
        </p:nvSpPr>
        <p:spPr>
          <a:xfrm>
            <a:off x="4434862" y="1849597"/>
            <a:ext cx="3225134" cy="3600986"/>
          </a:xfrm>
          <a:prstGeom prst="rect">
            <a:avLst/>
          </a:prstGeom>
        </p:spPr>
        <p:txBody>
          <a:bodyPr wrap="square">
            <a:spAutoFit/>
          </a:bodyPr>
          <a:lstStyle/>
          <a:p>
            <a:r>
              <a:rPr lang="en-US" sz="1100" b="1" dirty="0">
                <a:solidFill>
                  <a:srgbClr val="C00000"/>
                </a:solidFill>
              </a:rPr>
              <a:t>CHEMICALS</a:t>
            </a:r>
            <a:br>
              <a:rPr lang="en-US" sz="1100" i="1" dirty="0">
                <a:solidFill>
                  <a:prstClr val="black"/>
                </a:solidFill>
              </a:rPr>
            </a:br>
            <a:r>
              <a:rPr lang="en-US" sz="1100" dirty="0"/>
              <a:t>Specified chemicals are designed specifically for food service environments. </a:t>
            </a:r>
            <a:r>
              <a:rPr lang="en-US" sz="1100" dirty="0" err="1"/>
              <a:t>Diversey</a:t>
            </a:r>
            <a:r>
              <a:rPr lang="en-US" sz="1100" dirty="0"/>
              <a:t> Quat- Sanitizer has the highest possible rating for efficacy.  Every location also maintains an inventory of Oxivir TB Wipes, a CDC approved disinfectant for the pathogen treatment of spaces that have been exposed to the COVID-19 virus.</a:t>
            </a:r>
          </a:p>
          <a:p>
            <a:br>
              <a:rPr lang="en-US" sz="400" b="1" dirty="0">
                <a:solidFill>
                  <a:srgbClr val="C00000"/>
                </a:solidFill>
              </a:rPr>
            </a:br>
            <a:r>
              <a:rPr lang="en-US" sz="1100" b="1" dirty="0">
                <a:solidFill>
                  <a:srgbClr val="C00000"/>
                </a:solidFill>
              </a:rPr>
              <a:t>EQUIPMENT</a:t>
            </a:r>
            <a:br>
              <a:rPr lang="en-US" sz="1100" i="1" dirty="0">
                <a:solidFill>
                  <a:prstClr val="black"/>
                </a:solidFill>
              </a:rPr>
            </a:br>
            <a:r>
              <a:rPr lang="en-US" sz="1100" dirty="0"/>
              <a:t>All equipment utilized in cleaning and sanitation, including dishwashers, glass cleaners, chemical dispensers, etc. are checked multiple times per day for correct temperatures, concentrations and functionality.</a:t>
            </a:r>
          </a:p>
          <a:p>
            <a:br>
              <a:rPr lang="en-US" sz="400" b="1" dirty="0">
                <a:solidFill>
                  <a:srgbClr val="C00000"/>
                </a:solidFill>
              </a:rPr>
            </a:br>
            <a:r>
              <a:rPr lang="en-US" sz="1100" b="1" dirty="0">
                <a:solidFill>
                  <a:srgbClr val="C00000"/>
                </a:solidFill>
              </a:rPr>
              <a:t>PERSONAL PROTECTIVE EQUIPMENT (PPE)</a:t>
            </a:r>
            <a:br>
              <a:rPr lang="en-US" sz="1100" i="1" dirty="0">
                <a:solidFill>
                  <a:prstClr val="black"/>
                </a:solidFill>
              </a:rPr>
            </a:br>
            <a:r>
              <a:rPr lang="en-US" sz="1100" dirty="0">
                <a:solidFill>
                  <a:prstClr val="black"/>
                </a:solidFill>
              </a:rPr>
              <a:t>Dining services </a:t>
            </a:r>
            <a:r>
              <a:rPr lang="en-US" sz="1100" dirty="0"/>
              <a:t>ensures that all locations are properly equipped with the necessary PPE to ensure guest and employee safety - including gloves, masks (where required), eye protection, thermometers, aprons/gowns, etc.</a:t>
            </a:r>
          </a:p>
        </p:txBody>
      </p:sp>
      <p:sp>
        <p:nvSpPr>
          <p:cNvPr id="5" name="Rectangle 4"/>
          <p:cNvSpPr/>
          <p:nvPr/>
        </p:nvSpPr>
        <p:spPr>
          <a:xfrm>
            <a:off x="8307838" y="1941926"/>
            <a:ext cx="3193468" cy="2185214"/>
          </a:xfrm>
          <a:prstGeom prst="rect">
            <a:avLst/>
          </a:prstGeom>
        </p:spPr>
        <p:txBody>
          <a:bodyPr wrap="square">
            <a:spAutoFit/>
          </a:bodyPr>
          <a:lstStyle/>
          <a:p>
            <a:r>
              <a:rPr lang="en-US" sz="1100" b="1" dirty="0">
                <a:solidFill>
                  <a:srgbClr val="C00000"/>
                </a:solidFill>
              </a:rPr>
              <a:t>VENDORS &amp; SUPPLIERS</a:t>
            </a:r>
            <a:br>
              <a:rPr lang="en-US" sz="1100" i="1" dirty="0">
                <a:solidFill>
                  <a:prstClr val="black"/>
                </a:solidFill>
              </a:rPr>
            </a:br>
            <a:r>
              <a:rPr lang="en-US" sz="1100" dirty="0"/>
              <a:t>All vendors and suppliers must pass stringent safety and sanitation requirements to gain and maintain approval.  Additional controls will be placed on vendor deliveries to ensure the safe transfer of all products.</a:t>
            </a:r>
          </a:p>
          <a:p>
            <a:br>
              <a:rPr lang="en-US" sz="400" b="1" dirty="0">
                <a:solidFill>
                  <a:srgbClr val="C00000"/>
                </a:solidFill>
              </a:rPr>
            </a:br>
            <a:r>
              <a:rPr lang="en-US" sz="1100" b="1" dirty="0">
                <a:solidFill>
                  <a:srgbClr val="C00000"/>
                </a:solidFill>
              </a:rPr>
              <a:t>FOOD SAFETY</a:t>
            </a:r>
            <a:br>
              <a:rPr lang="en-US" sz="1100" i="1" dirty="0">
                <a:solidFill>
                  <a:prstClr val="black"/>
                </a:solidFill>
              </a:rPr>
            </a:br>
            <a:r>
              <a:rPr lang="en-US" sz="1100" dirty="0"/>
              <a:t>Standards for food receipt, storage, handling and preparation are very detailed and specific. Each step of the process is monitored and documented so that quality, temperature control, and contamination risks are always managed .</a:t>
            </a:r>
          </a:p>
        </p:txBody>
      </p:sp>
      <p:sp>
        <p:nvSpPr>
          <p:cNvPr id="21" name="Rounded Rectangle 20"/>
          <p:cNvSpPr/>
          <p:nvPr/>
        </p:nvSpPr>
        <p:spPr>
          <a:xfrm>
            <a:off x="8307838" y="1404965"/>
            <a:ext cx="3109803" cy="39567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a:solidFill>
                  <a:schemeClr val="tx1"/>
                </a:solidFill>
              </a:rPr>
              <a:t>PRODUCT SAFETY</a:t>
            </a:r>
          </a:p>
        </p:txBody>
      </p:sp>
      <p:sp>
        <p:nvSpPr>
          <p:cNvPr id="8" name="Rectangle 7"/>
          <p:cNvSpPr/>
          <p:nvPr/>
        </p:nvSpPr>
        <p:spPr>
          <a:xfrm>
            <a:off x="539558" y="152522"/>
            <a:ext cx="10109392" cy="923330"/>
          </a:xfrm>
          <a:prstGeom prst="rect">
            <a:avLst/>
          </a:prstGeom>
        </p:spPr>
        <p:txBody>
          <a:bodyPr wrap="square">
            <a:spAutoFit/>
          </a:bodyPr>
          <a:lstStyle/>
          <a:p>
            <a:r>
              <a:rPr lang="en-US" dirty="0">
                <a:solidFill>
                  <a:srgbClr val="000000"/>
                </a:solidFill>
                <a:latin typeface="Open sans"/>
              </a:rPr>
              <a:t>We are committed to the safety and well-being of students, faculty, and staff, as you prepare to return to school in the fall. We have implemented additional safety processes and protocols to help ensure the safety of school dining operations.</a:t>
            </a:r>
            <a:endParaRPr lang="en-US" dirty="0"/>
          </a:p>
        </p:txBody>
      </p:sp>
    </p:spTree>
    <p:extLst>
      <p:ext uri="{BB962C8B-B14F-4D97-AF65-F5344CB8AC3E}">
        <p14:creationId xmlns:p14="http://schemas.microsoft.com/office/powerpoint/2010/main" val="295395129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38</TotalTime>
  <Words>404</Words>
  <Application>Microsoft Office PowerPoint</Application>
  <PresentationFormat>Widescreen</PresentationFormat>
  <Paragraphs>14</Paragraphs>
  <Slides>1</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7" baseType="lpstr">
      <vt:lpstr>Arial</vt:lpstr>
      <vt:lpstr>Calibri</vt:lpstr>
      <vt:lpstr>Calibri Light</vt:lpstr>
      <vt:lpstr>Open sans</vt:lpstr>
      <vt:lpstr>1_Office Theme</vt:lpstr>
      <vt:lpstr>think-cell Slide</vt:lpstr>
      <vt:lpstr>PowerPoint Presentation</vt:lpstr>
    </vt:vector>
  </TitlesOfParts>
  <Company>Aramark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Tripp, Deborah (CS-MKTG)</dc:creator>
  <cp:lastModifiedBy>Scott, Raquel</cp:lastModifiedBy>
  <cp:revision>6</cp:revision>
  <dcterms:created xsi:type="dcterms:W3CDTF">2020-05-11T18:08:18Z</dcterms:created>
  <dcterms:modified xsi:type="dcterms:W3CDTF">2020-08-27T13:47:16Z</dcterms:modified>
</cp:coreProperties>
</file>