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7" r:id="rId11"/>
    <p:sldId id="258" r:id="rId12"/>
    <p:sldId id="259" r:id="rId13"/>
    <p:sldId id="260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6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3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7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3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3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2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7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8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3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7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635E0-D4B7-4F66-84ED-D94820161E07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520E5-B791-45BA-9674-A8118D02B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dirty="0" smtClean="0"/>
              <a:t>Chapter 1- Intro to 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1242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Do Now: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How is chemistry important to you?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5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Comes from the word </a:t>
            </a:r>
            <a:r>
              <a:rPr lang="en-US" i="1" dirty="0" smtClean="0"/>
              <a:t>alchemy</a:t>
            </a:r>
          </a:p>
          <a:p>
            <a:endParaRPr lang="en-US" i="1" dirty="0"/>
          </a:p>
          <a:p>
            <a:r>
              <a:rPr lang="en-US" dirty="0" smtClean="0"/>
              <a:t>Alchemists originated in China and India and were searching for ways to make other metals into gold</a:t>
            </a:r>
          </a:p>
          <a:p>
            <a:endParaRPr lang="en-US" dirty="0" smtClean="0"/>
          </a:p>
          <a:p>
            <a:r>
              <a:rPr lang="en-US" dirty="0" smtClean="0"/>
              <a:t>Created equipment such as beakers, flasks, tons</a:t>
            </a:r>
          </a:p>
          <a:p>
            <a:endParaRPr lang="en-US" dirty="0"/>
          </a:p>
          <a:p>
            <a:r>
              <a:rPr lang="en-US" dirty="0" smtClean="0"/>
              <a:t>Developed process to separate mixtures and purifying chemicals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8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Although alchemists developed tools and techniques on dealing with chemicals, they failed to provide us with explanations for their changes in observations</a:t>
            </a:r>
          </a:p>
          <a:p>
            <a:endParaRPr lang="en-US" dirty="0"/>
          </a:p>
          <a:p>
            <a:r>
              <a:rPr lang="en-US" dirty="0" smtClean="0"/>
              <a:t>in 1500, there was a shift from alchemists to science in Europe (flourished in 1600 due to King Charles II supporting science)</a:t>
            </a:r>
          </a:p>
          <a:p>
            <a:endParaRPr lang="en-US" dirty="0"/>
          </a:p>
          <a:p>
            <a:r>
              <a:rPr lang="en-US" dirty="0" smtClean="0"/>
              <a:t>They were encouraged to base their conclusions on the natural world on experimental evidence, not philosophical debates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66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It was Antoine-Laurent Lavoisier in 1700 who revolutionized the science of chemistry</a:t>
            </a:r>
          </a:p>
          <a:p>
            <a:endParaRPr lang="en-US" dirty="0"/>
          </a:p>
          <a:p>
            <a:r>
              <a:rPr lang="en-US" dirty="0" smtClean="0"/>
              <a:t>He helped transformed chemistry from a science of observation to a science of measurement it is today</a:t>
            </a:r>
            <a:endParaRPr lang="en-US" dirty="0"/>
          </a:p>
        </p:txBody>
      </p:sp>
      <p:sp>
        <p:nvSpPr>
          <p:cNvPr id="4" name="AutoShape 2" descr="data:image/jpeg;base64,/9j/4AAQSkZJRgABAQAAAQABAAD/2wCEAAkGBwgHBgkIBwgKCgkLDRYPDQwMDRsUFRAWIB0iIiAdHx8kKDQsJCYxJx8fLT0tMTU3Ojo6Iys/RD84QzQ5OjcBCgoKDQwNGg8PGjclHyU3Nzc3Nzc3Nzc3Nzc3Nzc3Nzc3Nzc3Nzc3Nzc3Nzc3Nzc3Nzc3Nzc3Nzc3Nzc3Nzc3N//AABEIALoAsQMBIgACEQEDEQH/xAAcAAABBQEBAQAAAAAAAAAAAAAAAgQFBgcDAQj/xAA9EAABAwIEAwYEAwcEAgMAAAABAgMRAAQFEiExBkFREyJhcYGRBxQyoSNC8BVSscHR4fFicoKSovIWQ1P/xAAXAQEBAQEAAAAAAAAAAAAAAAAAAQID/8QAGREBAQEBAQEAAAAAAAAAAAAAAAERAmEh/9oADAMBAAIRAxEAPwDcaKKKAooooCiiigKKKSVAGJ1oPZFIU6hBAUoAnkaqXEvG9phmKfslhh25uyjMotQQ3yE05wDDLbCm233nlPXFwme1cUcx9DUVZc6dNd9qVXFLjZUVEEeKhXRMDQecUQuikkgUBQjWqFUV4DNe0BRRRQFFFFAUUUUBRRRQFFFFAUUUUBRRXijANBwu7pq0ZLtwtKG5AKlGKo2IcWvIvLwpQGGba4ZYccdQTCVCSvTUjUDpudab/EnFgp9OG9pmACVgITqlWo9Y38KqRexvC7l1TqRfWy0AFIQF/MIP0gg/UnwqNYlrDCsMs2n7m7vi646SsXja85dKtSDzG1OcD4suSnI3aodQogJDi1HbwmB6UyucHurxJu7v5+xdd+ht4QjyBzEDyNNMAcRYXUOZxkic4AzVFxoeF4liDzOZ/s1pzbZYCanEPPlWrbZJGigTtURhGJ27g7hUtUck/ap1Dux7MyRRKauuXXfObKJPjpXtlcu3DC23m8j6N+ihyI86dqczJMJM9IpjcXHYgOISQUqgkjlNXUxJtfSJ3jWl1yzhJAnfautVBRRRQFFFFAUUUUBRRRQFFeV7UgKKKKoK5XKy2w4sJzFKSYmJrrTbEWfmLF9nLm7RtScvWRQZNxXiRbdca7JpFs4JWS3nKl/6VEHLpljbn0r3g29dvGGm7d6EodTlaKymVTMg/unTQ6aGq7jHzNg69Y27Ny46FDMlxpQSlJ8T/U+FK4WtsUu7hb7WH5bZhWddxcANobTOv1akHXTwmRJqNtV4sdvLdhK04gw0gtnOh7LE9Ry+9YvjmLMsXSFpdKW1AF0hJhYOpidfQR5Vb726N9iXY4s3b2iLMKU4nLq4RqkAzryjXnVJvmVv3bDiULunBJy5YVOmpj82h160FowXiXixLBbwfBrVASCR26wVOCN4E5T/ABqawn4pXjOItWPEOFtMBSko7dh2UhWxzbR6TUDgK8Z4kZxMWT9nhtvagC2ZUkOJWNc2k95XiqdSIpnw5wq9iWBu3mKo+WW2Vl0QlKVz9OXLsddvOg2DibHX8Mwc3eH23zLjkBpM7qVtVBseKeKr19z565wtKFiBYrbKDz+lRMnY8o0qzWFveYjwhZIbcQLyzcSJcTocuke1U3iTCL1/hpF4xiVuq7S6EXds4wgKzE698jMCNgEx4VEa3hNx89hjFwUFCymFhY1BGhHuOVSCDImq3wL8y3w00nEJF0lRDsmdZ61ZEEFOlaZKooooCiiigKKKKAooooPK9oFFSAoooqgpriVwbWwuLhKcym2ypKepjSnVc3m0utlCwClXI0GFY1xScSbzY26gONvFB7IZUbQNN/vvU3h/FeCpsLnDUuhpLon5hIzJCigISSOkBPtUtjHwrsr3HGb21uVW7E5nW8oVKvCRHvTTjn4c4M1w3mwy3atlsOdo6rOE9ok/Vvp4xUa1WMddZduCTfNXylELU6lBQkKTtA6QOfpTfht9hT62VOJSCRqCAR7+dIwHB2bRlxohKpTMok5p2zdTG3WaiLu2cZukrYeLbijAWIgdTPtRW0YNgWC2rQ+VtxrJMnNrPP717i7jNnYrBaPYJ1yJbISjxAA5VE8NXF42jsXISAEkDmARO+3+K4/EbEr88PFq0QRdOOoA7PcgGZI5SAfKoJbg66TeLvG2kOhsEd11JSc48I8KspZtnvxyykZjmzADU7a+NYzwhg/Fj1w9evvv4fbXCiBcpWlSgkakkcztrAH8K1dJRh+FMsWyytptsALUrMoneT4neaqG+HYtZ/8AyW8wNSVKecQH0lI7sARH20q0NJCWwkTp13qvcPYCw2+jGHi6q+ebg5jolPIActDVjTtVSvaKKKIKKKKAooooCiiig8r2vK9qQFFIWoJEzTVdypShkICeetNWQ9rwmo0rSlRWFKOXxr1lwLaKlE6TmApph9mE/UOlY98b1WF/ilhYOXFwblCEnIFDskZ1EBRn8+h9OlabdXabdpx8oUtLLRWUt6qMCY8zXzXxLjl5ieOv4zesqSh8kfKqH0pSY06xpr1ouJLg56/tMWXhmI5x+CVMBcfRO8j9aVO47ZrQy0+laDlPdQUTlPUxv5VT+CGGbrilDSLjIXGHewUNOzciRI6b1pLyOxStnEGyy6Wz3QucydioE7jahD7B71JUzcErORsJUTrB1io/iHBcQch+3xpYWR9CmklM9VGZidKYKZuMJcUUNoLcagjUeXWnVhjTPzbYxDMhKx3gQTn8CaimVpecSqYt2BiVwHlEhQaWjs2tfyymRM9YgVdcHwnELKzDN7iT1981kIQpIT2SiBnCQB9MzFdLbivhrCrX5dKmW3FgnuajSNzyp/w9iLd3ijYu1KRcLtlXDDDg1CMwSST1EjTlNVFsbSltCUpgJSIHlSgoTApo64pSpGydCelKaTllUmDqZ601MO6K4dplEE+Vcw4TtE+FNMO6K5tKBSD4V0ogoooqgooooPKQXAJnTzr1SoBNQWL3i1S2kjUwfEVnVwu9xgLKmmGyoToudJpui6fcORISjmJG/h400SspSIIAG2m/lXnzeV1BAjzFRqJYXQKC2tshSYJOw61zbeVBUtIynlHKmBu1LXC1BRmfClC+TlAAlWsyNvOipRh5K1phCgMw3mOlZB8YLd+1xxWKobFxbPsoLZcbzpQUSCIO24960HE+JsMwa1RdYredkIOVpAlxfkKyXjP4nYljzKmLK2Rb4WVQntmwXVeZkgenvViK1hjrrWMWVo6ctyXAVZEAJRoYTA89T0PhW8YS4jFcILd7alSm4SW1qClIV16ieo0rDeHH2cO4rw+8cCl27KipxfMAgpKpJ6qGtbXgT9stpq2v+wS7J+UuEuFJWjpmEQoRt61akM7zA33OzNg04iQAUKBWkHpOlR6eEeI7i9DDfYtJCTLqioJg+GU1pzdtdp7ItXkIA74dbClH1p9mSkgTvQtZ/gHw1Yw99F9jOK3N6813+zCilpJHOJM7VHYJxKxjfxTft2U9m3h9g4xbBPOVJKp9Ampv4n8TfsjBXGbYFy4d7sIVr4Dfrr5DxFYdw9jV/wAMY01iVn2dw8WloWHZGYrhRnptvNEfS/blKsqkkuTMEbUpd2ghSElKlRuFbmsysfiVY4utq3vGF2DiwBK1AtqV4KH2kDWrSlQUpCUmQkSAT+tJmstLIp1DbXbOrCEjczTZV+0QEJkqP5o8etRaX3FukuOSRokHYGhS+7JTpEEzt09aGJ9t1DqFFC83IGuzT4BS2v6416VXmXnG8pSklKgcw2HrThh90yFqSMuoJ08/Tb3ppYsIVM+FKphZXKl91Q8Qqaf1qVmiiiiqhpevNsMKW4qBGlVe5WHIWCU5gSSam8XQp1TYSYSkyrWJqp3lwhZ7OO4BrI0rnG4W885lhKoykbncUzXefiZpk5jOg2pq46lS3AlIE6SZAHrVSxPjqysbt1m1aXcpBIceGicw0gdRWheXsSRaMds+80xbo3W4RA/vNU3G/iClLqmMEzLXmgXTidBt9KefrVOxDGcQxpXbXi8jJPdaRoEgf2H3FMSBmAbahZ2IAmTrPuftTC11vrl6+uXH8QdL7qiZLpn/AAPCmjqFlsNAyk6xsBpt+uVdCygSHFlQBJy+HPfwn7UvLlblX1pPdQDPl5zt6VpkuytHcQt3GLVnPev9lbtIySc5XBg8tvat2w/gjFbC3BOL26nolf4HcWf9STINZ38I7rC7fi+yRdMlTly1lZURIQ+JJPhoSJ8a2jGcbtcHbK7ztCIKsoIMAVKaa4baYjatWTV28Wbh0KDqbXvMoVGkZgY9IrrxBcYnh1mpy2KndNXTH4Y/28zUkLizu7e3e7cZXQFNGQkmdQIPOo7iHifCcHw26ev3wsNw2ptKdVqVoEj2NBhnGd2briK4YLjhbtVBBzLKityAVn3J1308KhLloHs1qywFd4qGxG+vOTO/WnDDZuru8ur15CHFOuuISQe8omSJMCADEk9AATspLYKUraa7kclGRvPKDAnnyopg8hMdnKex3E6f4g6elWPh3i27wxlpm9W9e2adsypW2kdCdwI2J5adKhnWUlWVUHvSobyY9RoRqaRlCU9nkCTuEnvTrPKRt1pg2DCcassUZU7avhwqHeBEKSOhHKYqRbeIhJUogDkfU1iFm+5h9yi5snOydSBpBhWsQRsRGXTwqyucfOphlWHI7UkBa0uGCOcdDvvoKmNNLTiTKTqVBI3O5Om1e/tLukcwnNAGoqr4PjFnilv29otLhSMqm1EhSD49NTUml3tijQIKhlyjkfOoi02VwVtdxep7yRG3WrI2vOhKhsoTVCsblJKUoVkBkAH+fpV2s32nGUZCBoNDvViU6oryaK0yir9aQcyyBE+lULFcQbecWhDcoCtVKI1/pUxxteutpLSDCXVFKlT+UVTrZ8BC3HHUhCIU4rXYDUisRtG8ZYqqzsRa2yih66EFQMEIjVXrt61njjAaZ7p7phOg8f41MXtw5ieJPXy1hQWYbRMBCBsPbeoy7KE5UmEZjOU7Jjl4eXKK0jqO+QcsoA56ePvv70lLayRnVJiBCt50jTbU/auvcUwM6gSNYB11119Y03r1hsFQgqObQACcs6a9NZNUclqytnLolH73eJA103MwAKQ0SMyVSI0737u2nqVHrUp8kUoUYUVnUACddIGn/Ea86jHiAspXmKOeU7jnt6+4ojvgN87h/EdvfJMfKrTcQBEgGSnlMiQK+l8CvMIxu0RimHOIuUXAzJWpMEA8oOor544O4dTxRxQzYXFz2TYYU46GtFlIIkD1J16V9CfszDrVlpGGlNspkJQ2lBMAAREeIigovF7S8T44w4YUyFKsHA6TJjMdBI6bnTwqJ+K1wzcYnZ4Wy0G0WCC/cBK9nFaJTO50zHrrV+4NsW0Xl7dOkKuFqClLQrugkqlI8tprL+LeyT8QsSZuVFppDvbIWIAUsgDfmY5HxqKrzLLzbaGllCkTPdP1AExmzb6x7yacJbQUylC0jfVWYEDXTfdKf/Knzmdbzi2gW0LUVghE5QSIB9x/1pGVxMJAUSU6oURtAMe+Qe/KgZO/uAAq2BAyaAmdTG5Sd+vU0zeQcpC0EEzGoSeadzryG39qkVoSATISdgE66CZPPQhB/wC1NFtFSh2jhOUZp6x/UpPvpVDJwENkoTJQMiIUOgG3rXjKUdnm17aO9HP38IpF8Crsik5ZWnvZYI/pyruQlKTnTyKoSZzDbfqYOx6VBxsbi4w65RdWsoWn8qvzJnUHwI9q1HBb5vELFq4sRKAQCgnVJ5pPtWYqQQQlalkHdOvv5aaf3qZ4avv2Ve9okuOW6lHtEkwY5GNp/jrFKrTrRSkFBcGVYMkgzBEbdOdWa0eAMtpMpghQMjxqll5SmO0StKkqT3cqswVpr6bVZMAz3TXZtk6p1MeIrOGp/wCcf/dP2opz8on940VU+KR8RWVt/LuoIykq86y/iy7U3ZM2jSifmO8vKozl0geE1s/Gtl81YsuLPcaJCvWIPuKxDidC7fEksrynsm4PQmQf51IqNt2VNNJkklMAAq35zPXp684phiSArLOoSqSQY02gf3qYT3gIRGYckbabeW3lEVFOIWuzbBSc4AChyGXT+laQlKghpKg2FEgSod6ef9z5cqeWKoVKtAYJM7QOXSR16nfemyW5gp7i9iPDx/hT63OYdmUwJkATrzGnPWB6c6B8pSSZdcGXYuHkNdQdt83okVGYs0ktqW3CdQBmIIPiCIH/AK+dSLJSEBzIMo7yBm0WmYOviEq9653LQUw4hxKU6EAbHLr/AAOf1oIvhfG7zA+I7C9wxCnX0vBCWv8A9kLIBR6xp0NfSnE+JHDMFcurdtCb51GVhCyJ7SNPavlh1L+H3qLlJUl23cS8ghOxBnfzFfTl8TihYxRrvNs2fasJEmFrG5HPl9+tVETgFxh/D3D1spV8HcSs7TsnbRLoUta4zZVDedRVU4zuDeY0L1y1FutxhIuEFUqSpB2PUQZGlW/FH8GwVhm5xC1z3SXSGUNCVXSykaj7SeVZgp1+4deub5ILjzy3FCdAFknn0APnp5VCOhCljdaVFJzBQyjMdD5DMs7nSOutIceQVfUMpUSrmQAVKGx/0jl/WvC3mH4OrgOYhKOevPn31x6VyKUaN5VZZhIOpyjTl/pSr3orhcBlC1ZlK7oCSFkSkAAn3CV+9Rt8Fosl51pMpEQdemp6affnUg62h2HYzNpKQMo0JmTr/wB9+dRd8sLZcZKSCYSRliRAHPXcUCMQUhxWHtM50qVJPKNNVeWs+hp+UZLVHKVfV1O2/wDx90HrFeWFg5f4ip5pAS2yAiTrykn10FTt7ZoZSUZAJIkmdeQPrA9j5UEAhI/DCsqljunWJV030HKfA606aBaQUiM0AAlP8o3pyhmLn6VJgDTLonz6jrtMUttPZ5u70JEzvsJ8evnQSnDFy5cMOWLq4yJJTrECTMdetaVwaEh9xCTORGusmsy4RYC8etG0lQCnChagIEEGfvH3rbsJw1nDmShod8mVKO5oU906UUqimMuDzKH2VtOpCkKEEHpWC8ZYTcpxy9Fsj8IOFLbhMmNAdPMVv4GmtVjibh4XqXnmz9epTl1nqKzy0wdbVyw2G3Ud3IkklUx49f0elMLlpTLj6W2woFQdSU6QDp7bCtIxvh1YbHfCoPeSpBIjb03qpYzhbdtbsOJU2HAezShQ+sEaiOcaGtCBbGZSdClQMAnn10qQQ2pMSEpdjmreCVT7UxbDmVYWhWcEzrmykbT9vepG1V2olJGeZObUHf75aKd9nkbzhsGPqGaARzM+Iz6R60hSlEBC2wSB3sund1zAeyx610Qha1LcVAI1CCSRl2V4bFwelLAeSvukrWqSmBABB2/7I2/1eNEVjHLHsShSmu9+YAbj/IPuOta98KuIF45wW7hKwHrqxcQzpupk/Qoz5EelZxiduVtAqKVkwRlGmm32KfY11+GHZsYjid0pla8rYH4T3ZqBJMgHxBoi9fEe/bd4ifw5A/EbZQhIKDoFakzt/iq2hDjf4oYUtsaJg5YT9XToEfrWvHrk3mLOPvZg6tUEoWo6iEgCRJ0HhPhXRAzJDrZyEpkJUj6RGbn/AMBFFcVulMtrKC63KZIJKlDu7cpUonn602dcU6oBSDkOjaTBhP0AegSo7elO3A6RkCioNju5SYKh3Y1P7yj7VzLCnAnOQEgBCcycsj6R4DQKM0EW/K20pLehEhRPNUTA81moW5aW9bylCUp0ylInbSdI86sLjoKyEuEqV3p8dTtHiPaorEVdo0shAUnSDOg2BB9vCge4Q++7g7NtbuIa+Zu8ji0fVMjn5QI0+9W7EkLUWwEiYy94zExPL39fSj8HZ3sZsrIjU3SF5tgMsz9gd61Z/CLq5dCUNoaUCDObVQ26edBWRbOBTSS2klOgjUzv/f0PWujdg5c3C1W9up1YAyhPMnfb0/U1eMM4PU4UOOPJygnNA0/U61arPArK00bbAEyQBFDWecKcOvjEGXX29EuhYKNQY5T4VrFIQ2hCYQkJHgKXVS0UUUUQhO1KIka0lO1KFY5WmN/hdteoyutgqGyulUXijgpm4YX2pUkxKXUCQk8jWk14oBQg1s185W+Aut2qS+gFaFltcEgSnQK8iI9DSEYd2LmYKA7372WY2/U1vWI4Ha3WZaGkIWr6iABmqm3fDfYr/FtwUBc9wCI8vb1E1KsZ12SmYzqElWVopJgePh4x+8a5KcEKKVhKFJ1yqk7CTA8AD5pNXi4whKStJZRCjMkT3vUa+f3qBu8MLL+QB0OJMmUgFQJ28eep601VfukICFQkqBJKiSPHYjXed+oqNwtD9riCrcOPsZlQ6tlIlwcon+X2qefYJRmDaQhE5k5iidByH+0xruTXmHX7irq9woWbeRkpcSlZlQBglObfknz9KMvGbe37zjqpSNNzB6xEk6CPWnYQw0ZMLUTJhMkayd/EpHpXdDa1FGRg5tgotpjfQ6ToT9gBXZFjcK/+koTEySeROUQNOZPSdqLDEBESpYOWJCpIVvOkxqoyPKkmyT2OiswQSEFW5gQPAbqOlSrdohJeBbXplgFIBBHQp29+dOmbFT4GVga/kUiZI/U00xWFYa2Xc2dAM6c5A0MT4VKYbwx+0FOBiCAkSp0HKonQafz8KtOC8MP3D7ZfagaypY+nTZPhyq82GCMWzYSplCtiZG56mgpHA3w+Yw+/GI3aVDskdm1mJGZU6q67aVojVhat/SyhRJmVJnX1pzklIB5UpIy6VWQkRXtFFAUUUUBRRRQITtShSU7UoVnla9ooorSCuLtu26DmHrXaigi7nCWnUnupk/miftUZfcPpdQmUBwKELSTA0qz0nmqousrveGrm5uLpg26ezDpaBSIyJKZB10Jn9b1zw7ha8ZzPqQhD6llSwZyjXw9K1NxCSlUpB7vShIGdegqLrPUYNfhpAU0DBGgVA8tacNYXiDiglthOU9DEeOhq5qAKUCBGUaUu2+k/7z/Gh6qLPDl4q4BeS2AkZZ3qx4dgdraoALaFH7TUoa9FXE14lATsBHSlUUVUFFFFAUUUUBRRRQFFFF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352801"/>
            <a:ext cx="3276600" cy="3293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00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Logical, systematic approach to the solution of a scientific problem</a:t>
            </a:r>
          </a:p>
          <a:p>
            <a:endParaRPr lang="en-US" dirty="0"/>
          </a:p>
          <a:p>
            <a:r>
              <a:rPr lang="en-US" dirty="0" smtClean="0"/>
              <a:t>We use the scientific method everyday and not realize it</a:t>
            </a:r>
          </a:p>
          <a:p>
            <a:pPr lvl="1"/>
            <a:r>
              <a:rPr lang="en-US" dirty="0" smtClean="0"/>
              <a:t>Example: flashlight dead, have a headache, studying</a:t>
            </a:r>
          </a:p>
        </p:txBody>
      </p:sp>
    </p:spTree>
    <p:extLst>
      <p:ext uri="{BB962C8B-B14F-4D97-AF65-F5344CB8AC3E}">
        <p14:creationId xmlns:p14="http://schemas.microsoft.com/office/powerpoint/2010/main" val="207712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There are three broad steps to the scientific method:</a:t>
            </a:r>
          </a:p>
          <a:p>
            <a:pPr lvl="1"/>
            <a:r>
              <a:rPr lang="en-US" dirty="0" smtClean="0"/>
              <a:t>Making Observations </a:t>
            </a:r>
          </a:p>
          <a:p>
            <a:pPr lvl="2"/>
            <a:r>
              <a:rPr lang="en-US" dirty="0" smtClean="0"/>
              <a:t>Problem</a:t>
            </a:r>
          </a:p>
          <a:p>
            <a:pPr lvl="2"/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Proposing and Test Hypothesis</a:t>
            </a:r>
          </a:p>
          <a:p>
            <a:pPr lvl="2"/>
            <a:r>
              <a:rPr lang="en-US" dirty="0" smtClean="0"/>
              <a:t>Form a hypothesis</a:t>
            </a:r>
          </a:p>
          <a:p>
            <a:pPr lvl="2"/>
            <a:r>
              <a:rPr lang="en-US" dirty="0" smtClean="0"/>
              <a:t>Conduct Experiment</a:t>
            </a:r>
          </a:p>
          <a:p>
            <a:pPr lvl="1"/>
            <a:r>
              <a:rPr lang="en-US" dirty="0" smtClean="0"/>
              <a:t>Developing Theories</a:t>
            </a:r>
          </a:p>
          <a:p>
            <a:pPr lvl="2"/>
            <a:r>
              <a:rPr lang="en-US" dirty="0" smtClean="0"/>
              <a:t>Data/Results</a:t>
            </a:r>
          </a:p>
          <a:p>
            <a:pPr lvl="2"/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7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Scientific Method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Making Observations: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you need a flashlight to look under your bed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you noticed when you turn on the flashlight, a beam of light is not visible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0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Proposing and Testing Hypothesis:</a:t>
            </a:r>
          </a:p>
          <a:p>
            <a:pPr lvl="1"/>
            <a:r>
              <a:rPr lang="en-US" dirty="0" smtClean="0"/>
              <a:t>Hypothesis: proposed explanation to the observation (educated guess)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“if you change the batteries, then the flashlight will work” is the hypothesis you propose to make the flashlight work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You conduct an experiment by changing the batteries in the flashlight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3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Developing Theories</a:t>
            </a:r>
          </a:p>
          <a:p>
            <a:pPr lvl="1"/>
            <a:r>
              <a:rPr lang="en-US" dirty="0" smtClean="0"/>
              <a:t>Once you changed the batteries, you turn the flashlight on and see what happens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If the beam of light is visible, you solved your problem and your theory is when your flashlight is not working, replace the batteries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If the flashlight is still not working, back to the drawing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87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5743" y="10102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Observation</a:t>
            </a:r>
            <a:endParaRPr lang="en-US" sz="3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169229" y="685800"/>
            <a:ext cx="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27514" y="14478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Hypothesis</a:t>
            </a:r>
            <a:endParaRPr lang="en-US" sz="3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69229" y="1981200"/>
            <a:ext cx="0" cy="838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60171" y="2841171"/>
            <a:ext cx="2656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Experiment</a:t>
            </a:r>
            <a:endParaRPr lang="en-US" sz="32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62400" y="3505200"/>
            <a:ext cx="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4278086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Did the experiment support </a:t>
            </a:r>
            <a:r>
              <a:rPr lang="en-US" sz="3200" dirty="0" smtClean="0"/>
              <a:t>the hypothesis</a:t>
            </a:r>
            <a:r>
              <a:rPr lang="en-US" sz="3200" dirty="0" smtClean="0"/>
              <a:t>? </a:t>
            </a:r>
          </a:p>
          <a:p>
            <a:endParaRPr lang="en-US" sz="3200" dirty="0"/>
          </a:p>
          <a:p>
            <a:r>
              <a:rPr lang="en-US" sz="3200" dirty="0" smtClean="0"/>
              <a:t>No - </a:t>
            </a:r>
            <a:r>
              <a:rPr lang="en-US" sz="3200" dirty="0" smtClean="0"/>
              <a:t>make a new hypothesis</a:t>
            </a:r>
          </a:p>
          <a:p>
            <a:r>
              <a:rPr lang="en-US" sz="3200" smtClean="0"/>
              <a:t>Yes- </a:t>
            </a:r>
            <a:r>
              <a:rPr lang="en-US" sz="3200" dirty="0" smtClean="0"/>
              <a:t>can be a theory or law</a:t>
            </a:r>
          </a:p>
        </p:txBody>
      </p:sp>
    </p:spTree>
    <p:extLst>
      <p:ext uri="{BB962C8B-B14F-4D97-AF65-F5344CB8AC3E}">
        <p14:creationId xmlns:p14="http://schemas.microsoft.com/office/powerpoint/2010/main" val="16512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Theory- well-tested explanation for a broad set of observations</a:t>
            </a:r>
          </a:p>
          <a:p>
            <a:endParaRPr lang="en-US" dirty="0"/>
          </a:p>
          <a:p>
            <a:r>
              <a:rPr lang="en-US" dirty="0" smtClean="0"/>
              <a:t>For the most part, theories are true and helps us in predicting behavior or having a mental picture of what we can’t see</a:t>
            </a:r>
          </a:p>
          <a:p>
            <a:endParaRPr lang="en-US" dirty="0"/>
          </a:p>
          <a:p>
            <a:r>
              <a:rPr lang="en-US" dirty="0" smtClean="0"/>
              <a:t>If a theory has been proven wrong by experiment, it needs to be modified or abolished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Chemistry is the study of the composition of matter and the changes it undergoes</a:t>
            </a:r>
          </a:p>
          <a:p>
            <a:endParaRPr lang="en-US" dirty="0"/>
          </a:p>
          <a:p>
            <a:r>
              <a:rPr lang="en-US" dirty="0" smtClean="0"/>
              <a:t>Matter- anything that has matter and takes up space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267200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72000"/>
            <a:ext cx="2722754" cy="200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425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Concise statement that summarizes the results of many observations and experiments</a:t>
            </a:r>
          </a:p>
          <a:p>
            <a:endParaRPr lang="en-US" dirty="0"/>
          </a:p>
          <a:p>
            <a:r>
              <a:rPr lang="en-US" dirty="0" smtClean="0"/>
              <a:t>True 100% of the time, or can’t be a law</a:t>
            </a:r>
          </a:p>
          <a:p>
            <a:endParaRPr lang="en-US" dirty="0"/>
          </a:p>
          <a:p>
            <a:r>
              <a:rPr lang="en-US" dirty="0" smtClean="0"/>
              <a:t>Laws of Motion, Laws of Gravity, Gas Laws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8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Traditional Areas of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Chemistry is a central science because it is fundamental to understand other sciences</a:t>
            </a:r>
          </a:p>
          <a:p>
            <a:endParaRPr lang="en-US" dirty="0"/>
          </a:p>
          <a:p>
            <a:r>
              <a:rPr lang="en-US" dirty="0" smtClean="0"/>
              <a:t>5 areas of chemistry are biochemistry, organic, inorganic, analytical, and physical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Study of processes that takes place in living organisms</a:t>
            </a:r>
          </a:p>
          <a:p>
            <a:endParaRPr lang="en-US" dirty="0"/>
          </a:p>
          <a:p>
            <a:r>
              <a:rPr lang="en-US" dirty="0" smtClean="0"/>
              <a:t>What we study in biochemistry: </a:t>
            </a:r>
          </a:p>
          <a:p>
            <a:pPr lvl="1"/>
            <a:r>
              <a:rPr lang="en-US" dirty="0" smtClean="0"/>
              <a:t>Photosynthesis, digestion, diabetes, DNA/RNA, proteins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76400"/>
            <a:ext cx="3505200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913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Organic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Carbon containing chemicals</a:t>
            </a:r>
          </a:p>
          <a:p>
            <a:endParaRPr lang="en-US" dirty="0"/>
          </a:p>
          <a:p>
            <a:r>
              <a:rPr lang="en-US" dirty="0" smtClean="0"/>
              <a:t>Example chemicals:</a:t>
            </a:r>
          </a:p>
          <a:p>
            <a:pPr lvl="1"/>
            <a:r>
              <a:rPr lang="en-US" dirty="0" smtClean="0"/>
              <a:t>Carbon dioxide, diamond (carbon allotrope), ethanol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776" y="5105400"/>
            <a:ext cx="2178131" cy="163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219200"/>
            <a:ext cx="25336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48150"/>
            <a:ext cx="46101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95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Inorganic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Chemicals that does NOT contain carbon</a:t>
            </a:r>
          </a:p>
          <a:p>
            <a:endParaRPr lang="en-US" dirty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Water, lead, hydrogen, salt, sugar, helium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0"/>
            <a:ext cx="20002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8768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3434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52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Analytical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Focuses on composition of matter (think experiments)</a:t>
            </a:r>
          </a:p>
          <a:p>
            <a:endParaRPr lang="en-US" dirty="0"/>
          </a:p>
          <a:p>
            <a:r>
              <a:rPr lang="en-US" dirty="0" smtClean="0"/>
              <a:t>Examples of analytical:</a:t>
            </a:r>
          </a:p>
          <a:p>
            <a:pPr lvl="1"/>
            <a:r>
              <a:rPr lang="en-US" dirty="0" smtClean="0"/>
              <a:t>Determining the pH, testing for air pollution, components of drinking water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343400"/>
            <a:ext cx="13890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876800"/>
            <a:ext cx="25146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80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Deals with mechanisms, rate, energy transfer and a chemical reaction occurs</a:t>
            </a:r>
          </a:p>
          <a:p>
            <a:endParaRPr lang="en-US" dirty="0"/>
          </a:p>
          <a:p>
            <a:r>
              <a:rPr lang="en-US" dirty="0" smtClean="0"/>
              <a:t>Examples of physical chemistry</a:t>
            </a:r>
          </a:p>
          <a:p>
            <a:pPr lvl="1"/>
            <a:r>
              <a:rPr lang="en-US" dirty="0" smtClean="0"/>
              <a:t>Heat transfer, quantum mechanics, rate of a reaction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505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06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Chemistry?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explains natural world</a:t>
            </a:r>
          </a:p>
          <a:p>
            <a:pPr lvl="1"/>
            <a:r>
              <a:rPr lang="en-US" dirty="0" smtClean="0"/>
              <a:t>why an apple turns brown after cutting it</a:t>
            </a:r>
          </a:p>
          <a:p>
            <a:pPr lvl="1"/>
            <a:r>
              <a:rPr lang="en-US" dirty="0" smtClean="0"/>
              <a:t>Why yeasts makes dough rise</a:t>
            </a:r>
          </a:p>
          <a:p>
            <a:pPr lvl="1"/>
            <a:r>
              <a:rPr lang="en-US" dirty="0" smtClean="0"/>
              <a:t>What so special about ice melt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2. Preparing for a career</a:t>
            </a:r>
          </a:p>
          <a:p>
            <a:pPr lvl="1"/>
            <a:r>
              <a:rPr lang="en-US" dirty="0" smtClean="0"/>
              <a:t>Green technology within shops</a:t>
            </a:r>
          </a:p>
          <a:p>
            <a:endParaRPr lang="en-US" dirty="0" smtClean="0"/>
          </a:p>
          <a:p>
            <a:r>
              <a:rPr lang="en-US" dirty="0" smtClean="0"/>
              <a:t>3. To be an informed citizen</a:t>
            </a:r>
          </a:p>
          <a:p>
            <a:pPr lvl="1"/>
            <a:r>
              <a:rPr lang="en-US" dirty="0" smtClean="0"/>
              <a:t>Arsenic in apple juice “scare”</a:t>
            </a:r>
          </a:p>
        </p:txBody>
      </p:sp>
    </p:spTree>
    <p:extLst>
      <p:ext uri="{BB962C8B-B14F-4D97-AF65-F5344CB8AC3E}">
        <p14:creationId xmlns:p14="http://schemas.microsoft.com/office/powerpoint/2010/main" val="265138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664</Words>
  <Application>Microsoft Office PowerPoint</Application>
  <PresentationFormat>On-screen Show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Chapter 1- Intro to Chemistry</vt:lpstr>
      <vt:lpstr>What is Chemistry</vt:lpstr>
      <vt:lpstr>5 Traditional Areas of Chemistry</vt:lpstr>
      <vt:lpstr>Biochemistry</vt:lpstr>
      <vt:lpstr>Organic Chemistry</vt:lpstr>
      <vt:lpstr>Inorganic Chemistry</vt:lpstr>
      <vt:lpstr>Analytical Chemistry</vt:lpstr>
      <vt:lpstr>Physical Chemistry</vt:lpstr>
      <vt:lpstr>Why Study Chemistry?</vt:lpstr>
      <vt:lpstr>Origin of Chemistry</vt:lpstr>
      <vt:lpstr>PowerPoint Presentation</vt:lpstr>
      <vt:lpstr>PowerPoint Presentation</vt:lpstr>
      <vt:lpstr>Scientific Method</vt:lpstr>
      <vt:lpstr>PowerPoint Presentation</vt:lpstr>
      <vt:lpstr>Example Scientific Method </vt:lpstr>
      <vt:lpstr>PowerPoint Presentation</vt:lpstr>
      <vt:lpstr>PowerPoint Presentation</vt:lpstr>
      <vt:lpstr>PowerPoint Presentation</vt:lpstr>
      <vt:lpstr>Theory</vt:lpstr>
      <vt:lpstr>Scientific Law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Intro to Chemistry</dc:title>
  <dc:creator>Laura Kufta</dc:creator>
  <cp:lastModifiedBy>Laura Kufta</cp:lastModifiedBy>
  <cp:revision>10</cp:revision>
  <dcterms:created xsi:type="dcterms:W3CDTF">2013-09-12T12:50:31Z</dcterms:created>
  <dcterms:modified xsi:type="dcterms:W3CDTF">2013-09-13T15:29:04Z</dcterms:modified>
</cp:coreProperties>
</file>