
<file path=[Content_Types].xml><?xml version="1.0" encoding="utf-8"?>
<Types xmlns="http://schemas.openxmlformats.org/package/2006/content-types">
  <Default Extension="png" ContentType="image/png"/>
  <Default Extension="jpg&amp;ehk=DqOT0" ContentType="image/jpeg"/>
  <Default Extension="jpeg" ContentType="image/jpeg"/>
  <Default Extension="png&amp;ehk=m1XNDUoxVqIKKmOZ1v073g&amp;r=0&amp;pid=OfficeInsert" ContentType="image/png"/>
  <Default Extension="wmf" ContentType="image/x-wmf"/>
  <Default Extension="rels" ContentType="application/vnd.openxmlformats-package.relationships+xml"/>
  <Default Extension="xml" ContentType="application/xml"/>
  <Default Extension="jpg&amp;ehk=FGai" ContentType="image/jpeg"/>
  <Default Extension="gif" ContentType="image/gif"/>
  <Default Extension="gif&amp;ehk=VlseMrXV8CLYHEH" ContentType="image/gif"/>
  <Default Extension="png&amp;ehk=lkzswwYZgvGEaPvdUCo" ContentType="image/png"/>
  <Default Extension="png&amp;ehk=M9UvhRAitQOnkKsIFfgFxA&amp;r=0&amp;pid=OfficeInsert"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7" r:id="rId1"/>
  </p:sldMasterIdLst>
  <p:notesMasterIdLst>
    <p:notesMasterId r:id="rId258"/>
  </p:notesMasterIdLst>
  <p:handoutMasterIdLst>
    <p:handoutMasterId r:id="rId259"/>
  </p:handoutMasterIdLst>
  <p:sldIdLst>
    <p:sldId id="557" r:id="rId2"/>
    <p:sldId id="256" r:id="rId3"/>
    <p:sldId id="679" r:id="rId4"/>
    <p:sldId id="695" r:id="rId5"/>
    <p:sldId id="258" r:id="rId6"/>
    <p:sldId id="604" r:id="rId7"/>
    <p:sldId id="571" r:id="rId8"/>
    <p:sldId id="265" r:id="rId9"/>
    <p:sldId id="730" r:id="rId10"/>
    <p:sldId id="570" r:id="rId11"/>
    <p:sldId id="504" r:id="rId12"/>
    <p:sldId id="466" r:id="rId13"/>
    <p:sldId id="681" r:id="rId14"/>
    <p:sldId id="722" r:id="rId15"/>
    <p:sldId id="683" r:id="rId16"/>
    <p:sldId id="684" r:id="rId17"/>
    <p:sldId id="685" r:id="rId18"/>
    <p:sldId id="686" r:id="rId19"/>
    <p:sldId id="682" r:id="rId20"/>
    <p:sldId id="413" r:id="rId21"/>
    <p:sldId id="610" r:id="rId22"/>
    <p:sldId id="611" r:id="rId23"/>
    <p:sldId id="608" r:id="rId24"/>
    <p:sldId id="467" r:id="rId25"/>
    <p:sldId id="507" r:id="rId26"/>
    <p:sldId id="602" r:id="rId27"/>
    <p:sldId id="521" r:id="rId28"/>
    <p:sldId id="687" r:id="rId29"/>
    <p:sldId id="554" r:id="rId30"/>
    <p:sldId id="566" r:id="rId31"/>
    <p:sldId id="275" r:id="rId32"/>
    <p:sldId id="392" r:id="rId33"/>
    <p:sldId id="564" r:id="rId34"/>
    <p:sldId id="457" r:id="rId35"/>
    <p:sldId id="468" r:id="rId36"/>
    <p:sldId id="731" r:id="rId37"/>
    <p:sldId id="665" r:id="rId38"/>
    <p:sldId id="666" r:id="rId39"/>
    <p:sldId id="522" r:id="rId40"/>
    <p:sldId id="279" r:id="rId41"/>
    <p:sldId id="280" r:id="rId42"/>
    <p:sldId id="459" r:id="rId43"/>
    <p:sldId id="281" r:id="rId44"/>
    <p:sldId id="282" r:id="rId45"/>
    <p:sldId id="657" r:id="rId46"/>
    <p:sldId id="658" r:id="rId47"/>
    <p:sldId id="659" r:id="rId48"/>
    <p:sldId id="696" r:id="rId49"/>
    <p:sldId id="660" r:id="rId50"/>
    <p:sldId id="661" r:id="rId51"/>
    <p:sldId id="732" r:id="rId52"/>
    <p:sldId id="662" r:id="rId53"/>
    <p:sldId id="688" r:id="rId54"/>
    <p:sldId id="663" r:id="rId55"/>
    <p:sldId id="553" r:id="rId56"/>
    <p:sldId id="381" r:id="rId57"/>
    <p:sldId id="284" r:id="rId58"/>
    <p:sldId id="697" r:id="rId59"/>
    <p:sldId id="620" r:id="rId60"/>
    <p:sldId id="733" r:id="rId61"/>
    <p:sldId id="285" r:id="rId62"/>
    <p:sldId id="689" r:id="rId63"/>
    <p:sldId id="690" r:id="rId64"/>
    <p:sldId id="622" r:id="rId65"/>
    <p:sldId id="603" r:id="rId66"/>
    <p:sldId id="556" r:id="rId67"/>
    <p:sldId id="287" r:id="rId68"/>
    <p:sldId id="694" r:id="rId69"/>
    <p:sldId id="572" r:id="rId70"/>
    <p:sldId id="289" r:id="rId71"/>
    <p:sldId id="290" r:id="rId72"/>
    <p:sldId id="291" r:id="rId73"/>
    <p:sldId id="723" r:id="rId74"/>
    <p:sldId id="592" r:id="rId75"/>
    <p:sldId id="385" r:id="rId76"/>
    <p:sldId id="573" r:id="rId77"/>
    <p:sldId id="305" r:id="rId78"/>
    <p:sldId id="623" r:id="rId79"/>
    <p:sldId id="460" r:id="rId80"/>
    <p:sldId id="724" r:id="rId81"/>
    <p:sldId id="295" r:id="rId82"/>
    <p:sldId id="439" r:id="rId83"/>
    <p:sldId id="296" r:id="rId84"/>
    <p:sldId id="668" r:id="rId85"/>
    <p:sldId id="669" r:id="rId86"/>
    <p:sldId id="298" r:id="rId87"/>
    <p:sldId id="624" r:id="rId88"/>
    <p:sldId id="675" r:id="rId89"/>
    <p:sldId id="725" r:id="rId90"/>
    <p:sldId id="726" r:id="rId91"/>
    <p:sldId id="301" r:id="rId92"/>
    <p:sldId id="302" r:id="rId93"/>
    <p:sldId id="303" r:id="rId94"/>
    <p:sldId id="510" r:id="rId95"/>
    <p:sldId id="736" r:id="rId96"/>
    <p:sldId id="698" r:id="rId97"/>
    <p:sldId id="511" r:id="rId98"/>
    <p:sldId id="699" r:id="rId99"/>
    <p:sldId id="606" r:id="rId100"/>
    <p:sldId id="727" r:id="rId101"/>
    <p:sldId id="307" r:id="rId102"/>
    <p:sldId id="309" r:id="rId103"/>
    <p:sldId id="310" r:id="rId104"/>
    <p:sldId id="700" r:id="rId105"/>
    <p:sldId id="672" r:id="rId106"/>
    <p:sldId id="311" r:id="rId107"/>
    <p:sldId id="315" r:id="rId108"/>
    <p:sldId id="512" r:id="rId109"/>
    <p:sldId id="701" r:id="rId110"/>
    <p:sldId id="462" r:id="rId111"/>
    <p:sldId id="316" r:id="rId112"/>
    <p:sldId id="515" r:id="rId113"/>
    <p:sldId id="317" r:id="rId114"/>
    <p:sldId id="517" r:id="rId115"/>
    <p:sldId id="518" r:id="rId116"/>
    <p:sldId id="674" r:id="rId117"/>
    <p:sldId id="320" r:id="rId118"/>
    <p:sldId id="670" r:id="rId119"/>
    <p:sldId id="319" r:id="rId120"/>
    <p:sldId id="514" r:id="rId121"/>
    <p:sldId id="322" r:id="rId122"/>
    <p:sldId id="519" r:id="rId123"/>
    <p:sldId id="626" r:id="rId124"/>
    <p:sldId id="562" r:id="rId125"/>
    <p:sldId id="567" r:id="rId126"/>
    <p:sldId id="323" r:id="rId127"/>
    <p:sldId id="627" r:id="rId128"/>
    <p:sldId id="470" r:id="rId129"/>
    <p:sldId id="324" r:id="rId130"/>
    <p:sldId id="702" r:id="rId131"/>
    <p:sldId id="703" r:id="rId132"/>
    <p:sldId id="325" r:id="rId133"/>
    <p:sldId id="704" r:id="rId134"/>
    <p:sldId id="328" r:id="rId135"/>
    <p:sldId id="431" r:id="rId136"/>
    <p:sldId id="705" r:id="rId137"/>
    <p:sldId id="473" r:id="rId138"/>
    <p:sldId id="329" r:id="rId139"/>
    <p:sldId id="526" r:id="rId140"/>
    <p:sldId id="729" r:id="rId141"/>
    <p:sldId id="472" r:id="rId142"/>
    <p:sldId id="628" r:id="rId143"/>
    <p:sldId id="330" r:id="rId144"/>
    <p:sldId id="334" r:id="rId145"/>
    <p:sldId id="465" r:id="rId146"/>
    <p:sldId id="527" r:id="rId147"/>
    <p:sldId id="630" r:id="rId148"/>
    <p:sldId id="529" r:id="rId149"/>
    <p:sldId id="593" r:id="rId150"/>
    <p:sldId id="333" r:id="rId151"/>
    <p:sldId id="495" r:id="rId152"/>
    <p:sldId id="706" r:id="rId153"/>
    <p:sldId id="530" r:id="rId154"/>
    <p:sldId id="707" r:id="rId155"/>
    <p:sldId id="496" r:id="rId156"/>
    <p:sldId id="336" r:id="rId157"/>
    <p:sldId id="734" r:id="rId158"/>
    <p:sldId id="561" r:id="rId159"/>
    <p:sldId id="568" r:id="rId160"/>
    <p:sldId id="337" r:id="rId161"/>
    <p:sldId id="493" r:id="rId162"/>
    <p:sldId id="594" r:id="rId163"/>
    <p:sldId id="708" r:id="rId164"/>
    <p:sldId id="339" r:id="rId165"/>
    <p:sldId id="531" r:id="rId166"/>
    <p:sldId id="532" r:id="rId167"/>
    <p:sldId id="639" r:id="rId168"/>
    <p:sldId id="709" r:id="rId169"/>
    <p:sldId id="633" r:id="rId170"/>
    <p:sldId id="634" r:id="rId171"/>
    <p:sldId id="735" r:id="rId172"/>
    <p:sldId id="341" r:id="rId173"/>
    <p:sldId id="642" r:id="rId174"/>
    <p:sldId id="710" r:id="rId175"/>
    <p:sldId id="635" r:id="rId176"/>
    <p:sldId id="636" r:id="rId177"/>
    <p:sldId id="637" r:id="rId178"/>
    <p:sldId id="638" r:id="rId179"/>
    <p:sldId id="342" r:id="rId180"/>
    <p:sldId id="343" r:id="rId181"/>
    <p:sldId id="711" r:id="rId182"/>
    <p:sldId id="533" r:id="rId183"/>
    <p:sldId id="609" r:id="rId184"/>
    <p:sldId id="344" r:id="rId185"/>
    <p:sldId id="414" r:id="rId186"/>
    <p:sldId id="534" r:id="rId187"/>
    <p:sldId id="476" r:id="rId188"/>
    <p:sldId id="712" r:id="rId189"/>
    <p:sldId id="481" r:id="rId190"/>
    <p:sldId id="489" r:id="rId191"/>
    <p:sldId id="486" r:id="rId192"/>
    <p:sldId id="677" r:id="rId193"/>
    <p:sldId id="640" r:id="rId194"/>
    <p:sldId id="477" r:id="rId195"/>
    <p:sldId id="478" r:id="rId196"/>
    <p:sldId id="641" r:id="rId197"/>
    <p:sldId id="480" r:id="rId198"/>
    <p:sldId id="351" r:id="rId199"/>
    <p:sldId id="713" r:id="rId200"/>
    <p:sldId id="353" r:id="rId201"/>
    <p:sldId id="484" r:id="rId202"/>
    <p:sldId id="354" r:id="rId203"/>
    <p:sldId id="483" r:id="rId204"/>
    <p:sldId id="598" r:id="rId205"/>
    <p:sldId id="644" r:id="rId206"/>
    <p:sldId id="595" r:id="rId207"/>
    <p:sldId id="492" r:id="rId208"/>
    <p:sldId id="596" r:id="rId209"/>
    <p:sldId id="645" r:id="rId210"/>
    <p:sldId id="356" r:id="rId211"/>
    <p:sldId id="347" r:id="rId212"/>
    <p:sldId id="714" r:id="rId213"/>
    <p:sldId id="357" r:id="rId214"/>
    <p:sldId id="563" r:id="rId215"/>
    <p:sldId id="569" r:id="rId216"/>
    <p:sldId id="358" r:id="rId217"/>
    <p:sldId id="715" r:id="rId218"/>
    <p:sldId id="716" r:id="rId219"/>
    <p:sldId id="535" r:id="rId220"/>
    <p:sldId id="364" r:id="rId221"/>
    <p:sldId id="538" r:id="rId222"/>
    <p:sldId id="365" r:id="rId223"/>
    <p:sldId id="539" r:id="rId224"/>
    <p:sldId id="367" r:id="rId225"/>
    <p:sldId id="418" r:id="rId226"/>
    <p:sldId id="646" r:id="rId227"/>
    <p:sldId id="647" r:id="rId228"/>
    <p:sldId id="717" r:id="rId229"/>
    <p:sldId id="419" r:id="rId230"/>
    <p:sldId id="648" r:id="rId231"/>
    <p:sldId id="649" r:id="rId232"/>
    <p:sldId id="370" r:id="rId233"/>
    <p:sldId id="371" r:id="rId234"/>
    <p:sldId id="497" r:id="rId235"/>
    <p:sldId id="540" r:id="rId236"/>
    <p:sldId id="498" r:id="rId237"/>
    <p:sldId id="542" r:id="rId238"/>
    <p:sldId id="718" r:id="rId239"/>
    <p:sldId id="543" r:id="rId240"/>
    <p:sldId id="544" r:id="rId241"/>
    <p:sldId id="545" r:id="rId242"/>
    <p:sldId id="546" r:id="rId243"/>
    <p:sldId id="547" r:id="rId244"/>
    <p:sldId id="548" r:id="rId245"/>
    <p:sldId id="549" r:id="rId246"/>
    <p:sldId id="360" r:id="rId247"/>
    <p:sldId id="720" r:id="rId248"/>
    <p:sldId id="550" r:id="rId249"/>
    <p:sldId id="600" r:id="rId250"/>
    <p:sldId id="377" r:id="rId251"/>
    <p:sldId id="378" r:id="rId252"/>
    <p:sldId id="721" r:id="rId253"/>
    <p:sldId id="651" r:id="rId254"/>
    <p:sldId id="652" r:id="rId255"/>
    <p:sldId id="678" r:id="rId256"/>
    <p:sldId id="444" r:id="rId257"/>
  </p:sldIdLst>
  <p:sldSz cx="12192000" cy="6858000"/>
  <p:notesSz cx="7010400" cy="9296400"/>
  <p:defaultTextStyle>
    <a:defPPr>
      <a:defRPr lang="en-US"/>
    </a:defPPr>
    <a:lvl1pPr algn="ctr" rtl="0" fontAlgn="base">
      <a:spcBef>
        <a:spcPct val="0"/>
      </a:spcBef>
      <a:spcAft>
        <a:spcPct val="0"/>
      </a:spcAft>
      <a:defRPr sz="4400" b="1" kern="1200">
        <a:solidFill>
          <a:schemeClr val="tx1"/>
        </a:solidFill>
        <a:latin typeface="Times New Roman" pitchFamily="18" charset="0"/>
        <a:ea typeface="+mn-ea"/>
        <a:cs typeface="+mn-cs"/>
      </a:defRPr>
    </a:lvl1pPr>
    <a:lvl2pPr marL="457200" algn="ctr" rtl="0" fontAlgn="base">
      <a:spcBef>
        <a:spcPct val="0"/>
      </a:spcBef>
      <a:spcAft>
        <a:spcPct val="0"/>
      </a:spcAft>
      <a:defRPr sz="4400" b="1" kern="1200">
        <a:solidFill>
          <a:schemeClr val="tx1"/>
        </a:solidFill>
        <a:latin typeface="Times New Roman" pitchFamily="18" charset="0"/>
        <a:ea typeface="+mn-ea"/>
        <a:cs typeface="+mn-cs"/>
      </a:defRPr>
    </a:lvl2pPr>
    <a:lvl3pPr marL="914400" algn="ctr" rtl="0" fontAlgn="base">
      <a:spcBef>
        <a:spcPct val="0"/>
      </a:spcBef>
      <a:spcAft>
        <a:spcPct val="0"/>
      </a:spcAft>
      <a:defRPr sz="4400" b="1" kern="1200">
        <a:solidFill>
          <a:schemeClr val="tx1"/>
        </a:solidFill>
        <a:latin typeface="Times New Roman" pitchFamily="18" charset="0"/>
        <a:ea typeface="+mn-ea"/>
        <a:cs typeface="+mn-cs"/>
      </a:defRPr>
    </a:lvl3pPr>
    <a:lvl4pPr marL="1371600" algn="ctr" rtl="0" fontAlgn="base">
      <a:spcBef>
        <a:spcPct val="0"/>
      </a:spcBef>
      <a:spcAft>
        <a:spcPct val="0"/>
      </a:spcAft>
      <a:defRPr sz="4400" b="1" kern="1200">
        <a:solidFill>
          <a:schemeClr val="tx1"/>
        </a:solidFill>
        <a:latin typeface="Times New Roman" pitchFamily="18" charset="0"/>
        <a:ea typeface="+mn-ea"/>
        <a:cs typeface="+mn-cs"/>
      </a:defRPr>
    </a:lvl4pPr>
    <a:lvl5pPr marL="1828800" algn="ctr" rtl="0" fontAlgn="base">
      <a:spcBef>
        <a:spcPct val="0"/>
      </a:spcBef>
      <a:spcAft>
        <a:spcPct val="0"/>
      </a:spcAft>
      <a:defRPr sz="4400" b="1" kern="1200">
        <a:solidFill>
          <a:schemeClr val="tx1"/>
        </a:solidFill>
        <a:latin typeface="Times New Roman" pitchFamily="18" charset="0"/>
        <a:ea typeface="+mn-ea"/>
        <a:cs typeface="+mn-cs"/>
      </a:defRPr>
    </a:lvl5pPr>
    <a:lvl6pPr marL="2286000" algn="l" defTabSz="914400" rtl="0" eaLnBrk="1" latinLnBrk="0" hangingPunct="1">
      <a:defRPr sz="4400" b="1" kern="1200">
        <a:solidFill>
          <a:schemeClr val="tx1"/>
        </a:solidFill>
        <a:latin typeface="Times New Roman" pitchFamily="18" charset="0"/>
        <a:ea typeface="+mn-ea"/>
        <a:cs typeface="+mn-cs"/>
      </a:defRPr>
    </a:lvl6pPr>
    <a:lvl7pPr marL="2743200" algn="l" defTabSz="914400" rtl="0" eaLnBrk="1" latinLnBrk="0" hangingPunct="1">
      <a:defRPr sz="4400" b="1" kern="1200">
        <a:solidFill>
          <a:schemeClr val="tx1"/>
        </a:solidFill>
        <a:latin typeface="Times New Roman" pitchFamily="18" charset="0"/>
        <a:ea typeface="+mn-ea"/>
        <a:cs typeface="+mn-cs"/>
      </a:defRPr>
    </a:lvl7pPr>
    <a:lvl8pPr marL="3200400" algn="l" defTabSz="914400" rtl="0" eaLnBrk="1" latinLnBrk="0" hangingPunct="1">
      <a:defRPr sz="4400" b="1" kern="1200">
        <a:solidFill>
          <a:schemeClr val="tx1"/>
        </a:solidFill>
        <a:latin typeface="Times New Roman" pitchFamily="18" charset="0"/>
        <a:ea typeface="+mn-ea"/>
        <a:cs typeface="+mn-cs"/>
      </a:defRPr>
    </a:lvl8pPr>
    <a:lvl9pPr marL="3657600" algn="l" defTabSz="914400" rtl="0" eaLnBrk="1" latinLnBrk="0" hangingPunct="1">
      <a:defRPr sz="4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36">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ena Stavropoulos" initials="MS" lastIdx="1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A66AC"/>
    <a:srgbClr val="0000CC"/>
    <a:srgbClr val="629DD1"/>
    <a:srgbClr val="A669AB"/>
    <a:srgbClr val="1F497D"/>
    <a:srgbClr val="B684BA"/>
    <a:srgbClr val="435D9D"/>
    <a:srgbClr val="9E5BA3"/>
    <a:srgbClr val="876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6" autoAdjust="0"/>
    <p:restoredTop sz="82262" autoAdjust="0"/>
  </p:normalViewPr>
  <p:slideViewPr>
    <p:cSldViewPr>
      <p:cViewPr varScale="1">
        <p:scale>
          <a:sx n="55" d="100"/>
          <a:sy n="55" d="100"/>
        </p:scale>
        <p:origin x="1320" y="72"/>
      </p:cViewPr>
      <p:guideLst>
        <p:guide orient="horz" pos="2160"/>
        <p:guide pos="3840"/>
        <p:guide pos="3936"/>
      </p:guideLst>
    </p:cSldViewPr>
  </p:slideViewPr>
  <p:outlineViewPr>
    <p:cViewPr>
      <p:scale>
        <a:sx n="33" d="100"/>
        <a:sy n="33" d="100"/>
      </p:scale>
      <p:origin x="0" y="-25392"/>
    </p:cViewPr>
  </p:outlineViewPr>
  <p:notesTextViewPr>
    <p:cViewPr>
      <p:scale>
        <a:sx n="100" d="100"/>
        <a:sy n="100" d="100"/>
      </p:scale>
      <p:origin x="0" y="0"/>
    </p:cViewPr>
  </p:notesTextViewPr>
  <p:sorterViewPr>
    <p:cViewPr>
      <p:scale>
        <a:sx n="100" d="100"/>
        <a:sy n="100" d="100"/>
      </p:scale>
      <p:origin x="0" y="-48755"/>
    </p:cViewPr>
  </p:sorterViewPr>
  <p:notesViewPr>
    <p:cSldViewPr showGuides="1">
      <p:cViewPr>
        <p:scale>
          <a:sx n="125" d="100"/>
          <a:sy n="125" d="100"/>
        </p:scale>
        <p:origin x="-1000" y="1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64909F-2865-4A9F-B60F-ABA94119168B}"/>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a:extLst>
              <a:ext uri="{FF2B5EF4-FFF2-40B4-BE49-F238E27FC236}">
                <a16:creationId xmlns:a16="http://schemas.microsoft.com/office/drawing/2014/main" id="{EF2F7743-E3ED-4FA2-82E2-825BE69D903E}"/>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ACABCD86-1DAE-4427-A234-7BA170B55566}" type="datetimeFigureOut">
              <a:rPr lang="en-US" smtClean="0"/>
              <a:t>8/7/2018</a:t>
            </a:fld>
            <a:endParaRPr lang="en-US" dirty="0"/>
          </a:p>
        </p:txBody>
      </p:sp>
      <p:sp>
        <p:nvSpPr>
          <p:cNvPr id="4" name="Footer Placeholder 3">
            <a:extLst>
              <a:ext uri="{FF2B5EF4-FFF2-40B4-BE49-F238E27FC236}">
                <a16:creationId xmlns:a16="http://schemas.microsoft.com/office/drawing/2014/main" id="{0E8F1D2A-BF3B-4E77-A2C3-03464ADF7CA8}"/>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2CDAE79E-A454-486F-89AD-3F816031C332}"/>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8BCF94AD-27F3-4BFA-A3E7-5FADF8507DA2}" type="slidenum">
              <a:rPr lang="en-US" smtClean="0"/>
              <a:t>‹#›</a:t>
            </a:fld>
            <a:endParaRPr lang="en-US" dirty="0"/>
          </a:p>
        </p:txBody>
      </p:sp>
    </p:spTree>
    <p:extLst>
      <p:ext uri="{BB962C8B-B14F-4D97-AF65-F5344CB8AC3E}">
        <p14:creationId xmlns:p14="http://schemas.microsoft.com/office/powerpoint/2010/main" val="3442008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pPr>
              <a:defRPr/>
            </a:pPr>
            <a:fld id="{5E8961E7-5A48-473E-89B5-FE6E3CFF4D62}" type="datetimeFigureOut">
              <a:rPr lang="en-US"/>
              <a:pPr>
                <a:defRPr/>
              </a:pPr>
              <a:t>8/7/2018</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pPr>
              <a:defRPr/>
            </a:pPr>
            <a:fld id="{C24AF09D-BCA0-4C1F-8A97-1EE2B5650752}" type="slidenum">
              <a:rPr lang="en-US"/>
              <a:pPr>
                <a:defRPr/>
              </a:pPr>
              <a:t>‹#›</a:t>
            </a:fld>
            <a:endParaRPr lang="en-US" dirty="0"/>
          </a:p>
        </p:txBody>
      </p:sp>
    </p:spTree>
    <p:extLst>
      <p:ext uri="{BB962C8B-B14F-4D97-AF65-F5344CB8AC3E}">
        <p14:creationId xmlns:p14="http://schemas.microsoft.com/office/powerpoint/2010/main" val="32282344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a:t>
            </a:r>
            <a:r>
              <a:rPr lang="en-US" b="1" baseline="0" dirty="0"/>
              <a:t> 4</a:t>
            </a:r>
          </a:p>
          <a:p>
            <a:endParaRPr lang="en-US" dirty="0"/>
          </a:p>
          <a:p>
            <a:r>
              <a:rPr lang="en-US" dirty="0"/>
              <a:t>This power</a:t>
            </a:r>
            <a:r>
              <a:rPr lang="en-US" baseline="0" dirty="0"/>
              <a:t> point</a:t>
            </a:r>
            <a:r>
              <a:rPr lang="en-US" dirty="0"/>
              <a:t> is intended to prepare technicians for the Environmental Protection Agency’s (EPA) Section 608 Certification examination and contains information a technician will require to successfully complete the exam.  This power point is meant to serve as a guide for reviewing material related to Section 608 of the Clean Air Act Amendment, and is not intended as a formal refrigeration training course. Technicians preparing for this examination should be familiar with the basic vapor-compression refrigeration cycle, common service equipment, and procedures. </a:t>
            </a:r>
          </a:p>
          <a:p>
            <a:r>
              <a:rPr lang="en-US" dirty="0"/>
              <a:t> </a:t>
            </a:r>
          </a:p>
          <a:p>
            <a:r>
              <a:rPr lang="en-US" dirty="0"/>
              <a:t>This power point has been developed with the most current information available at the time of this edition. Should EPA regulations change after a technician becomes certified, it is the responsibility of the technician to comply with any future changes. The EPA also reserves the right to modify the test questions and/or require new certification or recertification based on advancements in technology. The ESCO Institute will update this manual as necessary to reflect current EPA regulations and testing requirements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a:t>
            </a:fld>
            <a:endParaRPr lang="en-US" dirty="0"/>
          </a:p>
        </p:txBody>
      </p:sp>
    </p:spTree>
    <p:extLst>
      <p:ext uri="{BB962C8B-B14F-4D97-AF65-F5344CB8AC3E}">
        <p14:creationId xmlns:p14="http://schemas.microsoft.com/office/powerpoint/2010/main" val="387586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5</a:t>
            </a:r>
          </a:p>
          <a:p>
            <a:endParaRPr lang="en-US" dirty="0"/>
          </a:p>
          <a:p>
            <a:r>
              <a:rPr lang="en-US" dirty="0"/>
              <a:t>The Core contains 25 general knowledge questions relating to stratospheric ozone depletion, rules and regulations of the Clean Air Act, the Montreal Protocol, refrigerant recovery, recycling and reclaiming, recovery devices, substitute refrigerants and oils, recovery techniques, dehydration, recovery cylinders, safety, and shipping.</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10</a:t>
            </a:fld>
            <a:endParaRPr lang="en-US" dirty="0"/>
          </a:p>
        </p:txBody>
      </p:sp>
    </p:spTree>
    <p:extLst>
      <p:ext uri="{BB962C8B-B14F-4D97-AF65-F5344CB8AC3E}">
        <p14:creationId xmlns:p14="http://schemas.microsoft.com/office/powerpoint/2010/main" val="40347617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a:t>
            </a:r>
          </a:p>
          <a:p>
            <a:endParaRPr lang="en-US" altLang="en-US" dirty="0"/>
          </a:p>
          <a:p>
            <a:r>
              <a:rPr lang="en-US" altLang="en-US" dirty="0"/>
              <a:t>When an appliance is designed for multiple use, the category will be considered industrial process refrigeration equipment if 50 percent or more of its operating capacity is used for industrial process refrigeration. </a:t>
            </a:r>
          </a:p>
          <a:p>
            <a:r>
              <a:rPr lang="en-US" altLang="en-US" dirty="0"/>
              <a:t> </a:t>
            </a:r>
          </a:p>
        </p:txBody>
      </p:sp>
      <p:sp>
        <p:nvSpPr>
          <p:cNvPr id="270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CD95CDD-3649-42B5-8EB5-AEF7C01119D2}" type="slidenum">
              <a:rPr lang="en-US" altLang="en-US" smtClean="0">
                <a:latin typeface="Times New Roman" pitchFamily="18" charset="0"/>
              </a:rPr>
              <a:pPr algn="r" eaLnBrk="1" hangingPunct="1">
                <a:spcBef>
                  <a:spcPct val="0"/>
                </a:spcBef>
              </a:pPr>
              <a:t>100</a:t>
            </a:fld>
            <a:endParaRPr lang="en-US" altLang="en-US" dirty="0">
              <a:latin typeface="Times New Roman" pitchFamily="18" charset="0"/>
            </a:endParaRPr>
          </a:p>
        </p:txBody>
      </p:sp>
    </p:spTree>
    <p:extLst>
      <p:ext uri="{BB962C8B-B14F-4D97-AF65-F5344CB8AC3E}">
        <p14:creationId xmlns:p14="http://schemas.microsoft.com/office/powerpoint/2010/main" val="7701374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a:t>
            </a:r>
          </a:p>
          <a:p>
            <a:endParaRPr lang="en-US" dirty="0"/>
          </a:p>
          <a:p>
            <a:r>
              <a:rPr lang="en-US" dirty="0"/>
              <a:t>Dehydration</a:t>
            </a:r>
          </a:p>
          <a:p>
            <a:r>
              <a:rPr lang="en-US" dirty="0"/>
              <a:t>The reason for dehydrating a refrigeration system is to remove water and water vapor.  It is important to follow proper dehydration procedures.  If moisture is allowed to remain in an operating refrigeration system, hydrochloric and hydrofluoric acids may form.  Evacuation of a system is the suggested method of dehydration.  It is not possible to over evacuate a system.  Most manufacturers require an evacuation to 500 microns or lower.</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101</a:t>
            </a:fld>
            <a:endParaRPr lang="en-US" dirty="0"/>
          </a:p>
        </p:txBody>
      </p:sp>
    </p:spTree>
    <p:extLst>
      <p:ext uri="{BB962C8B-B14F-4D97-AF65-F5344CB8AC3E}">
        <p14:creationId xmlns:p14="http://schemas.microsoft.com/office/powerpoint/2010/main" val="1246622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altLang="en-US" dirty="0"/>
          </a:p>
          <a:p>
            <a:r>
              <a:rPr lang="en-US" altLang="en-US" dirty="0"/>
              <a:t>The factors that affect the speed and efficiency of evacuation are: size of equipment being evacuated, ambient temperature, amount of moisture in the system, the size of the vacuum pump and suction line.  In addition, vacuum lines should be equal to or larger than the pump intake connection.  The piping connection to the pump should be as short a length as possible and as large in diameter as possible.  </a:t>
            </a:r>
          </a:p>
        </p:txBody>
      </p:sp>
      <p:sp>
        <p:nvSpPr>
          <p:cNvPr id="272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B73CEC4-5CFE-457C-B462-45B0EE3D7691}" type="slidenum">
              <a:rPr lang="en-US" altLang="en-US" smtClean="0">
                <a:latin typeface="Times New Roman" pitchFamily="18" charset="0"/>
              </a:rPr>
              <a:pPr algn="r" eaLnBrk="1" hangingPunct="1">
                <a:spcBef>
                  <a:spcPct val="0"/>
                </a:spcBef>
              </a:pPr>
              <a:t>102</a:t>
            </a:fld>
            <a:endParaRPr lang="en-US" altLang="en-US" dirty="0">
              <a:latin typeface="Times New Roman" pitchFamily="18" charset="0"/>
            </a:endParaRPr>
          </a:p>
        </p:txBody>
      </p:sp>
    </p:spTree>
    <p:extLst>
      <p:ext uri="{BB962C8B-B14F-4D97-AF65-F5344CB8AC3E}">
        <p14:creationId xmlns:p14="http://schemas.microsoft.com/office/powerpoint/2010/main" val="29621934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 &amp; 14</a:t>
            </a:r>
          </a:p>
          <a:p>
            <a:endParaRPr lang="en-US" altLang="en-US" dirty="0"/>
          </a:p>
          <a:p>
            <a:r>
              <a:rPr lang="en-US" altLang="en-US" dirty="0"/>
              <a:t>Measuring a systems vacuum should be done with the system isolated,</a:t>
            </a:r>
            <a:r>
              <a:rPr lang="en-US" altLang="en-US" baseline="0" dirty="0"/>
              <a:t> </a:t>
            </a:r>
            <a:r>
              <a:rPr lang="en-US" altLang="en-US" dirty="0"/>
              <a:t>the vacuum pump turned off and the vacuum gauge connected as far away as possible from the vacuum pump. Dehydration is complete when the vacuum gauge shows that</a:t>
            </a:r>
            <a:r>
              <a:rPr lang="en-US" altLang="en-US" baseline="0" dirty="0"/>
              <a:t> </a:t>
            </a:r>
            <a:r>
              <a:rPr lang="en-US" altLang="en-US" dirty="0"/>
              <a:t>you have reached and held the required finished vacuum.</a:t>
            </a:r>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298639-C57F-4FEC-98D0-A15BDC3C7597}" type="slidenum">
              <a:rPr lang="en-US" altLang="en-US" smtClean="0">
                <a:latin typeface="Times New Roman" pitchFamily="18" charset="0"/>
              </a:rPr>
              <a:pPr algn="r" eaLnBrk="1" hangingPunct="1">
                <a:spcBef>
                  <a:spcPct val="0"/>
                </a:spcBef>
              </a:pPr>
              <a:t>103</a:t>
            </a:fld>
            <a:endParaRPr lang="en-US" altLang="en-US" dirty="0">
              <a:latin typeface="Times New Roman" pitchFamily="18" charset="0"/>
            </a:endParaRPr>
          </a:p>
        </p:txBody>
      </p:sp>
    </p:spTree>
    <p:extLst>
      <p:ext uri="{BB962C8B-B14F-4D97-AF65-F5344CB8AC3E}">
        <p14:creationId xmlns:p14="http://schemas.microsoft.com/office/powerpoint/2010/main" val="10200946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altLang="en-US" dirty="0"/>
          </a:p>
          <a:p>
            <a:r>
              <a:rPr lang="en-US" altLang="en-US" dirty="0"/>
              <a:t>During evacuation you may wish to heat the refrigeration system to decrease dehydration time.  Tapping a compressor with a rubber mallet will aid in releasing trapped refrigerant from the oil. </a:t>
            </a:r>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298639-C57F-4FEC-98D0-A15BDC3C7597}" type="slidenum">
              <a:rPr lang="en-US" altLang="en-US" smtClean="0">
                <a:latin typeface="Times New Roman" pitchFamily="18" charset="0"/>
              </a:rPr>
              <a:pPr algn="r" eaLnBrk="1" hangingPunct="1">
                <a:spcBef>
                  <a:spcPct val="0"/>
                </a:spcBef>
              </a:pPr>
              <a:t>104</a:t>
            </a:fld>
            <a:endParaRPr lang="en-US" altLang="en-US" dirty="0">
              <a:latin typeface="Times New Roman" pitchFamily="18" charset="0"/>
            </a:endParaRPr>
          </a:p>
        </p:txBody>
      </p:sp>
    </p:spTree>
    <p:extLst>
      <p:ext uri="{BB962C8B-B14F-4D97-AF65-F5344CB8AC3E}">
        <p14:creationId xmlns:p14="http://schemas.microsoft.com/office/powerpoint/2010/main" val="10200946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altLang="en-US" dirty="0"/>
          </a:p>
          <a:p>
            <a:r>
              <a:rPr lang="en-US" sz="1300" dirty="0"/>
              <a:t>Never operate the compressor while the system is in a deep vacuum; internal electrical arcing could occur burning the motor windings.</a:t>
            </a:r>
          </a:p>
          <a:p>
            <a:endParaRPr lang="en-US" sz="1300" dirty="0"/>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298639-C57F-4FEC-98D0-A15BDC3C7597}" type="slidenum">
              <a:rPr lang="en-US" altLang="en-US" smtClean="0">
                <a:latin typeface="Times New Roman" pitchFamily="18" charset="0"/>
              </a:rPr>
              <a:pPr algn="r" eaLnBrk="1" hangingPunct="1">
                <a:spcBef>
                  <a:spcPct val="0"/>
                </a:spcBef>
              </a:pPr>
              <a:t>105</a:t>
            </a:fld>
            <a:endParaRPr lang="en-US" altLang="en-US" dirty="0">
              <a:latin typeface="Times New Roman" pitchFamily="18" charset="0"/>
            </a:endParaRPr>
          </a:p>
        </p:txBody>
      </p:sp>
    </p:spTree>
    <p:extLst>
      <p:ext uri="{BB962C8B-B14F-4D97-AF65-F5344CB8AC3E}">
        <p14:creationId xmlns:p14="http://schemas.microsoft.com/office/powerpoint/2010/main" val="36530118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aseline="0" dirty="0"/>
              <a:t>This chart is used to show relationship of pressure in microns, inches of Mercury, and vaporization temperatures for water. At 500 microns water will vaporize at any temperature above -12 degrees.</a:t>
            </a: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106</a:t>
            </a:fld>
            <a:endParaRPr lang="en-US" dirty="0"/>
          </a:p>
        </p:txBody>
      </p:sp>
    </p:spTree>
    <p:extLst>
      <p:ext uri="{BB962C8B-B14F-4D97-AF65-F5344CB8AC3E}">
        <p14:creationId xmlns:p14="http://schemas.microsoft.com/office/powerpoint/2010/main" val="29600995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altLang="en-US" dirty="0"/>
          </a:p>
          <a:p>
            <a:r>
              <a:rPr lang="en-US" altLang="en-US" dirty="0"/>
              <a:t>Recovery cylinders differ in many ways from disposable cylinders. Disposable cylinders are used only with virgin refrigerant and may NEVER be used for recovery. Disposable</a:t>
            </a:r>
            <a:r>
              <a:rPr lang="en-US" altLang="en-US" baseline="0" dirty="0"/>
              <a:t> cylinders have a one-way valve.</a:t>
            </a:r>
            <a:endParaRPr lang="en-US" altLang="en-US" dirty="0"/>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5F6C468-E1B3-455C-B00B-4F33D871BCDD}" type="slidenum">
              <a:rPr lang="en-US" altLang="en-US" smtClean="0">
                <a:latin typeface="Times New Roman" pitchFamily="18" charset="0"/>
              </a:rPr>
              <a:pPr algn="r" eaLnBrk="1" hangingPunct="1">
                <a:spcBef>
                  <a:spcPct val="0"/>
                </a:spcBef>
              </a:pPr>
              <a:t>107</a:t>
            </a:fld>
            <a:endParaRPr lang="en-US" altLang="en-US" dirty="0">
              <a:latin typeface="Times New Roman" pitchFamily="18" charset="0"/>
            </a:endParaRPr>
          </a:p>
        </p:txBody>
      </p:sp>
    </p:spTree>
    <p:extLst>
      <p:ext uri="{BB962C8B-B14F-4D97-AF65-F5344CB8AC3E}">
        <p14:creationId xmlns:p14="http://schemas.microsoft.com/office/powerpoint/2010/main" val="16200955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altLang="en-US" dirty="0"/>
          </a:p>
          <a:p>
            <a:r>
              <a:rPr lang="en-US" sz="1200" kern="1200" dirty="0">
                <a:solidFill>
                  <a:schemeClr val="tx1"/>
                </a:solidFill>
                <a:effectLst/>
                <a:latin typeface="+mn-lt"/>
                <a:ea typeface="+mn-ea"/>
                <a:cs typeface="+mn-cs"/>
              </a:rPr>
              <a:t>Recovery cylinders are specifically designed to be refilled. Recovery cylinders have two ports, one liquid and one vapor.  Care must be taken not to overfill or heat these cylinders as it could cause an explosion.  The EPA requires that a refillable refrigerant cylinder MUST NOT BE FILLED ABOVE 80% of its capacity by weight, and the safe filling level must be controlled by mechanical float devices, electronic shut off devices (thermistors), or weight.  </a:t>
            </a: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108</a:t>
            </a:fld>
            <a:endParaRPr lang="en-US" altLang="en-US" dirty="0">
              <a:latin typeface="Times New Roman" pitchFamily="18" charset="0"/>
            </a:endParaRPr>
          </a:p>
        </p:txBody>
      </p:sp>
    </p:spTree>
    <p:extLst>
      <p:ext uri="{BB962C8B-B14F-4D97-AF65-F5344CB8AC3E}">
        <p14:creationId xmlns:p14="http://schemas.microsoft.com/office/powerpoint/2010/main" val="37387561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Refillable cylinders must be DOT (Department of Transportation) approved.  Approved refrigerant recovery cylinders can easily be identified by their colors, yellow tops and grey bodies.  All refrigerant recovery cylinders should be inspected for rust.  If a refillable cylinder shows signs of rust or appears to be have been heated or damaged in any way, it should be reduced to 0 psig by recovering to another cylinder and discarded.  Reclaimers will not accept visibly burned recovery tanks. </a:t>
            </a:r>
            <a:r>
              <a:rPr lang="en-US" altLang="en-US" dirty="0"/>
              <a:t>Recovery cylinders are specifically designed to be refilled. Care must be taken not to overfill or heat these cylinders, thereby causing an explosion.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109</a:t>
            </a:fld>
            <a:endParaRPr lang="en-US" dirty="0"/>
          </a:p>
        </p:txBody>
      </p:sp>
    </p:spTree>
    <p:extLst>
      <p:ext uri="{BB962C8B-B14F-4D97-AF65-F5344CB8AC3E}">
        <p14:creationId xmlns:p14="http://schemas.microsoft.com/office/powerpoint/2010/main" val="197047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5</a:t>
            </a:r>
          </a:p>
          <a:p>
            <a:endParaRPr lang="en-US" b="1" baseline="0" dirty="0"/>
          </a:p>
          <a:p>
            <a:r>
              <a:rPr lang="en-US" sz="1300" dirty="0"/>
              <a:t>This is a Federal Certification examination and must be conducted as a closed book, proctored exam. </a:t>
            </a:r>
          </a:p>
          <a:p>
            <a:endParaRPr lang="en-US" sz="1300" dirty="0"/>
          </a:p>
          <a:p>
            <a:r>
              <a:rPr lang="en-US" sz="1300" dirty="0"/>
              <a:t>The only outside materials allowed during the test are a temperature pressure chart and a basic four function calculator.    Phones are NOT allowed to be used during the examination and MUST be turned off and put away (not on the desktop) during the examination.</a:t>
            </a:r>
          </a:p>
          <a:p>
            <a:endParaRPr lang="en-US" sz="1300" dirty="0"/>
          </a:p>
          <a:p>
            <a:r>
              <a:rPr lang="en-US" sz="1300" dirty="0"/>
              <a:t>All examination participants will be included in an online registry/lookup by name, city and state, as well as certification achieved. (No personal information will be included in the public registry.)  Technicians will be able to opt out of this registry by logging into the ESCO website at www.escogroup.org or by contacting customer service at 800-726-9696. </a:t>
            </a:r>
          </a:p>
          <a:p>
            <a:r>
              <a:rPr lang="en-US" sz="1300" dirty="0"/>
              <a:t> </a:t>
            </a:r>
          </a:p>
          <a:p>
            <a:r>
              <a:rPr lang="en-US" sz="1300"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11</a:t>
            </a:fld>
            <a:endParaRPr lang="en-US" dirty="0"/>
          </a:p>
        </p:txBody>
      </p:sp>
    </p:spTree>
    <p:extLst>
      <p:ext uri="{BB962C8B-B14F-4D97-AF65-F5344CB8AC3E}">
        <p14:creationId xmlns:p14="http://schemas.microsoft.com/office/powerpoint/2010/main" val="31393021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altLang="en-US" dirty="0"/>
          </a:p>
          <a:p>
            <a:r>
              <a:rPr lang="en-US" altLang="en-US" dirty="0"/>
              <a:t>All refrigerant cylinders should be inspected for rust.  If a refillable cylinder shows signs of rust or appears to be damaged in any way, it should be reduced to 0 psig and discarded.  Refillable cylinders must be Department of Transportation (DOT) approved.</a:t>
            </a:r>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94695E44-7D38-452F-AE26-5EAEB8F5F7A6}" type="slidenum">
              <a:rPr lang="en-US" altLang="en-US" smtClean="0">
                <a:latin typeface="Times New Roman" pitchFamily="18" charset="0"/>
              </a:rPr>
              <a:pPr algn="r" eaLnBrk="1" hangingPunct="1">
                <a:spcBef>
                  <a:spcPct val="0"/>
                </a:spcBef>
              </a:pPr>
              <a:t>110</a:t>
            </a:fld>
            <a:endParaRPr lang="en-US" altLang="en-US" dirty="0">
              <a:latin typeface="Times New Roman" pitchFamily="18" charset="0"/>
            </a:endParaRPr>
          </a:p>
        </p:txBody>
      </p:sp>
    </p:spTree>
    <p:extLst>
      <p:ext uri="{BB962C8B-B14F-4D97-AF65-F5344CB8AC3E}">
        <p14:creationId xmlns:p14="http://schemas.microsoft.com/office/powerpoint/2010/main" val="35671853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dirty="0"/>
          </a:p>
          <a:p>
            <a:r>
              <a:rPr lang="en-US" dirty="0"/>
              <a:t>The EPA is concerned not only with the prevention of refrigerant venting, but with the technician’s overall safety.  When handling and filling refrigerant cylinders or operating recovery or recycling equipment, you should wear safety glasses, protective gloves, and follow all equipment manufacturer’s safety precautions.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111</a:t>
            </a:fld>
            <a:endParaRPr lang="en-US" dirty="0"/>
          </a:p>
        </p:txBody>
      </p:sp>
    </p:spTree>
    <p:extLst>
      <p:ext uri="{BB962C8B-B14F-4D97-AF65-F5344CB8AC3E}">
        <p14:creationId xmlns:p14="http://schemas.microsoft.com/office/powerpoint/2010/main" val="310375914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14</a:t>
            </a:r>
          </a:p>
          <a:p>
            <a:endParaRPr lang="en-US" altLang="en-US" dirty="0"/>
          </a:p>
          <a:p>
            <a:r>
              <a:rPr lang="en-US" altLang="en-US" dirty="0"/>
              <a:t>Make sure recovery machine is grounded when in use, especially when recovering a flammable refrigerant .</a:t>
            </a:r>
          </a:p>
          <a:p>
            <a:endParaRPr lang="en-US" altLang="en-US" dirty="0"/>
          </a:p>
        </p:txBody>
      </p:sp>
      <p:sp>
        <p:nvSpPr>
          <p:cNvPr id="281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7591085-2699-4706-80A7-8E625C04C38E}" type="slidenum">
              <a:rPr lang="en-US" altLang="en-US" smtClean="0">
                <a:latin typeface="Times New Roman" pitchFamily="18" charset="0"/>
              </a:rPr>
              <a:pPr algn="r" eaLnBrk="1" hangingPunct="1">
                <a:spcBef>
                  <a:spcPct val="0"/>
                </a:spcBef>
              </a:pPr>
              <a:t>112</a:t>
            </a:fld>
            <a:endParaRPr lang="en-US" altLang="en-US" dirty="0">
              <a:latin typeface="Times New Roman" pitchFamily="18" charset="0"/>
            </a:endParaRPr>
          </a:p>
        </p:txBody>
      </p:sp>
    </p:spTree>
    <p:extLst>
      <p:ext uri="{BB962C8B-B14F-4D97-AF65-F5344CB8AC3E}">
        <p14:creationId xmlns:p14="http://schemas.microsoft.com/office/powerpoint/2010/main" val="76958283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endParaRPr lang="en-US" altLang="en-US" dirty="0"/>
          </a:p>
          <a:p>
            <a:r>
              <a:rPr lang="en-US" sz="1200" kern="1200" dirty="0">
                <a:solidFill>
                  <a:schemeClr val="tx1"/>
                </a:solidFill>
                <a:effectLst/>
                <a:latin typeface="+mn-lt"/>
                <a:ea typeface="+mn-ea"/>
                <a:cs typeface="+mn-cs"/>
              </a:rPr>
              <a:t>When pressurizing a system with nitrogen, you should always charge through a pressure regulator and insert a relief valve in the downstream line from the pressure regulator.  Relief valves MUST NOT be installed in series.  If corrosion build-up is found within the body of a relief valve, the valve MUST be replaced. </a:t>
            </a:r>
          </a:p>
          <a:p>
            <a:r>
              <a:rPr lang="en-US" sz="1200" kern="1200" dirty="0">
                <a:solidFill>
                  <a:schemeClr val="tx1"/>
                </a:solidFill>
                <a:effectLst/>
                <a:latin typeface="+mn-lt"/>
                <a:ea typeface="+mn-ea"/>
                <a:cs typeface="+mn-cs"/>
              </a:rPr>
              <a:t> </a:t>
            </a:r>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6E04A45-12FE-498C-B48C-FA2E930262F2}" type="slidenum">
              <a:rPr lang="en-US" altLang="en-US" smtClean="0">
                <a:latin typeface="Times New Roman" pitchFamily="18" charset="0"/>
              </a:rPr>
              <a:pPr algn="r" eaLnBrk="1" hangingPunct="1">
                <a:spcBef>
                  <a:spcPct val="0"/>
                </a:spcBef>
              </a:pPr>
              <a:t>113</a:t>
            </a:fld>
            <a:endParaRPr lang="en-US" altLang="en-US" dirty="0">
              <a:latin typeface="Times New Roman" pitchFamily="18" charset="0"/>
            </a:endParaRPr>
          </a:p>
        </p:txBody>
      </p:sp>
    </p:spTree>
    <p:extLst>
      <p:ext uri="{BB962C8B-B14F-4D97-AF65-F5344CB8AC3E}">
        <p14:creationId xmlns:p14="http://schemas.microsoft.com/office/powerpoint/2010/main" val="8108341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endParaRPr lang="en-US" altLang="en-US" dirty="0"/>
          </a:p>
          <a:p>
            <a:r>
              <a:rPr lang="en-US" sz="1200" kern="1200" dirty="0">
                <a:solidFill>
                  <a:schemeClr val="tx1"/>
                </a:solidFill>
                <a:effectLst/>
                <a:latin typeface="+mn-lt"/>
                <a:ea typeface="+mn-ea"/>
                <a:cs typeface="+mn-cs"/>
              </a:rPr>
              <a:t>When leak checking a system, NEVER pressurize the system with oxygen or compressed air.  When mixed with refrigerants, oxygen or compressed air can cause an explosion.  To determine the safe pressure for leak testing, check the equipment data plate for the maximum low-side test pressure value.</a:t>
            </a:r>
          </a:p>
          <a:p>
            <a:r>
              <a:rPr lang="en-US" sz="1200" kern="1200" dirty="0">
                <a:solidFill>
                  <a:schemeClr val="tx1"/>
                </a:solidFill>
                <a:effectLst/>
                <a:latin typeface="+mn-lt"/>
                <a:ea typeface="+mn-ea"/>
                <a:cs typeface="+mn-cs"/>
              </a:rPr>
              <a:t> </a:t>
            </a:r>
          </a:p>
        </p:txBody>
      </p:sp>
      <p:sp>
        <p:nvSpPr>
          <p:cNvPr id="284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15E3B9-EA9D-412A-8EA9-0C9CEB29274D}" type="slidenum">
              <a:rPr lang="en-US" altLang="en-US" smtClean="0">
                <a:latin typeface="Times New Roman" pitchFamily="18" charset="0"/>
              </a:rPr>
              <a:pPr algn="r" eaLnBrk="1" hangingPunct="1">
                <a:spcBef>
                  <a:spcPct val="0"/>
                </a:spcBef>
              </a:pPr>
              <a:t>114</a:t>
            </a:fld>
            <a:endParaRPr lang="en-US" altLang="en-US" dirty="0">
              <a:latin typeface="Times New Roman" pitchFamily="18" charset="0"/>
            </a:endParaRPr>
          </a:p>
        </p:txBody>
      </p:sp>
    </p:spTree>
    <p:extLst>
      <p:ext uri="{BB962C8B-B14F-4D97-AF65-F5344CB8AC3E}">
        <p14:creationId xmlns:p14="http://schemas.microsoft.com/office/powerpoint/2010/main" val="22490777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endParaRPr lang="en-US" altLang="en-US" b="1" dirty="0"/>
          </a:p>
          <a:p>
            <a:r>
              <a:rPr lang="en-US" altLang="en-US" dirty="0"/>
              <a:t>When using recovery cylinders and equipment with Schrader valves, it is critical to inspect the Schrader valve core for leaks, bends and breakage. Replace damaged valve cores to prevent leakage, and always cap Schrader ports to prevent accidental depression of the valve core. </a:t>
            </a:r>
          </a:p>
        </p:txBody>
      </p:sp>
      <p:sp>
        <p:nvSpPr>
          <p:cNvPr id="285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9F30FE23-FC22-449C-ABC2-4FDA27BD5431}" type="slidenum">
              <a:rPr lang="en-US" altLang="en-US" smtClean="0">
                <a:latin typeface="Times New Roman" pitchFamily="18" charset="0"/>
              </a:rPr>
              <a:pPr algn="r" eaLnBrk="1" hangingPunct="1">
                <a:spcBef>
                  <a:spcPct val="0"/>
                </a:spcBef>
              </a:pPr>
              <a:t>115</a:t>
            </a:fld>
            <a:endParaRPr lang="en-US" altLang="en-US" dirty="0">
              <a:latin typeface="Times New Roman" pitchFamily="18" charset="0"/>
            </a:endParaRPr>
          </a:p>
        </p:txBody>
      </p:sp>
    </p:spTree>
    <p:extLst>
      <p:ext uri="{BB962C8B-B14F-4D97-AF65-F5344CB8AC3E}">
        <p14:creationId xmlns:p14="http://schemas.microsoft.com/office/powerpoint/2010/main" val="35946079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r>
              <a:rPr lang="en-US" sz="1300" dirty="0"/>
              <a:t> </a:t>
            </a:r>
          </a:p>
          <a:p>
            <a:r>
              <a:rPr lang="en-US" sz="1200" kern="1200" dirty="0">
                <a:solidFill>
                  <a:schemeClr val="tx1"/>
                </a:solidFill>
                <a:effectLst/>
                <a:latin typeface="+mn-lt"/>
                <a:ea typeface="+mn-ea"/>
                <a:cs typeface="+mn-cs"/>
              </a:rPr>
              <a:t>In the event of a “large” release of refrigerant in a confined area, Self Contained Breathing Apparatus (SCBA) is required.  If a large leak of refrigerant occurs in an enclosed area, and SCBA is not available, IMMEDIATELY VACATE AND VENTILATE the area.  In large quantities, all refrigerants can cause suffocation because they can displace oxygen. Inhaling refrigerant vapors or mist may cause heart irregularities, unconsciousness, and oxygen deprivation leading to death (asphyxia).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A197D68-DCFE-4284-853E-47FE1CCE4F88}" type="slidenum">
              <a:rPr lang="en-US" altLang="en-US" smtClean="0">
                <a:latin typeface="Times New Roman" pitchFamily="18" charset="0"/>
              </a:rPr>
              <a:pPr algn="r" eaLnBrk="1" hangingPunct="1">
                <a:spcBef>
                  <a:spcPct val="0"/>
                </a:spcBef>
              </a:pPr>
              <a:t>116</a:t>
            </a:fld>
            <a:endParaRPr lang="en-US" altLang="en-US" dirty="0">
              <a:latin typeface="Times New Roman" pitchFamily="18" charset="0"/>
            </a:endParaRPr>
          </a:p>
        </p:txBody>
      </p:sp>
    </p:spTree>
    <p:extLst>
      <p:ext uri="{BB962C8B-B14F-4D97-AF65-F5344CB8AC3E}">
        <p14:creationId xmlns:p14="http://schemas.microsoft.com/office/powerpoint/2010/main" val="21656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endParaRPr lang="en-US" altLang="en-US" dirty="0"/>
          </a:p>
          <a:p>
            <a:r>
              <a:rPr lang="en-US" altLang="en-US" dirty="0"/>
              <a:t>NEVER expose refrigerants to open flames or glowing hot metal surfaces. At high temperatures, refrigerants decompose and form acids. Hydrochloric acid is formed if the refrigerant contains chlorine, and hydrofluoric acid is formed if the refrigerant contains fluorine.  If oxygen is also present, it is possible to form carbon monoxide, carbon dioxide and phosgene gas.  If a hydrocarbon refrigerant is released into a space, an explosion can occur if the refrigerant concentration is above the Lower Flammability Limit and below the Upper Flammability Limit with an ignition source.</a:t>
            </a:r>
          </a:p>
          <a:p>
            <a:endParaRPr lang="en-US" altLang="en-US" dirty="0"/>
          </a:p>
        </p:txBody>
      </p:sp>
      <p:sp>
        <p:nvSpPr>
          <p:cNvPr id="286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77B11C8-BE96-47C5-BC0B-D2E80C3B05DD}" type="slidenum">
              <a:rPr lang="en-US" altLang="en-US" smtClean="0">
                <a:latin typeface="Times New Roman" pitchFamily="18" charset="0"/>
              </a:rPr>
              <a:pPr algn="r" eaLnBrk="1" hangingPunct="1">
                <a:spcBef>
                  <a:spcPct val="0"/>
                </a:spcBef>
              </a:pPr>
              <a:t>117</a:t>
            </a:fld>
            <a:endParaRPr lang="en-US" altLang="en-US" dirty="0">
              <a:latin typeface="Times New Roman" pitchFamily="18" charset="0"/>
            </a:endParaRPr>
          </a:p>
        </p:txBody>
      </p:sp>
    </p:spTree>
    <p:extLst>
      <p:ext uri="{BB962C8B-B14F-4D97-AF65-F5344CB8AC3E}">
        <p14:creationId xmlns:p14="http://schemas.microsoft.com/office/powerpoint/2010/main" val="117892118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a:t>
            </a:r>
          </a:p>
          <a:p>
            <a:endParaRPr lang="en-US" dirty="0"/>
          </a:p>
          <a:p>
            <a:r>
              <a:rPr lang="en-US" dirty="0"/>
              <a:t>If moisture is allowed to remain in an operating refrigeration system, hydrochloric and hydrofluoric acids may form.  Evacuation of a system is the suggested method of dehydration.  It is not possible to over evacuate a system.</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118</a:t>
            </a:fld>
            <a:endParaRPr lang="en-US" dirty="0"/>
          </a:p>
        </p:txBody>
      </p:sp>
    </p:spTree>
    <p:extLst>
      <p:ext uri="{BB962C8B-B14F-4D97-AF65-F5344CB8AC3E}">
        <p14:creationId xmlns:p14="http://schemas.microsoft.com/office/powerpoint/2010/main" val="12466224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r>
              <a:rPr lang="en-US" sz="1300" dirty="0"/>
              <a:t> </a:t>
            </a:r>
          </a:p>
          <a:p>
            <a:pPr defTabSz="931717">
              <a:defRPr/>
            </a:pPr>
            <a:r>
              <a:rPr lang="en-US" sz="1300" dirty="0"/>
              <a:t>In large quantities, all refrigerants can cause suffocation because they can displace oxygen. Inhaling refrigerant vapors or mist may cause heart irregularities, unconsciousness, and oxygen deprivation leading to death (asphyxia).</a:t>
            </a:r>
          </a:p>
          <a:p>
            <a:endParaRPr lang="en-US" sz="1300" dirty="0"/>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A197D68-DCFE-4284-853E-47FE1CCE4F88}" type="slidenum">
              <a:rPr lang="en-US" altLang="en-US" smtClean="0">
                <a:latin typeface="Times New Roman" pitchFamily="18" charset="0"/>
              </a:rPr>
              <a:pPr algn="r" eaLnBrk="1" hangingPunct="1">
                <a:spcBef>
                  <a:spcPct val="0"/>
                </a:spcBef>
              </a:pPr>
              <a:t>119</a:t>
            </a:fld>
            <a:endParaRPr lang="en-US" altLang="en-US" dirty="0">
              <a:latin typeface="Times New Roman" pitchFamily="18" charset="0"/>
            </a:endParaRPr>
          </a:p>
        </p:txBody>
      </p:sp>
    </p:spTree>
    <p:extLst>
      <p:ext uri="{BB962C8B-B14F-4D97-AF65-F5344CB8AC3E}">
        <p14:creationId xmlns:p14="http://schemas.microsoft.com/office/powerpoint/2010/main" val="2458067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5</a:t>
            </a:r>
          </a:p>
          <a:p>
            <a:endParaRPr lang="en-US" dirty="0"/>
          </a:p>
          <a:p>
            <a:r>
              <a:rPr lang="en-US" dirty="0"/>
              <a:t>All proctors must ask for:</a:t>
            </a:r>
          </a:p>
          <a:p>
            <a:r>
              <a:rPr lang="en-US" dirty="0"/>
              <a:t>• Picture Identification (Exam proctors will ask for this to verify your identity – this is required.) </a:t>
            </a:r>
          </a:p>
          <a:p>
            <a:r>
              <a:rPr lang="en-US" dirty="0"/>
              <a:t>• Social security number </a:t>
            </a:r>
          </a:p>
          <a:p>
            <a:r>
              <a:rPr lang="en-US" dirty="0"/>
              <a:t>All proctors must make sure the following are filled out:</a:t>
            </a:r>
          </a:p>
          <a:p>
            <a:r>
              <a:rPr lang="en-US" dirty="0"/>
              <a:t>• Home/mailing address </a:t>
            </a:r>
          </a:p>
          <a:p>
            <a:r>
              <a:rPr lang="en-US" dirty="0"/>
              <a:t>• Date of Birth </a:t>
            </a:r>
          </a:p>
          <a:p>
            <a:r>
              <a:rPr lang="en-US" dirty="0"/>
              <a:t>• Phone Number </a:t>
            </a:r>
          </a:p>
          <a:p>
            <a:r>
              <a:rPr lang="en-US" dirty="0"/>
              <a:t>• Email address</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a:t>
            </a:fld>
            <a:endParaRPr lang="en-US" dirty="0"/>
          </a:p>
        </p:txBody>
      </p:sp>
    </p:spTree>
    <p:extLst>
      <p:ext uri="{BB962C8B-B14F-4D97-AF65-F5344CB8AC3E}">
        <p14:creationId xmlns:p14="http://schemas.microsoft.com/office/powerpoint/2010/main" val="17951752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endParaRPr lang="en-US" altLang="en-US" dirty="0"/>
          </a:p>
          <a:p>
            <a:r>
              <a:rPr lang="en-US" sz="1200" kern="1200" dirty="0">
                <a:solidFill>
                  <a:schemeClr val="tx1"/>
                </a:solidFill>
                <a:effectLst/>
                <a:latin typeface="+mn-lt"/>
                <a:ea typeface="+mn-ea"/>
                <a:cs typeface="+mn-cs"/>
              </a:rPr>
              <a:t>Always review the Safety Data Sheets (SDS), when working with any solvents, chemicals, or refrigerants. Silicone elastomers for use in seals and gaskets are not compatible with HFO refrigerants.</a:t>
            </a:r>
          </a:p>
          <a:p>
            <a:r>
              <a:rPr lang="en-US" sz="1200" kern="1200" dirty="0">
                <a:solidFill>
                  <a:schemeClr val="tx1"/>
                </a:solidFill>
                <a:effectLst/>
                <a:latin typeface="+mn-lt"/>
                <a:ea typeface="+mn-ea"/>
                <a:cs typeface="+mn-cs"/>
              </a:rPr>
              <a:t> </a:t>
            </a:r>
          </a:p>
          <a:p>
            <a:r>
              <a:rPr lang="en-US" altLang="en-US" dirty="0"/>
              <a:t>.</a:t>
            </a:r>
          </a:p>
        </p:txBody>
      </p:sp>
      <p:sp>
        <p:nvSpPr>
          <p:cNvPr id="287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859AE434-C4AE-4F9F-BA7E-605312334FDB}" type="slidenum">
              <a:rPr lang="en-US" altLang="en-US" smtClean="0">
                <a:latin typeface="Times New Roman" pitchFamily="18" charset="0"/>
              </a:rPr>
              <a:pPr algn="r" eaLnBrk="1" hangingPunct="1">
                <a:spcBef>
                  <a:spcPct val="0"/>
                </a:spcBef>
              </a:pPr>
              <a:t>120</a:t>
            </a:fld>
            <a:endParaRPr lang="en-US" altLang="en-US" dirty="0">
              <a:latin typeface="Times New Roman" pitchFamily="18" charset="0"/>
            </a:endParaRPr>
          </a:p>
        </p:txBody>
      </p:sp>
    </p:spTree>
    <p:extLst>
      <p:ext uri="{BB962C8B-B14F-4D97-AF65-F5344CB8AC3E}">
        <p14:creationId xmlns:p14="http://schemas.microsoft.com/office/powerpoint/2010/main" val="40332162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endParaRPr lang="en-US" altLang="en-US" dirty="0"/>
          </a:p>
          <a:p>
            <a:r>
              <a:rPr lang="en-US" altLang="en-US" dirty="0"/>
              <a:t>Before shipping any used refrigerant cylinders, check that the cylinder meets DOT standards. Complete the shipping paperwork, including the number of cylinders of each refrigerant, and properly label the cylinder with the type and amount of refrigerant, before returning for reclaiming .  Cylinders should be transported in an upright position.  </a:t>
            </a:r>
          </a:p>
        </p:txBody>
      </p:sp>
      <p:sp>
        <p:nvSpPr>
          <p:cNvPr id="290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9775807-76DE-4CA5-8496-0966911BB471}" type="slidenum">
              <a:rPr lang="en-US" altLang="en-US" smtClean="0">
                <a:latin typeface="Times New Roman" pitchFamily="18" charset="0"/>
              </a:rPr>
              <a:pPr algn="r" eaLnBrk="1" hangingPunct="1">
                <a:spcBef>
                  <a:spcPct val="0"/>
                </a:spcBef>
              </a:pPr>
              <a:t>121</a:t>
            </a:fld>
            <a:endParaRPr lang="en-US" altLang="en-US" dirty="0">
              <a:latin typeface="Times New Roman" pitchFamily="18" charset="0"/>
            </a:endParaRPr>
          </a:p>
        </p:txBody>
      </p:sp>
    </p:spTree>
    <p:extLst>
      <p:ext uri="{BB962C8B-B14F-4D97-AF65-F5344CB8AC3E}">
        <p14:creationId xmlns:p14="http://schemas.microsoft.com/office/powerpoint/2010/main" val="40747363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15</a:t>
            </a:r>
          </a:p>
          <a:p>
            <a:endParaRPr lang="en-US" altLang="en-US" dirty="0"/>
          </a:p>
          <a:p>
            <a:r>
              <a:rPr lang="en-US" altLang="en-US" dirty="0"/>
              <a:t>Each cylinder must be marked with a DOT classification tag indicating it is either a flammable or non‐flammable gas. Some states may require special shipping procedures to be followed based on their classification of used refrigerants. Check with the DOT in your state.</a:t>
            </a:r>
          </a:p>
          <a:p>
            <a:endParaRPr lang="en-US" altLang="en-US" dirty="0"/>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79C208F-8C42-441B-A85F-61AD4C52B056}" type="slidenum">
              <a:rPr lang="en-US" altLang="en-US" smtClean="0">
                <a:latin typeface="Times New Roman" pitchFamily="18" charset="0"/>
              </a:rPr>
              <a:pPr algn="r" eaLnBrk="1" hangingPunct="1">
                <a:spcBef>
                  <a:spcPct val="0"/>
                </a:spcBef>
              </a:pPr>
              <a:t>122</a:t>
            </a:fld>
            <a:endParaRPr lang="en-US" altLang="en-US" dirty="0">
              <a:latin typeface="Times New Roman" pitchFamily="18" charset="0"/>
            </a:endParaRPr>
          </a:p>
        </p:txBody>
      </p:sp>
    </p:spTree>
    <p:extLst>
      <p:ext uri="{BB962C8B-B14F-4D97-AF65-F5344CB8AC3E}">
        <p14:creationId xmlns:p14="http://schemas.microsoft.com/office/powerpoint/2010/main" val="22243941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16</a:t>
            </a:r>
          </a:p>
          <a:p>
            <a:endParaRPr lang="en-US" b="1" dirty="0"/>
          </a:p>
          <a:p>
            <a:r>
              <a:rPr lang="en-US" b="0" dirty="0"/>
              <a:t>The</a:t>
            </a:r>
            <a:r>
              <a:rPr lang="en-US" b="0" baseline="0" dirty="0"/>
              <a:t> chart depicts old and new refrigerants, types of refrigerant CFC, HCFC, HFC, HC and HFO, the Ozone Depletion Potential (ODP), the Global Warming Potential (GWP), common use, EPA pressure range, and ASHRAE class. </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123</a:t>
            </a:fld>
            <a:endParaRPr lang="en-US" dirty="0"/>
          </a:p>
        </p:txBody>
      </p:sp>
    </p:spTree>
    <p:extLst>
      <p:ext uri="{BB962C8B-B14F-4D97-AF65-F5344CB8AC3E}">
        <p14:creationId xmlns:p14="http://schemas.microsoft.com/office/powerpoint/2010/main" val="12305004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124</a:t>
            </a:fld>
            <a:endParaRPr lang="en-US" dirty="0"/>
          </a:p>
        </p:txBody>
      </p:sp>
    </p:spTree>
    <p:extLst>
      <p:ext uri="{BB962C8B-B14F-4D97-AF65-F5344CB8AC3E}">
        <p14:creationId xmlns:p14="http://schemas.microsoft.com/office/powerpoint/2010/main" val="18125493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125</a:t>
            </a:fld>
            <a:endParaRPr lang="en-US" dirty="0"/>
          </a:p>
        </p:txBody>
      </p:sp>
    </p:spTree>
    <p:extLst>
      <p:ext uri="{BB962C8B-B14F-4D97-AF65-F5344CB8AC3E}">
        <p14:creationId xmlns:p14="http://schemas.microsoft.com/office/powerpoint/2010/main" val="25054202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endParaRPr lang="en-US" altLang="en-US" dirty="0"/>
          </a:p>
          <a:p>
            <a:r>
              <a:rPr lang="en-US" altLang="en-US" dirty="0"/>
              <a:t>The EPA definition of a small appliance includes products manufactured, charged, and hermetically sealed in a factory with five pounds or less of refrigerant. </a:t>
            </a:r>
          </a:p>
          <a:p>
            <a:r>
              <a:rPr lang="en-US" altLang="en-US" dirty="0"/>
              <a:t>Persons handling refrigerant during maintenance, service, or repair of small appliances must be certified as either a Type I or a Universal Technician. </a:t>
            </a:r>
          </a:p>
          <a:p>
            <a:endParaRPr lang="en-US" altLang="en-US" dirty="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F52551E-A1B9-4ADA-907D-41B74C32377D}" type="slidenum">
              <a:rPr lang="en-US" altLang="en-US" smtClean="0">
                <a:latin typeface="Times New Roman" pitchFamily="18" charset="0"/>
              </a:rPr>
              <a:pPr algn="r" eaLnBrk="1" hangingPunct="1">
                <a:spcBef>
                  <a:spcPct val="0"/>
                </a:spcBef>
              </a:pPr>
              <a:t>126</a:t>
            </a:fld>
            <a:endParaRPr lang="en-US" altLang="en-US" dirty="0">
              <a:latin typeface="Times New Roman" pitchFamily="18" charset="0"/>
            </a:endParaRPr>
          </a:p>
        </p:txBody>
      </p:sp>
    </p:spTree>
    <p:extLst>
      <p:ext uri="{BB962C8B-B14F-4D97-AF65-F5344CB8AC3E}">
        <p14:creationId xmlns:p14="http://schemas.microsoft.com/office/powerpoint/2010/main" val="32279958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dirty="0"/>
          </a:p>
          <a:p>
            <a:endParaRPr lang="en-US" dirty="0"/>
          </a:p>
          <a:p>
            <a:r>
              <a:rPr lang="en-US" dirty="0"/>
              <a:t>The sale of ozone depleting substances such as CFCs, HCFCs, HFCs and HFOs is restricted to certified technicians.</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127</a:t>
            </a:fld>
            <a:endParaRPr lang="en-US" dirty="0"/>
          </a:p>
        </p:txBody>
      </p:sp>
    </p:spTree>
    <p:extLst>
      <p:ext uri="{BB962C8B-B14F-4D97-AF65-F5344CB8AC3E}">
        <p14:creationId xmlns:p14="http://schemas.microsoft.com/office/powerpoint/2010/main" val="62107766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128</a:t>
            </a:fld>
            <a:endParaRPr lang="en-US" dirty="0"/>
          </a:p>
        </p:txBody>
      </p:sp>
    </p:spTree>
    <p:extLst>
      <p:ext uri="{BB962C8B-B14F-4D97-AF65-F5344CB8AC3E}">
        <p14:creationId xmlns:p14="http://schemas.microsoft.com/office/powerpoint/2010/main" val="16925270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endParaRPr lang="en-US" altLang="en-US" dirty="0"/>
          </a:p>
          <a:p>
            <a:r>
              <a:rPr lang="en-US" altLang="en-US" dirty="0"/>
              <a:t>Passive (system dependent) or active (self-contained) recovery equipment must be certified by an EPA-approved testing laboratory, (example, U.L. or E.T.L).</a:t>
            </a: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B452A83-C4AE-4683-90B5-657A47153470}" type="slidenum">
              <a:rPr lang="en-US" altLang="en-US" smtClean="0">
                <a:latin typeface="Times New Roman" pitchFamily="18" charset="0"/>
              </a:rPr>
              <a:pPr algn="r" eaLnBrk="1" hangingPunct="1">
                <a:spcBef>
                  <a:spcPct val="0"/>
                </a:spcBef>
              </a:pPr>
              <a:t>129</a:t>
            </a:fld>
            <a:endParaRPr lang="en-US" altLang="en-US" dirty="0">
              <a:latin typeface="Times New Roman" pitchFamily="18" charset="0"/>
            </a:endParaRPr>
          </a:p>
        </p:txBody>
      </p:sp>
    </p:spTree>
    <p:extLst>
      <p:ext uri="{BB962C8B-B14F-4D97-AF65-F5344CB8AC3E}">
        <p14:creationId xmlns:p14="http://schemas.microsoft.com/office/powerpoint/2010/main" val="2772762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5</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a:t>
            </a:fld>
            <a:endParaRPr lang="en-US" dirty="0"/>
          </a:p>
        </p:txBody>
      </p:sp>
    </p:spTree>
    <p:extLst>
      <p:ext uri="{BB962C8B-B14F-4D97-AF65-F5344CB8AC3E}">
        <p14:creationId xmlns:p14="http://schemas.microsoft.com/office/powerpoint/2010/main" val="35216730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dirty="0"/>
          </a:p>
          <a:p>
            <a:r>
              <a:rPr lang="en-US" dirty="0"/>
              <a:t>When using system dependent recovery equipment it must be able recover 80% of the refrigerant in the small appliance when the appliance compressor does not operate and recover 90% of the refrigerant when the compressor in the appliance is functioning.</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130</a:t>
            </a:fld>
            <a:endParaRPr lang="en-US" dirty="0"/>
          </a:p>
        </p:txBody>
      </p:sp>
    </p:spTree>
    <p:extLst>
      <p:ext uri="{BB962C8B-B14F-4D97-AF65-F5344CB8AC3E}">
        <p14:creationId xmlns:p14="http://schemas.microsoft.com/office/powerpoint/2010/main" val="42676786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dirty="0"/>
          </a:p>
          <a:p>
            <a:endParaRPr lang="en-US" dirty="0"/>
          </a:p>
          <a:p>
            <a:r>
              <a:rPr lang="en-US" dirty="0"/>
              <a:t>Evacuating the appliance to four inches of mercury vacuum is low enough to satisfy the rules.</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131</a:t>
            </a:fld>
            <a:endParaRPr lang="en-US" dirty="0"/>
          </a:p>
        </p:txBody>
      </p:sp>
    </p:spTree>
    <p:extLst>
      <p:ext uri="{BB962C8B-B14F-4D97-AF65-F5344CB8AC3E}">
        <p14:creationId xmlns:p14="http://schemas.microsoft.com/office/powerpoint/2010/main" val="1337772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r>
              <a:rPr lang="en-US" altLang="en-US" dirty="0"/>
              <a:t>All recovery equipment must be equipped with low-loss fittings that can be manually closed, or close automatically, when hoses are disconnected, to minimize the refrigerant loss.</a:t>
            </a:r>
          </a:p>
          <a:p>
            <a:endParaRPr lang="en-US" altLang="en-US" dirty="0"/>
          </a:p>
        </p:txBody>
      </p:sp>
      <p:sp>
        <p:nvSpPr>
          <p:cNvPr id="294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1D539E0-BA6E-4707-B488-54B1E90EBB43}" type="slidenum">
              <a:rPr lang="en-US" altLang="en-US" smtClean="0">
                <a:latin typeface="Times New Roman" pitchFamily="18" charset="0"/>
              </a:rPr>
              <a:pPr algn="r" eaLnBrk="1" hangingPunct="1">
                <a:spcBef>
                  <a:spcPct val="0"/>
                </a:spcBef>
              </a:pPr>
              <a:t>132</a:t>
            </a:fld>
            <a:endParaRPr lang="en-US" altLang="en-US" dirty="0">
              <a:latin typeface="Times New Roman" pitchFamily="18" charset="0"/>
            </a:endParaRPr>
          </a:p>
        </p:txBody>
      </p:sp>
    </p:spTree>
    <p:extLst>
      <p:ext uri="{BB962C8B-B14F-4D97-AF65-F5344CB8AC3E}">
        <p14:creationId xmlns:p14="http://schemas.microsoft.com/office/powerpoint/2010/main" val="39166104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dirty="0"/>
          </a:p>
          <a:p>
            <a:r>
              <a:rPr lang="en-US" dirty="0"/>
              <a:t>Isobutene (R-600a) is approved as substitute refrigerant for new household refrigerators, freezers, and combination refrigeration/freezers.  None of the hydrocarbons refrigerants can be used for retrofitting a small appliance. They can be used in  newly manufactured systems.</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133</a:t>
            </a:fld>
            <a:endParaRPr lang="en-US" dirty="0"/>
          </a:p>
        </p:txBody>
      </p:sp>
    </p:spTree>
    <p:extLst>
      <p:ext uri="{BB962C8B-B14F-4D97-AF65-F5344CB8AC3E}">
        <p14:creationId xmlns:p14="http://schemas.microsoft.com/office/powerpoint/2010/main" val="38941497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r>
              <a:rPr lang="en-US" altLang="en-US" dirty="0"/>
              <a:t>The EPA does not require leak repair for small appliances, but leaks should be repaired whenever possible to conserve refrigerant .  Make sure the valve cores are tight and the caps are on the Schrader ports to prevent accidental depression and leaking from the valve cores.</a:t>
            </a:r>
          </a:p>
        </p:txBody>
      </p:sp>
      <p:sp>
        <p:nvSpPr>
          <p:cNvPr id="296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7D7E6D1-B040-4E04-A787-C58A47FCA82E}" type="slidenum">
              <a:rPr lang="en-US" altLang="en-US" smtClean="0">
                <a:latin typeface="Times New Roman" pitchFamily="18" charset="0"/>
              </a:rPr>
              <a:pPr algn="r" eaLnBrk="1" hangingPunct="1">
                <a:spcBef>
                  <a:spcPct val="0"/>
                </a:spcBef>
              </a:pPr>
              <a:t>134</a:t>
            </a:fld>
            <a:endParaRPr lang="en-US" altLang="en-US" dirty="0">
              <a:latin typeface="Times New Roman" pitchFamily="18" charset="0"/>
            </a:endParaRPr>
          </a:p>
        </p:txBody>
      </p:sp>
    </p:spTree>
    <p:extLst>
      <p:ext uri="{BB962C8B-B14F-4D97-AF65-F5344CB8AC3E}">
        <p14:creationId xmlns:p14="http://schemas.microsoft.com/office/powerpoint/2010/main" val="25234921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r>
              <a:rPr lang="en-US" altLang="en-US" dirty="0"/>
              <a:t>Before beginning a refrigerant recovery procedure, it is necessary to know the type of refrigerant that is in the system.  </a:t>
            </a:r>
          </a:p>
        </p:txBody>
      </p:sp>
      <p:sp>
        <p:nvSpPr>
          <p:cNvPr id="297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D9ABC4C5-E63E-4C60-86CE-197FB56D8113}" type="slidenum">
              <a:rPr lang="en-US" altLang="en-US" smtClean="0">
                <a:latin typeface="Times New Roman" pitchFamily="18" charset="0"/>
              </a:rPr>
              <a:pPr algn="r" eaLnBrk="1" hangingPunct="1">
                <a:spcBef>
                  <a:spcPct val="0"/>
                </a:spcBef>
              </a:pPr>
              <a:t>135</a:t>
            </a:fld>
            <a:endParaRPr lang="en-US" altLang="en-US" dirty="0">
              <a:latin typeface="Times New Roman" pitchFamily="18" charset="0"/>
            </a:endParaRPr>
          </a:p>
        </p:txBody>
      </p:sp>
    </p:spTree>
    <p:extLst>
      <p:ext uri="{BB962C8B-B14F-4D97-AF65-F5344CB8AC3E}">
        <p14:creationId xmlns:p14="http://schemas.microsoft.com/office/powerpoint/2010/main" val="408727170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dirty="0"/>
          </a:p>
          <a:p>
            <a:r>
              <a:rPr lang="en-US" dirty="0"/>
              <a:t>After recovery, if contaminants are present in the oil, the system will have to be flushed with a cleaning solvent designed for the type of refrigerant in the system.  To speed up the recovery process tap into both the low and high side of the system.</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136</a:t>
            </a:fld>
            <a:endParaRPr lang="en-US" dirty="0"/>
          </a:p>
        </p:txBody>
      </p:sp>
    </p:spTree>
    <p:extLst>
      <p:ext uri="{BB962C8B-B14F-4D97-AF65-F5344CB8AC3E}">
        <p14:creationId xmlns:p14="http://schemas.microsoft.com/office/powerpoint/2010/main" val="341008068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dirty="0"/>
          </a:p>
          <a:p>
            <a:r>
              <a:rPr lang="en-US" dirty="0"/>
              <a:t>If a reclamation facility receives a tank of mixed refrigerant, they may refuse to process the refrigerant and will instead destroy it at the owner's expense.  Do not mix refrigerants in a recovery tank.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137</a:t>
            </a:fld>
            <a:endParaRPr lang="en-US" dirty="0"/>
          </a:p>
        </p:txBody>
      </p:sp>
    </p:spTree>
    <p:extLst>
      <p:ext uri="{BB962C8B-B14F-4D97-AF65-F5344CB8AC3E}">
        <p14:creationId xmlns:p14="http://schemas.microsoft.com/office/powerpoint/2010/main" val="10648059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r>
              <a:rPr lang="en-US" altLang="en-US" dirty="0"/>
              <a:t>Self-contained (active) recovery equipment has its own means of pumping and removing refrigerant from an appliance, and is capable of reaching the required recovery levels whether or not the appliance compressor is operable.  Self-contained recovery equipment pumps the refrigerant into a pressurized recovery tank.</a:t>
            </a:r>
          </a:p>
        </p:txBody>
      </p:sp>
      <p:sp>
        <p:nvSpPr>
          <p:cNvPr id="300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CADC20B-2486-47EE-B575-CF84509F847D}" type="slidenum">
              <a:rPr lang="en-US" altLang="en-US" smtClean="0">
                <a:latin typeface="Times New Roman" pitchFamily="18" charset="0"/>
              </a:rPr>
              <a:pPr algn="r" eaLnBrk="1" hangingPunct="1">
                <a:spcBef>
                  <a:spcPct val="0"/>
                </a:spcBef>
              </a:pPr>
              <a:t>138</a:t>
            </a:fld>
            <a:endParaRPr lang="en-US" altLang="en-US" dirty="0">
              <a:latin typeface="Times New Roman" pitchFamily="18" charset="0"/>
            </a:endParaRPr>
          </a:p>
        </p:txBody>
      </p:sp>
    </p:spTree>
    <p:extLst>
      <p:ext uri="{BB962C8B-B14F-4D97-AF65-F5344CB8AC3E}">
        <p14:creationId xmlns:p14="http://schemas.microsoft.com/office/powerpoint/2010/main" val="378375448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r>
              <a:rPr lang="en-US" altLang="en-US" dirty="0"/>
              <a:t>Before operating a self‐contained recovery machine,</a:t>
            </a:r>
            <a:r>
              <a:rPr lang="en-US" altLang="en-US" baseline="0" dirty="0"/>
              <a:t> </a:t>
            </a:r>
            <a:r>
              <a:rPr lang="en-US" altLang="en-US" dirty="0"/>
              <a:t>make sure that the tank inlet valve is open, and that the recovery tank does not contain excessive non–condensables, (air). Obtaining accurate pressure readings of refrigerant inside a recovery cylinder is necessary to detect excessive non‐condensables. The only way to measure the refrigerant pressure temperature relationship accurately is at a stable, known temperature.  </a:t>
            </a:r>
          </a:p>
        </p:txBody>
      </p:sp>
      <p:sp>
        <p:nvSpPr>
          <p:cNvPr id="301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9796ED3B-7623-4748-AAFE-FB599315AE6C}" type="slidenum">
              <a:rPr lang="en-US" altLang="en-US" smtClean="0">
                <a:latin typeface="Times New Roman" pitchFamily="18" charset="0"/>
              </a:rPr>
              <a:pPr algn="r" eaLnBrk="1" hangingPunct="1">
                <a:spcBef>
                  <a:spcPct val="0"/>
                </a:spcBef>
              </a:pPr>
              <a:t>139</a:t>
            </a:fld>
            <a:endParaRPr lang="en-US" altLang="en-US" dirty="0">
              <a:latin typeface="Times New Roman" pitchFamily="18" charset="0"/>
            </a:endParaRPr>
          </a:p>
        </p:txBody>
      </p:sp>
    </p:spTree>
    <p:extLst>
      <p:ext uri="{BB962C8B-B14F-4D97-AF65-F5344CB8AC3E}">
        <p14:creationId xmlns:p14="http://schemas.microsoft.com/office/powerpoint/2010/main" val="1900839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 6 </a:t>
            </a:r>
          </a:p>
          <a:p>
            <a:endParaRPr lang="en-US" b="1" dirty="0"/>
          </a:p>
          <a:p>
            <a:r>
              <a:rPr lang="en-US" b="1" dirty="0"/>
              <a:t>Vapor / Compression Refrigeration Cycle</a:t>
            </a:r>
          </a:p>
          <a:p>
            <a:r>
              <a:rPr lang="en-US" b="0" dirty="0"/>
              <a:t>The compressor is the heart of the vapor-compression refrigeration cycle. Low-pressure, low-temperature superheated refrigerant vapor entering the compressor is compressed, changing it to a high-pressure, high-temperature, superheated vapor. It then moves to the condenser where the heat is removed, de-superheating and condensing it into a liquid. Before it leaves the condenser, the liquid refrigerant is subcooled to a point below the liquid saturation temperature. It then flows to the metering device as a high-pressure, subcooled liquid. As the refrigerant flows through the metering device, the liquid is reduced to a low- pressure causing a small percentage of the liquid to flash to a vapor (flash-gas) lowering the remaining refrigerant to its saturation temperature. The low-pressure, low-temperature refrigerant flows into the evaporator as a low-temperate liquid. As the refrigerant absorbs heat, it evaporates into a low-temperature vapor. During this process the refrigerant vapor is superheated above its saturation temperature and then enters the suction line. From the suction line, refrigerant enters the compressor as a low-pressure, low-temperature superheated vapor to repeat the cycle. The compressor and the metering device are the dividing points between the low-pressure and high-pressure sides of the system. </a:t>
            </a:r>
          </a:p>
          <a:p>
            <a:endParaRPr lang="en-US" b="0" dirty="0"/>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a:t>
            </a:fld>
            <a:endParaRPr lang="en-US" dirty="0"/>
          </a:p>
        </p:txBody>
      </p:sp>
    </p:spTree>
    <p:extLst>
      <p:ext uri="{BB962C8B-B14F-4D97-AF65-F5344CB8AC3E}">
        <p14:creationId xmlns:p14="http://schemas.microsoft.com/office/powerpoint/2010/main" val="36570004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r>
              <a:rPr lang="en-US" altLang="en-US" dirty="0"/>
              <a:t>Air in a refrigeration system will cause higher discharge pressures in the system and recovery equipment. Follow the operating instructions supplied by the recovery equipment manufacturer regarding purging of non-condensables. </a:t>
            </a:r>
          </a:p>
        </p:txBody>
      </p:sp>
      <p:sp>
        <p:nvSpPr>
          <p:cNvPr id="301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9796ED3B-7623-4748-AAFE-FB599315AE6C}" type="slidenum">
              <a:rPr lang="en-US" altLang="en-US" smtClean="0">
                <a:latin typeface="Times New Roman" pitchFamily="18" charset="0"/>
              </a:rPr>
              <a:pPr algn="r" eaLnBrk="1" hangingPunct="1">
                <a:spcBef>
                  <a:spcPct val="0"/>
                </a:spcBef>
              </a:pPr>
              <a:t>140</a:t>
            </a:fld>
            <a:endParaRPr lang="en-US" altLang="en-US" dirty="0">
              <a:latin typeface="Times New Roman" pitchFamily="18" charset="0"/>
            </a:endParaRPr>
          </a:p>
        </p:txBody>
      </p:sp>
    </p:spTree>
    <p:extLst>
      <p:ext uri="{BB962C8B-B14F-4D97-AF65-F5344CB8AC3E}">
        <p14:creationId xmlns:p14="http://schemas.microsoft.com/office/powerpoint/2010/main" val="19008398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r>
              <a:rPr lang="en-US" altLang="en-US" dirty="0"/>
              <a:t>All refrigerant recovery equipment</a:t>
            </a:r>
            <a:r>
              <a:rPr lang="en-US" altLang="en-US" baseline="0" dirty="0"/>
              <a:t> </a:t>
            </a:r>
            <a:r>
              <a:rPr lang="en-US" altLang="en-US" dirty="0"/>
              <a:t>should be checked for oil level and refrigerant leaks on a daily basis.</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141</a:t>
            </a:fld>
            <a:endParaRPr lang="en-US" dirty="0"/>
          </a:p>
        </p:txBody>
      </p:sp>
    </p:spTree>
    <p:extLst>
      <p:ext uri="{BB962C8B-B14F-4D97-AF65-F5344CB8AC3E}">
        <p14:creationId xmlns:p14="http://schemas.microsoft.com/office/powerpoint/2010/main" val="3988344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17</a:t>
            </a:r>
          </a:p>
          <a:p>
            <a:endParaRPr lang="en-US" altLang="en-US" dirty="0"/>
          </a:p>
          <a:p>
            <a:r>
              <a:rPr lang="en-US" altLang="en-US" dirty="0"/>
              <a:t>When using a recovery machine on very low horsepower systems such as domestic refrigerators and freezers that contain a few ounces of refrigerant, it is important to recover the refrigerant from the low and high sides to prevent oil migration.</a:t>
            </a:r>
          </a:p>
        </p:txBody>
      </p:sp>
      <p:sp>
        <p:nvSpPr>
          <p:cNvPr id="302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AF44E0B0-CFAE-400C-A1B3-34E71FD814C5}" type="slidenum">
              <a:rPr lang="en-US" altLang="en-US" smtClean="0">
                <a:latin typeface="Times New Roman" pitchFamily="18" charset="0"/>
              </a:rPr>
              <a:pPr algn="r" eaLnBrk="1" hangingPunct="1">
                <a:spcBef>
                  <a:spcPct val="0"/>
                </a:spcBef>
              </a:pPr>
              <a:t>142</a:t>
            </a:fld>
            <a:endParaRPr lang="en-US" altLang="en-US" dirty="0">
              <a:latin typeface="Times New Roman" pitchFamily="18" charset="0"/>
            </a:endParaRPr>
          </a:p>
        </p:txBody>
      </p:sp>
    </p:spTree>
    <p:extLst>
      <p:ext uri="{BB962C8B-B14F-4D97-AF65-F5344CB8AC3E}">
        <p14:creationId xmlns:p14="http://schemas.microsoft.com/office/powerpoint/2010/main" val="7583053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altLang="en-US" dirty="0"/>
          </a:p>
          <a:p>
            <a:r>
              <a:rPr lang="en-US" altLang="en-US" dirty="0"/>
              <a:t>A system-dependent (passive) recovery process for small appliances captures refrigerant into a non-pressurized container.  This may be a special plastic “bag” container large enough to contain a few ounces of refrigerant. </a:t>
            </a:r>
          </a:p>
          <a:p>
            <a:r>
              <a:rPr lang="en-US" altLang="en-US" dirty="0"/>
              <a:t>Captures the refrigerant with the assistance of the appliance compressor or from an external heat source.</a:t>
            </a:r>
          </a:p>
        </p:txBody>
      </p:sp>
      <p:sp>
        <p:nvSpPr>
          <p:cNvPr id="303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2A3ECCE-29BE-47BD-8F1A-9C2680052058}" type="slidenum">
              <a:rPr lang="en-US" altLang="en-US" smtClean="0">
                <a:latin typeface="Times New Roman" pitchFamily="18" charset="0"/>
              </a:rPr>
              <a:pPr algn="r" eaLnBrk="1" hangingPunct="1">
                <a:spcBef>
                  <a:spcPct val="0"/>
                </a:spcBef>
              </a:pPr>
              <a:t>143</a:t>
            </a:fld>
            <a:endParaRPr lang="en-US" altLang="en-US" dirty="0">
              <a:latin typeface="Times New Roman" pitchFamily="18" charset="0"/>
            </a:endParaRPr>
          </a:p>
        </p:txBody>
      </p:sp>
    </p:spTree>
    <p:extLst>
      <p:ext uri="{BB962C8B-B14F-4D97-AF65-F5344CB8AC3E}">
        <p14:creationId xmlns:p14="http://schemas.microsoft.com/office/powerpoint/2010/main" val="12619460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altLang="en-US" dirty="0"/>
          </a:p>
          <a:p>
            <a:r>
              <a:rPr lang="en-US" altLang="en-US" dirty="0"/>
              <a:t>An external heat source such as the defrost heater may be used to vaporize liquid refrigerant in the appliance. A vacuum pump can be used to evacuate the recovery tank before starting the recovery process.</a:t>
            </a:r>
          </a:p>
        </p:txBody>
      </p:sp>
      <p:sp>
        <p:nvSpPr>
          <p:cNvPr id="30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8A80A34-56B5-4E50-A45E-3463860A01A2}" type="slidenum">
              <a:rPr lang="en-US" altLang="en-US" smtClean="0">
                <a:latin typeface="Times New Roman" pitchFamily="18" charset="0"/>
              </a:rPr>
              <a:pPr algn="r" eaLnBrk="1" hangingPunct="1">
                <a:spcBef>
                  <a:spcPct val="0"/>
                </a:spcBef>
              </a:pPr>
              <a:t>144</a:t>
            </a:fld>
            <a:endParaRPr lang="en-US" altLang="en-US" dirty="0">
              <a:latin typeface="Times New Roman" pitchFamily="18" charset="0"/>
            </a:endParaRPr>
          </a:p>
        </p:txBody>
      </p:sp>
    </p:spTree>
    <p:extLst>
      <p:ext uri="{BB962C8B-B14F-4D97-AF65-F5344CB8AC3E}">
        <p14:creationId xmlns:p14="http://schemas.microsoft.com/office/powerpoint/2010/main" val="28290251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baseline="0" dirty="0"/>
          </a:p>
          <a:p>
            <a:r>
              <a:rPr lang="en-US" baseline="0" dirty="0"/>
              <a:t>A standard vacuum pump can only be used as a recovery device in combination with a non-pressurized container.  The vacuum pump is only used to reduce the pressure of recovery cylinder or container into a vacuum before the recovery process.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145</a:t>
            </a:fld>
            <a:endParaRPr lang="en-US" dirty="0"/>
          </a:p>
        </p:txBody>
      </p:sp>
    </p:spTree>
    <p:extLst>
      <p:ext uri="{BB962C8B-B14F-4D97-AF65-F5344CB8AC3E}">
        <p14:creationId xmlns:p14="http://schemas.microsoft.com/office/powerpoint/2010/main" val="422548882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altLang="en-US" dirty="0"/>
          </a:p>
          <a:p>
            <a:r>
              <a:rPr lang="en-US" altLang="en-US" dirty="0"/>
              <a:t>With system-dependent recovery equipment, some special procedures may be necessary depending on the condition of the appliance.  When using a system-dependent recovery process on an appliance with an operating compressor, run the compressor and recover from the high side of the system. Usually, one access fitting on the high side will be sufficient to reach the required recovery rate as the appliance compressor should be capable of pumping the refrigerant to the high side. The discharge line can be pinched closed to force the refrigerant out to the container.</a:t>
            </a:r>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146</a:t>
            </a:fld>
            <a:endParaRPr lang="en-US" altLang="en-US" dirty="0">
              <a:latin typeface="Times New Roman" pitchFamily="18" charset="0"/>
            </a:endParaRPr>
          </a:p>
        </p:txBody>
      </p:sp>
    </p:spTree>
    <p:extLst>
      <p:ext uri="{BB962C8B-B14F-4D97-AF65-F5344CB8AC3E}">
        <p14:creationId xmlns:p14="http://schemas.microsoft.com/office/powerpoint/2010/main" val="98123499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31717"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pPr defTabSz="931717">
              <a:defRPr/>
            </a:pPr>
            <a:endParaRPr lang="en-US" dirty="0">
              <a:solidFill>
                <a:prstClr val="black"/>
              </a:solidFill>
            </a:endParaRPr>
          </a:p>
          <a:p>
            <a:pPr defTabSz="931717">
              <a:defRPr/>
            </a:pPr>
            <a:r>
              <a:rPr lang="en-US" dirty="0">
                <a:solidFill>
                  <a:prstClr val="black"/>
                </a:solidFill>
              </a:rPr>
              <a:t>If an appliance has a non-operating compressor, it may be necessary to access both the low and high side of the system to remove 80% of the refrigerant. </a:t>
            </a:r>
            <a:r>
              <a:rPr lang="en-US" dirty="0"/>
              <a:t>To achieve the required recovery efficiency </a:t>
            </a:r>
            <a:r>
              <a:rPr lang="en-US" altLang="en-US" dirty="0"/>
              <a:t>heating and tapping the compressor several times will help release trapped refrigerant from the compressor oil.</a:t>
            </a:r>
          </a:p>
          <a:p>
            <a:pPr defTabSz="931717">
              <a:defRPr/>
            </a:pPr>
            <a:endParaRPr lang="en-US" dirty="0">
              <a:solidFill>
                <a:prstClr val="black"/>
              </a:solidFill>
            </a:endParaRPr>
          </a:p>
          <a:p>
            <a:endParaRPr lang="en-US" altLang="en-US" dirty="0"/>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147</a:t>
            </a:fld>
            <a:endParaRPr lang="en-US" altLang="en-US" dirty="0">
              <a:latin typeface="Times New Roman" pitchFamily="18" charset="0"/>
            </a:endParaRPr>
          </a:p>
        </p:txBody>
      </p:sp>
    </p:spTree>
    <p:extLst>
      <p:ext uri="{BB962C8B-B14F-4D97-AF65-F5344CB8AC3E}">
        <p14:creationId xmlns:p14="http://schemas.microsoft.com/office/powerpoint/2010/main" val="27227055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altLang="en-US" dirty="0"/>
          </a:p>
          <a:p>
            <a:r>
              <a:rPr lang="en-US" altLang="en-US" dirty="0"/>
              <a:t>Because appliances with non-operating compressors cannot always achieve desired evacuation levels utilizing system-dependent recovery equipment, the EPA requires technicians to have at least one self-contained recovery device available at the shop to recover refrigerant from systems with non-operating compressors. </a:t>
            </a:r>
          </a:p>
        </p:txBody>
      </p:sp>
      <p:sp>
        <p:nvSpPr>
          <p:cNvPr id="306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7ECF23B-12EF-418B-8F1C-25B48CE68EF7}" type="slidenum">
              <a:rPr lang="en-US" altLang="en-US" smtClean="0">
                <a:latin typeface="Times New Roman" pitchFamily="18" charset="0"/>
              </a:rPr>
              <a:pPr algn="r" eaLnBrk="1" hangingPunct="1">
                <a:spcBef>
                  <a:spcPct val="0"/>
                </a:spcBef>
              </a:pPr>
              <a:t>148</a:t>
            </a:fld>
            <a:endParaRPr lang="en-US" altLang="en-US" dirty="0">
              <a:latin typeface="Times New Roman" pitchFamily="18" charset="0"/>
            </a:endParaRPr>
          </a:p>
        </p:txBody>
      </p:sp>
    </p:spTree>
    <p:extLst>
      <p:ext uri="{BB962C8B-B14F-4D97-AF65-F5344CB8AC3E}">
        <p14:creationId xmlns:p14="http://schemas.microsoft.com/office/powerpoint/2010/main" val="36716892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altLang="en-US" b="0" dirty="0"/>
          </a:p>
          <a:p>
            <a:r>
              <a:rPr lang="en-US" altLang="en-US" b="0" dirty="0"/>
              <a:t>Even though system dependent devices</a:t>
            </a:r>
            <a:r>
              <a:rPr lang="en-US" altLang="en-US" b="0" dirty="0">
                <a:solidFill>
                  <a:srgbClr val="C00000"/>
                </a:solidFill>
              </a:rPr>
              <a:t> </a:t>
            </a:r>
            <a:r>
              <a:rPr lang="en-US" altLang="en-US" b="0" dirty="0"/>
              <a:t>may only be used on appliances containing </a:t>
            </a:r>
            <a:r>
              <a:rPr lang="en-US" altLang="en-US" b="0" dirty="0">
                <a:solidFill>
                  <a:srgbClr val="FF0000"/>
                </a:solidFill>
              </a:rPr>
              <a:t>15 lbs. of refrigerant or less, depending on the amount of refrigerant</a:t>
            </a:r>
            <a:r>
              <a:rPr lang="en-US" altLang="en-US" b="0" baseline="0" dirty="0">
                <a:solidFill>
                  <a:srgbClr val="FF0000"/>
                </a:solidFill>
              </a:rPr>
              <a:t> in the appliance with a non-operating compressor it may be impossible to reach the required recovery level without an active recovery machine.</a:t>
            </a:r>
            <a:endParaRPr lang="en-US" altLang="en-US" b="0" dirty="0"/>
          </a:p>
        </p:txBody>
      </p:sp>
      <p:sp>
        <p:nvSpPr>
          <p:cNvPr id="306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7ECF23B-12EF-418B-8F1C-25B48CE68EF7}" type="slidenum">
              <a:rPr lang="en-US" altLang="en-US" smtClean="0">
                <a:latin typeface="Times New Roman" pitchFamily="18" charset="0"/>
              </a:rPr>
              <a:pPr algn="r" eaLnBrk="1" hangingPunct="1">
                <a:spcBef>
                  <a:spcPct val="0"/>
                </a:spcBef>
              </a:pPr>
              <a:t>149</a:t>
            </a:fld>
            <a:endParaRPr lang="en-US" altLang="en-US" dirty="0">
              <a:latin typeface="Times New Roman" pitchFamily="18" charset="0"/>
            </a:endParaRPr>
          </a:p>
        </p:txBody>
      </p:sp>
    </p:spTree>
    <p:extLst>
      <p:ext uri="{BB962C8B-B14F-4D97-AF65-F5344CB8AC3E}">
        <p14:creationId xmlns:p14="http://schemas.microsoft.com/office/powerpoint/2010/main" val="375872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6</a:t>
            </a:r>
          </a:p>
          <a:p>
            <a:endParaRPr lang="en-US" dirty="0"/>
          </a:p>
          <a:p>
            <a:r>
              <a:rPr lang="en-US" dirty="0"/>
              <a:t>The compressor is the heart of the vapor-compression refrigeration cycle.  Low-pressure, low-temperature superheated refrigerant vapor entering the compressor is compressed, changing it to a high-pressure, high-temperature, superheated vapor.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a:t>
            </a:fld>
            <a:endParaRPr lang="en-US" dirty="0"/>
          </a:p>
        </p:txBody>
      </p:sp>
    </p:spTree>
    <p:extLst>
      <p:ext uri="{BB962C8B-B14F-4D97-AF65-F5344CB8AC3E}">
        <p14:creationId xmlns:p14="http://schemas.microsoft.com/office/powerpoint/2010/main" val="11567556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pPr>
              <a:defRPr/>
            </a:pPr>
            <a:endParaRPr lang="en-US" dirty="0"/>
          </a:p>
          <a:p>
            <a:pPr>
              <a:defRPr/>
            </a:pPr>
            <a:r>
              <a:rPr lang="en-US" dirty="0"/>
              <a:t>Small appliances are equipped with a straight piece of tubing, called a process tube, onto which a piercing type access fitting can be installed.</a:t>
            </a:r>
          </a:p>
        </p:txBody>
      </p:sp>
      <p:sp>
        <p:nvSpPr>
          <p:cNvPr id="307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92B438C-E5A0-4DCC-8423-68C44F54FEA1}" type="slidenum">
              <a:rPr lang="en-US" altLang="en-US" smtClean="0">
                <a:latin typeface="Times New Roman" pitchFamily="18" charset="0"/>
              </a:rPr>
              <a:pPr algn="r" eaLnBrk="1" hangingPunct="1">
                <a:spcBef>
                  <a:spcPct val="0"/>
                </a:spcBef>
              </a:pPr>
              <a:t>150</a:t>
            </a:fld>
            <a:endParaRPr lang="en-US" altLang="en-US" dirty="0">
              <a:latin typeface="Times New Roman" pitchFamily="18" charset="0"/>
            </a:endParaRPr>
          </a:p>
        </p:txBody>
      </p:sp>
    </p:spTree>
    <p:extLst>
      <p:ext uri="{BB962C8B-B14F-4D97-AF65-F5344CB8AC3E}">
        <p14:creationId xmlns:p14="http://schemas.microsoft.com/office/powerpoint/2010/main" val="324483443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pPr>
              <a:defRPr/>
            </a:pPr>
            <a:endParaRPr lang="en-US" dirty="0"/>
          </a:p>
          <a:p>
            <a:pPr>
              <a:defRPr/>
            </a:pPr>
            <a:r>
              <a:rPr lang="en-US" dirty="0"/>
              <a:t>When installing an access fitting onto a sealed system, the fitting should be leak tested before proceeding with recovery.  It is generally recommended that solderless piercing type valves only be used on copper or aluminum tubing material. </a:t>
            </a:r>
          </a:p>
        </p:txBody>
      </p:sp>
      <p:sp>
        <p:nvSpPr>
          <p:cNvPr id="308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F1F91E2-9863-40D8-9BB7-4EA79E1E6EC2}" type="slidenum">
              <a:rPr lang="en-US" altLang="en-US" smtClean="0">
                <a:latin typeface="Times New Roman" pitchFamily="18" charset="0"/>
              </a:rPr>
              <a:pPr algn="r" eaLnBrk="1" hangingPunct="1">
                <a:spcBef>
                  <a:spcPct val="0"/>
                </a:spcBef>
              </a:pPr>
              <a:t>151</a:t>
            </a:fld>
            <a:endParaRPr lang="en-US" altLang="en-US" dirty="0">
              <a:latin typeface="Times New Roman" pitchFamily="18" charset="0"/>
            </a:endParaRPr>
          </a:p>
        </p:txBody>
      </p:sp>
    </p:spTree>
    <p:extLst>
      <p:ext uri="{BB962C8B-B14F-4D97-AF65-F5344CB8AC3E}">
        <p14:creationId xmlns:p14="http://schemas.microsoft.com/office/powerpoint/2010/main" val="87540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pPr>
              <a:defRPr/>
            </a:pPr>
            <a:endParaRPr lang="en-US" dirty="0"/>
          </a:p>
          <a:p>
            <a:pPr>
              <a:defRPr/>
            </a:pPr>
            <a:r>
              <a:rPr lang="en-US" dirty="0"/>
              <a:t>Access fittings tend to leak over time and should not be left on an appliance as a permanent service fixture.  If after installing an access fitting, you find that the system pressure is 0 psig., do not begin the recovery process.</a:t>
            </a:r>
          </a:p>
        </p:txBody>
      </p:sp>
      <p:sp>
        <p:nvSpPr>
          <p:cNvPr id="307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92B438C-E5A0-4DCC-8423-68C44F54FEA1}" type="slidenum">
              <a:rPr lang="en-US" altLang="en-US" smtClean="0">
                <a:latin typeface="Times New Roman" pitchFamily="18" charset="0"/>
              </a:rPr>
              <a:pPr algn="r" eaLnBrk="1" hangingPunct="1">
                <a:spcBef>
                  <a:spcPct val="0"/>
                </a:spcBef>
              </a:pPr>
              <a:t>152</a:t>
            </a:fld>
            <a:endParaRPr lang="en-US" altLang="en-US" dirty="0">
              <a:latin typeface="Times New Roman" pitchFamily="18" charset="0"/>
            </a:endParaRPr>
          </a:p>
        </p:txBody>
      </p:sp>
    </p:spTree>
    <p:extLst>
      <p:ext uri="{BB962C8B-B14F-4D97-AF65-F5344CB8AC3E}">
        <p14:creationId xmlns:p14="http://schemas.microsoft.com/office/powerpoint/2010/main" val="32448344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altLang="en-US" dirty="0"/>
          </a:p>
          <a:p>
            <a:r>
              <a:rPr lang="en-US" altLang="en-US" dirty="0"/>
              <a:t>If a strong odor is detected during the recovery process, a compressor burn-out has likely occurred.  When recovering refrigerant from a system that experienced a compressor burn-out, watch for signs of contamination in the oil. </a:t>
            </a:r>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D22603-E377-4A37-9F3E-A7D9D3CDC51F}" type="slidenum">
              <a:rPr lang="en-US" altLang="en-US" smtClean="0">
                <a:latin typeface="Times New Roman" pitchFamily="18" charset="0"/>
              </a:rPr>
              <a:pPr algn="r" eaLnBrk="1" hangingPunct="1">
                <a:spcBef>
                  <a:spcPct val="0"/>
                </a:spcBef>
              </a:pPr>
              <a:t>153</a:t>
            </a:fld>
            <a:endParaRPr lang="en-US" altLang="en-US" dirty="0">
              <a:latin typeface="Times New Roman" pitchFamily="18" charset="0"/>
            </a:endParaRPr>
          </a:p>
        </p:txBody>
      </p:sp>
    </p:spTree>
    <p:extLst>
      <p:ext uri="{BB962C8B-B14F-4D97-AF65-F5344CB8AC3E}">
        <p14:creationId xmlns:p14="http://schemas.microsoft.com/office/powerpoint/2010/main" val="409641738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pPr>
              <a:defRPr/>
            </a:pPr>
            <a:endParaRPr lang="en-US" dirty="0"/>
          </a:p>
          <a:p>
            <a:pPr>
              <a:defRPr/>
            </a:pPr>
            <a:r>
              <a:rPr lang="en-US" dirty="0"/>
              <a:t>After recovering refrigerant, if nitrogen is used to flush debris out of the system, the nitrogen may be legally vented. </a:t>
            </a:r>
          </a:p>
        </p:txBody>
      </p:sp>
      <p:sp>
        <p:nvSpPr>
          <p:cNvPr id="307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92B438C-E5A0-4DCC-8423-68C44F54FEA1}" type="slidenum">
              <a:rPr lang="en-US" altLang="en-US" smtClean="0">
                <a:latin typeface="Times New Roman" pitchFamily="18" charset="0"/>
              </a:rPr>
              <a:pPr algn="r" eaLnBrk="1" hangingPunct="1">
                <a:spcBef>
                  <a:spcPct val="0"/>
                </a:spcBef>
              </a:pPr>
              <a:t>154</a:t>
            </a:fld>
            <a:endParaRPr lang="en-US" altLang="en-US" dirty="0">
              <a:latin typeface="Times New Roman" pitchFamily="18" charset="0"/>
            </a:endParaRPr>
          </a:p>
        </p:txBody>
      </p:sp>
    </p:spTree>
    <p:extLst>
      <p:ext uri="{BB962C8B-B14F-4D97-AF65-F5344CB8AC3E}">
        <p14:creationId xmlns:p14="http://schemas.microsoft.com/office/powerpoint/2010/main" val="32448344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dirty="0"/>
          </a:p>
          <a:p>
            <a:r>
              <a:rPr lang="en-US" dirty="0"/>
              <a:t>Small appliances used in campers or other recreational vehicles may use refrigerants such as ammonia, hydrogen, or water, and therefore, should not be recovered using current recovery equipment.</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155</a:t>
            </a:fld>
            <a:endParaRPr lang="en-US" dirty="0"/>
          </a:p>
        </p:txBody>
      </p:sp>
    </p:spTree>
    <p:extLst>
      <p:ext uri="{BB962C8B-B14F-4D97-AF65-F5344CB8AC3E}">
        <p14:creationId xmlns:p14="http://schemas.microsoft.com/office/powerpoint/2010/main" val="156436126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18</a:t>
            </a:r>
          </a:p>
          <a:p>
            <a:endParaRPr lang="en-US" altLang="en-US" dirty="0"/>
          </a:p>
          <a:p>
            <a:r>
              <a:rPr lang="en-US" altLang="en-US" dirty="0"/>
              <a:t>When filling a graduated charging cylinder with a regulated refrigerant, the refrigerant vapor that is vented off</a:t>
            </a:r>
          </a:p>
          <a:p>
            <a:r>
              <a:rPr lang="en-US" altLang="en-US" dirty="0"/>
              <a:t>the top of the cylinder must be recovered.</a:t>
            </a:r>
          </a:p>
          <a:p>
            <a:endParaRPr lang="en-US" altLang="en-US" dirty="0"/>
          </a:p>
        </p:txBody>
      </p:sp>
      <p:sp>
        <p:nvSpPr>
          <p:cNvPr id="312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5D32E0B-6DC2-4B75-B11F-80B45A6D1C41}" type="slidenum">
              <a:rPr lang="en-US" altLang="en-US" smtClean="0">
                <a:latin typeface="Times New Roman" pitchFamily="18" charset="0"/>
              </a:rPr>
              <a:pPr algn="r" eaLnBrk="1" hangingPunct="1">
                <a:spcBef>
                  <a:spcPct val="0"/>
                </a:spcBef>
              </a:pPr>
              <a:t>156</a:t>
            </a:fld>
            <a:endParaRPr lang="en-US" altLang="en-US" dirty="0">
              <a:latin typeface="Times New Roman" pitchFamily="18" charset="0"/>
            </a:endParaRPr>
          </a:p>
        </p:txBody>
      </p:sp>
    </p:spTree>
    <p:extLst>
      <p:ext uri="{BB962C8B-B14F-4D97-AF65-F5344CB8AC3E}">
        <p14:creationId xmlns:p14="http://schemas.microsoft.com/office/powerpoint/2010/main" val="322910477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Hydrocarbon refrigerants are </a:t>
            </a:r>
            <a:r>
              <a:rPr lang="en-US" b="0" dirty="0"/>
              <a:t>not</a:t>
            </a:r>
            <a:r>
              <a:rPr lang="en-US" dirty="0"/>
              <a:t> approved for retrofit into existing household appliances. The appliances designed for a hydrocarbon refrigerant must be labeled as to the type of flammable HC refrigerant.  A label must be placed on the outside of the appliance in view of the service location with the service connections indicated in red.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157</a:t>
            </a:fld>
            <a:endParaRPr lang="en-US" dirty="0"/>
          </a:p>
        </p:txBody>
      </p:sp>
    </p:spTree>
    <p:extLst>
      <p:ext uri="{BB962C8B-B14F-4D97-AF65-F5344CB8AC3E}">
        <p14:creationId xmlns:p14="http://schemas.microsoft.com/office/powerpoint/2010/main" val="9213411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dirty="0"/>
          </a:p>
          <a:p>
            <a:r>
              <a:rPr lang="en-US" dirty="0"/>
              <a:t>Technicians maintaining, servicing, repairing or disposing of high pressure or very high pressure appliances, except small appliances and motor vehicle air conditioning systems (MVAC), must be certified as a Type II Technician or a Universal Technician.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158</a:t>
            </a:fld>
            <a:endParaRPr lang="en-US" dirty="0"/>
          </a:p>
        </p:txBody>
      </p:sp>
    </p:spTree>
    <p:extLst>
      <p:ext uri="{BB962C8B-B14F-4D97-AF65-F5344CB8AC3E}">
        <p14:creationId xmlns:p14="http://schemas.microsoft.com/office/powerpoint/2010/main" val="2419759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r>
              <a:rPr lang="en-US" dirty="0"/>
              <a:t>Leak Detection </a:t>
            </a:r>
          </a:p>
          <a:p>
            <a:r>
              <a:rPr lang="en-US" dirty="0"/>
              <a:t>Leak Repair Requirements </a:t>
            </a:r>
          </a:p>
          <a:p>
            <a:r>
              <a:rPr lang="en-US" dirty="0"/>
              <a:t>Recovery Techniques </a:t>
            </a:r>
          </a:p>
          <a:p>
            <a:r>
              <a:rPr lang="en-US" dirty="0"/>
              <a:t>Recovery Requirements </a:t>
            </a:r>
          </a:p>
          <a:p>
            <a:r>
              <a:rPr lang="en-US" dirty="0"/>
              <a:t>Refrigeration Notes </a:t>
            </a:r>
          </a:p>
          <a:p>
            <a:r>
              <a:rPr lang="en-US" dirty="0"/>
              <a:t>Safety</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159</a:t>
            </a:fld>
            <a:endParaRPr lang="en-US" dirty="0"/>
          </a:p>
        </p:txBody>
      </p:sp>
    </p:spTree>
    <p:extLst>
      <p:ext uri="{BB962C8B-B14F-4D97-AF65-F5344CB8AC3E}">
        <p14:creationId xmlns:p14="http://schemas.microsoft.com/office/powerpoint/2010/main" val="1171413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6</a:t>
            </a:r>
          </a:p>
          <a:p>
            <a:endParaRPr lang="en-US" dirty="0"/>
          </a:p>
          <a:p>
            <a:r>
              <a:rPr lang="en-US" dirty="0"/>
              <a:t>The</a:t>
            </a:r>
            <a:r>
              <a:rPr lang="en-US" baseline="0" dirty="0"/>
              <a:t> refrigerant</a:t>
            </a:r>
            <a:r>
              <a:rPr lang="en-US" dirty="0"/>
              <a:t> then moves to the condenser where the heat is removed, de-superheating and condensing it into a liquid.  Before it leaves the condenser, the liquid refrigerant is sub-cooled to a point below the liquid saturation temperature.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a:t>
            </a:fld>
            <a:endParaRPr lang="en-US" dirty="0"/>
          </a:p>
        </p:txBody>
      </p:sp>
    </p:spTree>
    <p:extLst>
      <p:ext uri="{BB962C8B-B14F-4D97-AF65-F5344CB8AC3E}">
        <p14:creationId xmlns:p14="http://schemas.microsoft.com/office/powerpoint/2010/main" val="23516405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altLang="en-US" dirty="0"/>
          </a:p>
          <a:p>
            <a:r>
              <a:rPr lang="en-US" sz="1300" dirty="0"/>
              <a:t>Technicians maintaining, servicing, repairing or disposing of medium, high, or very high-pressure appliances, except small appliances and motor vehicle air conditioning systems (MVAC), must be certified as a Type II Technician or a Universal Technician.</a:t>
            </a:r>
          </a:p>
          <a:p>
            <a:r>
              <a:rPr lang="en-US" sz="1300" dirty="0"/>
              <a:t> </a:t>
            </a:r>
          </a:p>
          <a:p>
            <a:r>
              <a:rPr lang="en-US" sz="1300" dirty="0"/>
              <a:t> </a:t>
            </a:r>
          </a:p>
          <a:p>
            <a:endParaRPr lang="en-US" altLang="en-US" dirty="0"/>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C8B05BF-4203-4B2F-9E15-B570715F516F}" type="slidenum">
              <a:rPr lang="en-US" altLang="en-US" smtClean="0">
                <a:latin typeface="Times New Roman" pitchFamily="18" charset="0"/>
              </a:rPr>
              <a:pPr algn="r" eaLnBrk="1" hangingPunct="1">
                <a:spcBef>
                  <a:spcPct val="0"/>
                </a:spcBef>
              </a:pPr>
              <a:t>160</a:t>
            </a:fld>
            <a:endParaRPr lang="en-US" altLang="en-US" dirty="0">
              <a:latin typeface="Times New Roman" pitchFamily="18" charset="0"/>
            </a:endParaRPr>
          </a:p>
        </p:txBody>
      </p:sp>
    </p:spTree>
    <p:extLst>
      <p:ext uri="{BB962C8B-B14F-4D97-AF65-F5344CB8AC3E}">
        <p14:creationId xmlns:p14="http://schemas.microsoft.com/office/powerpoint/2010/main" val="361417457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p>
          <a:p>
            <a:pPr defTabSz="931717">
              <a:defRPr/>
            </a:pPr>
            <a:endParaRPr lang="en-US" altLang="en-US" dirty="0"/>
          </a:p>
          <a:p>
            <a:pPr defTabSz="931717">
              <a:defRPr/>
            </a:pPr>
            <a:r>
              <a:rPr lang="en-US" altLang="en-US" dirty="0"/>
              <a:t>After the installation of any type of system, the unit should first be pressurized with nitrogen (an inert gas) and leak checked. </a:t>
            </a:r>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5E610F-A0F1-4647-A3BB-5571B4DA369B}" type="slidenum">
              <a:rPr lang="en-US" altLang="en-US" smtClean="0">
                <a:latin typeface="Times New Roman" pitchFamily="18" charset="0"/>
              </a:rPr>
              <a:pPr algn="r" eaLnBrk="1" hangingPunct="1">
                <a:spcBef>
                  <a:spcPct val="0"/>
                </a:spcBef>
              </a:pPr>
              <a:t>161</a:t>
            </a:fld>
            <a:endParaRPr lang="en-US" altLang="en-US" dirty="0">
              <a:latin typeface="Times New Roman" pitchFamily="18" charset="0"/>
            </a:endParaRPr>
          </a:p>
        </p:txBody>
      </p:sp>
    </p:spTree>
    <p:extLst>
      <p:ext uri="{BB962C8B-B14F-4D97-AF65-F5344CB8AC3E}">
        <p14:creationId xmlns:p14="http://schemas.microsoft.com/office/powerpoint/2010/main" val="310690016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p>
          <a:p>
            <a:pPr defTabSz="931717">
              <a:defRPr/>
            </a:pPr>
            <a:endParaRPr lang="en-US" altLang="en-US" dirty="0"/>
          </a:p>
          <a:p>
            <a:pPr defTabSz="931717">
              <a:defRPr/>
            </a:pPr>
            <a:r>
              <a:rPr lang="en-US" altLang="en-US" dirty="0"/>
              <a:t>To determine the general area of a leak use an electronic or ultrasonic leak detector.  Once the general area of the leak is located the use of soap bubbles will pinpoint the leak. </a:t>
            </a:r>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5E610F-A0F1-4647-A3BB-5571B4DA369B}" type="slidenum">
              <a:rPr lang="en-US" altLang="en-US" smtClean="0">
                <a:latin typeface="Times New Roman" pitchFamily="18" charset="0"/>
              </a:rPr>
              <a:pPr algn="r" eaLnBrk="1" hangingPunct="1">
                <a:spcBef>
                  <a:spcPct val="0"/>
                </a:spcBef>
              </a:pPr>
              <a:t>162</a:t>
            </a:fld>
            <a:endParaRPr lang="en-US" altLang="en-US" dirty="0">
              <a:latin typeface="Times New Roman" pitchFamily="18" charset="0"/>
            </a:endParaRPr>
          </a:p>
        </p:txBody>
      </p:sp>
    </p:spTree>
    <p:extLst>
      <p:ext uri="{BB962C8B-B14F-4D97-AF65-F5344CB8AC3E}">
        <p14:creationId xmlns:p14="http://schemas.microsoft.com/office/powerpoint/2010/main" val="311544260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p>
          <a:p>
            <a:pPr defTabSz="931717">
              <a:defRPr/>
            </a:pPr>
            <a:endParaRPr lang="en-US" altLang="en-US" dirty="0"/>
          </a:p>
          <a:p>
            <a:pPr defTabSz="931717">
              <a:defRPr/>
            </a:pPr>
            <a:r>
              <a:rPr lang="en-US" altLang="en-US" dirty="0"/>
              <a:t>In order to use an electronic leak detector on a system that is pressurized with nitrogen, a trace of refrigerant must be added to the system. </a:t>
            </a:r>
          </a:p>
          <a:p>
            <a:pPr defTabSz="931717">
              <a:defRPr/>
            </a:pPr>
            <a:endParaRPr lang="en-US" altLang="en-US" dirty="0"/>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5E610F-A0F1-4647-A3BB-5571B4DA369B}" type="slidenum">
              <a:rPr lang="en-US" altLang="en-US" smtClean="0">
                <a:latin typeface="Times New Roman" pitchFamily="18" charset="0"/>
              </a:rPr>
              <a:pPr algn="r" eaLnBrk="1" hangingPunct="1">
                <a:spcBef>
                  <a:spcPct val="0"/>
                </a:spcBef>
              </a:pPr>
              <a:t>163</a:t>
            </a:fld>
            <a:endParaRPr lang="en-US" altLang="en-US" dirty="0">
              <a:latin typeface="Times New Roman" pitchFamily="18" charset="0"/>
            </a:endParaRPr>
          </a:p>
        </p:txBody>
      </p:sp>
    </p:spTree>
    <p:extLst>
      <p:ext uri="{BB962C8B-B14F-4D97-AF65-F5344CB8AC3E}">
        <p14:creationId xmlns:p14="http://schemas.microsoft.com/office/powerpoint/2010/main" val="311544260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dirty="0"/>
          </a:p>
          <a:p>
            <a:r>
              <a:rPr lang="en-US" dirty="0"/>
              <a:t>A refrigeration unit using an open compressor that has not been used in several months is likely to leak from the rotating shaft seal.</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164</a:t>
            </a:fld>
            <a:endParaRPr lang="en-US" dirty="0"/>
          </a:p>
        </p:txBody>
      </p:sp>
    </p:spTree>
    <p:extLst>
      <p:ext uri="{BB962C8B-B14F-4D97-AF65-F5344CB8AC3E}">
        <p14:creationId xmlns:p14="http://schemas.microsoft.com/office/powerpoint/2010/main" val="301770042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dirty="0"/>
          </a:p>
          <a:p>
            <a:endParaRPr lang="en-US" dirty="0"/>
          </a:p>
          <a:p>
            <a:r>
              <a:rPr lang="en-US" dirty="0"/>
              <a:t>During a visual inspection of any type of system, traces of oil are an indication of a refrigerant leak.</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165</a:t>
            </a:fld>
            <a:endParaRPr lang="en-US" dirty="0"/>
          </a:p>
        </p:txBody>
      </p:sp>
    </p:spTree>
    <p:extLst>
      <p:ext uri="{BB962C8B-B14F-4D97-AF65-F5344CB8AC3E}">
        <p14:creationId xmlns:p14="http://schemas.microsoft.com/office/powerpoint/2010/main" val="76866364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 </a:t>
            </a:r>
            <a:endParaRPr lang="en-US" b="1" dirty="0"/>
          </a:p>
          <a:p>
            <a:endParaRPr lang="en-US" dirty="0"/>
          </a:p>
          <a:p>
            <a:r>
              <a:rPr lang="en-US" dirty="0"/>
              <a:t>Excessive</a:t>
            </a:r>
            <a:r>
              <a:rPr lang="en-US" baseline="0" dirty="0"/>
              <a:t> </a:t>
            </a:r>
            <a:r>
              <a:rPr lang="en-US" dirty="0"/>
              <a:t>superheat, caused by a low refrigerant charge, is also an indication of a leak in a high‐pressure system.</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166</a:t>
            </a:fld>
            <a:endParaRPr lang="en-US" dirty="0"/>
          </a:p>
        </p:txBody>
      </p:sp>
    </p:spTree>
    <p:extLst>
      <p:ext uri="{BB962C8B-B14F-4D97-AF65-F5344CB8AC3E}">
        <p14:creationId xmlns:p14="http://schemas.microsoft.com/office/powerpoint/2010/main" val="48983546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altLang="en-US" b="1" dirty="0"/>
          </a:p>
          <a:p>
            <a:r>
              <a:rPr lang="en-US" altLang="en-US" b="1" dirty="0"/>
              <a:t>Major Change from previous manual.</a:t>
            </a:r>
          </a:p>
          <a:p>
            <a:r>
              <a:rPr lang="en-US" altLang="en-US" dirty="0"/>
              <a:t>EPA regulations require all comfort cooling (air conditioning) appliances containing 50 lbs. or more of Ozone Depletion Substance (ODS) or substitute refrigerant to have annual leak inspections to determine if the appliances are leaking. </a:t>
            </a:r>
          </a:p>
        </p:txBody>
      </p:sp>
      <p:sp>
        <p:nvSpPr>
          <p:cNvPr id="31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4C2C4CA-8A93-4147-B465-690C7C4E7C7F}" type="slidenum">
              <a:rPr lang="en-US" altLang="en-US" smtClean="0">
                <a:latin typeface="Times New Roman" pitchFamily="18" charset="0"/>
              </a:rPr>
              <a:pPr algn="r" eaLnBrk="1" hangingPunct="1">
                <a:spcBef>
                  <a:spcPct val="0"/>
                </a:spcBef>
              </a:pPr>
              <a:t>167</a:t>
            </a:fld>
            <a:endParaRPr lang="en-US" altLang="en-US" dirty="0">
              <a:latin typeface="Times New Roman" pitchFamily="18" charset="0"/>
            </a:endParaRPr>
          </a:p>
        </p:txBody>
      </p:sp>
    </p:spTree>
    <p:extLst>
      <p:ext uri="{BB962C8B-B14F-4D97-AF65-F5344CB8AC3E}">
        <p14:creationId xmlns:p14="http://schemas.microsoft.com/office/powerpoint/2010/main" val="179447169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dirty="0"/>
          </a:p>
          <a:p>
            <a:r>
              <a:rPr lang="en-US" dirty="0"/>
              <a:t>The appliance must be repaired within 30 days when the annual leak rate exceeds 10% of the total charge.  A leak-test must be performed after each repair attempt, and a follow-up verification leak-test must be conducted within 10 days of the repair.</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168</a:t>
            </a:fld>
            <a:endParaRPr lang="en-US" dirty="0"/>
          </a:p>
        </p:txBody>
      </p:sp>
    </p:spTree>
    <p:extLst>
      <p:ext uri="{BB962C8B-B14F-4D97-AF65-F5344CB8AC3E}">
        <p14:creationId xmlns:p14="http://schemas.microsoft.com/office/powerpoint/2010/main" val="41630024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p>
          <a:p>
            <a:pPr defTabSz="931717">
              <a:defRPr/>
            </a:pPr>
            <a:endParaRPr lang="en-US" altLang="en-US" b="1" baseline="0" dirty="0"/>
          </a:p>
          <a:p>
            <a:pPr defTabSz="931717">
              <a:defRPr/>
            </a:pPr>
            <a:r>
              <a:rPr lang="en-US" altLang="en-US" dirty="0"/>
              <a:t>The time frame for mandatory leak repair can only be extended by a certified service technician.  If the leaking appliance is not going to be repaired, it must be retired or mothballed.  When an appliance is mothballed, the leaking component of the system must be isolated and the refrigerant recovered to prevent further leaking. </a:t>
            </a:r>
          </a:p>
          <a:p>
            <a:endParaRPr lang="en-US" altLang="en-US" dirty="0"/>
          </a:p>
        </p:txBody>
      </p:sp>
      <p:sp>
        <p:nvSpPr>
          <p:cNvPr id="31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4C2C4CA-8A93-4147-B465-690C7C4E7C7F}" type="slidenum">
              <a:rPr lang="en-US" altLang="en-US" smtClean="0">
                <a:latin typeface="Times New Roman" pitchFamily="18" charset="0"/>
              </a:rPr>
              <a:pPr algn="r" eaLnBrk="1" hangingPunct="1">
                <a:spcBef>
                  <a:spcPct val="0"/>
                </a:spcBef>
              </a:pPr>
              <a:t>169</a:t>
            </a:fld>
            <a:endParaRPr lang="en-US" altLang="en-US" dirty="0">
              <a:latin typeface="Times New Roman" pitchFamily="18" charset="0"/>
            </a:endParaRPr>
          </a:p>
        </p:txBody>
      </p:sp>
    </p:spTree>
    <p:extLst>
      <p:ext uri="{BB962C8B-B14F-4D97-AF65-F5344CB8AC3E}">
        <p14:creationId xmlns:p14="http://schemas.microsoft.com/office/powerpoint/2010/main" val="1551187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6</a:t>
            </a:r>
          </a:p>
          <a:p>
            <a:endParaRPr lang="en-US" dirty="0"/>
          </a:p>
          <a:p>
            <a:r>
              <a:rPr lang="en-US" dirty="0"/>
              <a:t>The refrigerant then flows to the metering device as a high-pressure, sub-cooled liquid.  As the refrigerant flows through the metering device, the liquid is reduced to a low-pressure causing a small percentage of the liquid to flash to a vapor (flash-gas) lowering the remaining refrigerant to its saturation temperature.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17</a:t>
            </a:fld>
            <a:endParaRPr lang="en-US" dirty="0"/>
          </a:p>
        </p:txBody>
      </p:sp>
    </p:spTree>
    <p:extLst>
      <p:ext uri="{BB962C8B-B14F-4D97-AF65-F5344CB8AC3E}">
        <p14:creationId xmlns:p14="http://schemas.microsoft.com/office/powerpoint/2010/main" val="65553380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p>
          <a:p>
            <a:pPr defTabSz="931717">
              <a:defRPr/>
            </a:pPr>
            <a:endParaRPr lang="en-US" b="1" dirty="0"/>
          </a:p>
          <a:p>
            <a:r>
              <a:rPr lang="en-US" altLang="en-US" dirty="0"/>
              <a:t>A Type II appliance that will not be repaired must be retrofitted or retired within 12 months.  If the appliance is using an exempt refrigerant then the owner has 18 months to retire the leaking system. </a:t>
            </a:r>
          </a:p>
          <a:p>
            <a:r>
              <a:rPr lang="en-US" altLang="en-US" dirty="0"/>
              <a:t> </a:t>
            </a:r>
          </a:p>
        </p:txBody>
      </p:sp>
      <p:sp>
        <p:nvSpPr>
          <p:cNvPr id="31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4C2C4CA-8A93-4147-B465-690C7C4E7C7F}" type="slidenum">
              <a:rPr lang="en-US" altLang="en-US" smtClean="0">
                <a:latin typeface="Times New Roman" pitchFamily="18" charset="0"/>
              </a:rPr>
              <a:pPr algn="r" eaLnBrk="1" hangingPunct="1">
                <a:spcBef>
                  <a:spcPct val="0"/>
                </a:spcBef>
              </a:pPr>
              <a:t>170</a:t>
            </a:fld>
            <a:endParaRPr lang="en-US" altLang="en-US" dirty="0">
              <a:latin typeface="Times New Roman" pitchFamily="18" charset="0"/>
            </a:endParaRPr>
          </a:p>
        </p:txBody>
      </p:sp>
    </p:spTree>
    <p:extLst>
      <p:ext uri="{BB962C8B-B14F-4D97-AF65-F5344CB8AC3E}">
        <p14:creationId xmlns:p14="http://schemas.microsoft.com/office/powerpoint/2010/main" val="287337408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altLang="en-US" b="1" dirty="0">
              <a:solidFill>
                <a:srgbClr val="0000CC"/>
              </a:solidFill>
            </a:endParaRPr>
          </a:p>
          <a:p>
            <a:r>
              <a:rPr lang="en-US" altLang="en-US" b="1" dirty="0">
                <a:solidFill>
                  <a:srgbClr val="0000CC"/>
                </a:solidFill>
              </a:rPr>
              <a:t>Major Change from previous manual.</a:t>
            </a:r>
          </a:p>
          <a:p>
            <a:r>
              <a:rPr lang="en-US" altLang="en-US" dirty="0"/>
              <a:t>EPA regulations require all comfort cooling (air conditioning) appliances containing 50 lbs. or more of ODS or substitute refrigerant to have annual leak inspections to determine if the appliance is leaking.  The appliance must be repaired within 30 days when the annual leak rate exceeds 10% of the total charge.  A leak-test must be performed after each repair attempt, and a follow-up verification leak-test must be conducted within 10 days of the repair.</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171</a:t>
            </a:fld>
            <a:endParaRPr lang="en-US" altLang="en-US" dirty="0">
              <a:latin typeface="Times New Roman" pitchFamily="18" charset="0"/>
            </a:endParaRPr>
          </a:p>
        </p:txBody>
      </p:sp>
    </p:spTree>
    <p:extLst>
      <p:ext uri="{BB962C8B-B14F-4D97-AF65-F5344CB8AC3E}">
        <p14:creationId xmlns:p14="http://schemas.microsoft.com/office/powerpoint/2010/main" val="139281419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altLang="en-US" b="1" dirty="0">
              <a:solidFill>
                <a:srgbClr val="0000CC"/>
              </a:solidFill>
            </a:endParaRPr>
          </a:p>
          <a:p>
            <a:r>
              <a:rPr lang="en-US" altLang="en-US" b="1" dirty="0">
                <a:solidFill>
                  <a:srgbClr val="0000CC"/>
                </a:solidFill>
              </a:rPr>
              <a:t>Major Change from previous manual.</a:t>
            </a:r>
          </a:p>
          <a:p>
            <a:r>
              <a:rPr lang="en-US" altLang="en-US" b="0" dirty="0">
                <a:solidFill>
                  <a:srgbClr val="0000CC"/>
                </a:solidFill>
              </a:rPr>
              <a:t>All commercial and industrial process refrigeration (IPR) containing more than 50 lbs. of refrigerant MUST be repaired when the annual leak rate is exceeded.  The maximum leak rate is 20% for commercial appliances. </a:t>
            </a:r>
            <a:r>
              <a:rPr lang="en-US" altLang="en-US" dirty="0"/>
              <a:t>A leak-test must be performed after each repair attempt, and a follow-up verification leak-test must be conducted within 10 days of the repair.</a:t>
            </a:r>
            <a:endParaRPr lang="en-US" altLang="en-US" b="0" dirty="0">
              <a:solidFill>
                <a:srgbClr val="0000CC"/>
              </a:solidFill>
            </a:endParaRP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172</a:t>
            </a:fld>
            <a:endParaRPr lang="en-US" altLang="en-US" dirty="0">
              <a:latin typeface="Times New Roman" pitchFamily="18" charset="0"/>
            </a:endParaRPr>
          </a:p>
        </p:txBody>
      </p:sp>
    </p:spTree>
    <p:extLst>
      <p:ext uri="{BB962C8B-B14F-4D97-AF65-F5344CB8AC3E}">
        <p14:creationId xmlns:p14="http://schemas.microsoft.com/office/powerpoint/2010/main" val="37283541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altLang="en-US" b="1" dirty="0">
              <a:solidFill>
                <a:srgbClr val="0000CC"/>
              </a:solidFill>
            </a:endParaRPr>
          </a:p>
          <a:p>
            <a:r>
              <a:rPr lang="en-US" altLang="en-US" b="1" dirty="0">
                <a:solidFill>
                  <a:srgbClr val="0000CC"/>
                </a:solidFill>
              </a:rPr>
              <a:t>Major Change from previous manual.</a:t>
            </a:r>
          </a:p>
          <a:p>
            <a:r>
              <a:rPr lang="en-US" altLang="en-US" dirty="0"/>
              <a:t>EPA is finalizing leak rates for IPR</a:t>
            </a:r>
            <a:r>
              <a:rPr lang="en-US" altLang="en-US" baseline="0" dirty="0"/>
              <a:t> </a:t>
            </a:r>
            <a:r>
              <a:rPr lang="en-US" altLang="en-US" dirty="0"/>
              <a:t>appliances equipment with an ozone</a:t>
            </a:r>
            <a:r>
              <a:rPr lang="en-US" altLang="en-US" baseline="0" dirty="0"/>
              <a:t> depleting refrigerant </a:t>
            </a:r>
            <a:r>
              <a:rPr lang="en-US" altLang="en-US" dirty="0"/>
              <a:t>at 30 percent. EPA is also extending the new leak rates to equipment using HFCs and other substitute refrigerants that are not exempt from the venting prohibition. All</a:t>
            </a:r>
            <a:r>
              <a:rPr lang="en-US" altLang="en-US" baseline="0" dirty="0"/>
              <a:t> I</a:t>
            </a:r>
            <a:r>
              <a:rPr lang="en-US" altLang="en-US" dirty="0"/>
              <a:t>ndustrial process refrigeration (IPR) containing more than 50 lbs. of refrigerant MUST be repaired when the annual leak rate exceeds 30%. A leak-test must be performed after each repair attempt, and a follow-up verification leak-test must be conducted within 10 days of the repair.</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173</a:t>
            </a:fld>
            <a:endParaRPr lang="en-US" altLang="en-US" dirty="0">
              <a:latin typeface="Times New Roman" pitchFamily="18" charset="0"/>
            </a:endParaRPr>
          </a:p>
        </p:txBody>
      </p:sp>
    </p:spTree>
    <p:extLst>
      <p:ext uri="{BB962C8B-B14F-4D97-AF65-F5344CB8AC3E}">
        <p14:creationId xmlns:p14="http://schemas.microsoft.com/office/powerpoint/2010/main" val="338613687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altLang="en-US" b="1" dirty="0">
              <a:solidFill>
                <a:srgbClr val="0000CC"/>
              </a:solidFill>
            </a:endParaRPr>
          </a:p>
          <a:p>
            <a:r>
              <a:rPr lang="en-US" altLang="en-US" b="1" dirty="0">
                <a:solidFill>
                  <a:srgbClr val="0000CC"/>
                </a:solidFill>
              </a:rPr>
              <a:t>Major Change from previous manual.</a:t>
            </a:r>
          </a:p>
          <a:p>
            <a:r>
              <a:rPr lang="en-US" altLang="en-US" b="0" dirty="0">
                <a:solidFill>
                  <a:srgbClr val="0000CC"/>
                </a:solidFill>
              </a:rPr>
              <a:t>When one appliance is used for both industrial process refrigeration and other applications, it will be considered industrial process refrigeration equipment when 50% or more of its operating capacity is used for industrial process refrigeration.</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174</a:t>
            </a:fld>
            <a:endParaRPr lang="en-US" altLang="en-US" dirty="0">
              <a:latin typeface="Times New Roman" pitchFamily="18" charset="0"/>
            </a:endParaRPr>
          </a:p>
        </p:txBody>
      </p:sp>
    </p:spTree>
    <p:extLst>
      <p:ext uri="{BB962C8B-B14F-4D97-AF65-F5344CB8AC3E}">
        <p14:creationId xmlns:p14="http://schemas.microsoft.com/office/powerpoint/2010/main" val="338613687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 </a:t>
            </a:r>
            <a:endParaRPr lang="en-US" b="1" dirty="0"/>
          </a:p>
          <a:p>
            <a:endParaRPr lang="en-US" altLang="en-US" dirty="0"/>
          </a:p>
          <a:p>
            <a:r>
              <a:rPr lang="en-US" altLang="en-US" dirty="0"/>
              <a:t>Commercial refrigeration appliances and IPR with a full charge of 500 pounds or more of an ODS or substitute refrigerant will require a leak inspection to be conducted every three months unless a refrigerant leak monitoring system is installed or it has not exceeded the leak rate for four quarters.</a:t>
            </a:r>
          </a:p>
          <a:p>
            <a:endParaRPr lang="en-US" altLang="en-US" dirty="0"/>
          </a:p>
          <a:p>
            <a:endParaRPr lang="en-US" altLang="en-US" dirty="0"/>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175</a:t>
            </a:fld>
            <a:endParaRPr lang="en-US" altLang="en-US" dirty="0">
              <a:latin typeface="Times New Roman" pitchFamily="18" charset="0"/>
            </a:endParaRPr>
          </a:p>
        </p:txBody>
      </p:sp>
    </p:spTree>
    <p:extLst>
      <p:ext uri="{BB962C8B-B14F-4D97-AF65-F5344CB8AC3E}">
        <p14:creationId xmlns:p14="http://schemas.microsoft.com/office/powerpoint/2010/main" val="396903013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altLang="en-US" dirty="0"/>
          </a:p>
          <a:p>
            <a:r>
              <a:rPr lang="en-US" altLang="en-US" dirty="0"/>
              <a:t>The total system refrigerant charge can be calculated by adding the charge for each component and the piping.  Using the calculated charge, the leak rate percentage can be determined for the quantity of refrigerant added to a system that is new, retrofitted, or adjusted for seasonal variance. When an appliance leaks 125% or more, the owner must submit a report to EPA describing efforts to identify leaks and repair.</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176</a:t>
            </a:fld>
            <a:endParaRPr lang="en-US" altLang="en-US" dirty="0">
              <a:latin typeface="Times New Roman" pitchFamily="18" charset="0"/>
            </a:endParaRPr>
          </a:p>
        </p:txBody>
      </p:sp>
    </p:spTree>
    <p:extLst>
      <p:ext uri="{BB962C8B-B14F-4D97-AF65-F5344CB8AC3E}">
        <p14:creationId xmlns:p14="http://schemas.microsoft.com/office/powerpoint/2010/main" val="25763077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a:t>
            </a:r>
            <a:endParaRPr lang="en-US" b="1" dirty="0"/>
          </a:p>
          <a:p>
            <a:endParaRPr lang="en-US" altLang="en-US" b="1" dirty="0"/>
          </a:p>
          <a:p>
            <a:r>
              <a:rPr lang="en-US" altLang="en-US" b="1" dirty="0"/>
              <a:t>Major change from previous manual.</a:t>
            </a:r>
          </a:p>
          <a:p>
            <a:r>
              <a:rPr lang="en-US" altLang="en-US" b="0" dirty="0"/>
              <a:t>All records for leak inspections, initial verification, verification tests and records of recovered refrigerant from equipment with 5 to 50 lbs. must be kept for 3 years by the owner or operator.  This includes the quantity of refrigerant, by type, added, recovered from disposed appliances in each calendar month and quantity of refrigerant, by type, sent for reclamation or destruction.</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177</a:t>
            </a:fld>
            <a:endParaRPr lang="en-US" altLang="en-US" dirty="0">
              <a:latin typeface="Times New Roman" pitchFamily="18" charset="0"/>
            </a:endParaRPr>
          </a:p>
        </p:txBody>
      </p:sp>
    </p:spTree>
    <p:extLst>
      <p:ext uri="{BB962C8B-B14F-4D97-AF65-F5344CB8AC3E}">
        <p14:creationId xmlns:p14="http://schemas.microsoft.com/office/powerpoint/2010/main" val="409935142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19 </a:t>
            </a:r>
            <a:endParaRPr lang="en-US" b="1" dirty="0"/>
          </a:p>
          <a:p>
            <a:endParaRPr lang="en-US" altLang="en-US" dirty="0"/>
          </a:p>
          <a:p>
            <a:r>
              <a:rPr lang="en-US" altLang="en-US" b="1" dirty="0"/>
              <a:t>Major change from previous manual.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Topping off a system is considered adding refrigerant due to a leak and must be accounted for in the leak-rate calculation and a</a:t>
            </a:r>
            <a:r>
              <a:rPr lang="en-US" dirty="0"/>
              <a:t>djusting for seasonal variance is not considered in a leak rate calculation.</a:t>
            </a:r>
          </a:p>
          <a:p>
            <a:endParaRPr lang="en-US" altLang="en-US" dirty="0"/>
          </a:p>
          <a:p>
            <a:endParaRPr lang="en-US" altLang="en-US" dirty="0"/>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178</a:t>
            </a:fld>
            <a:endParaRPr lang="en-US" altLang="en-US" dirty="0">
              <a:latin typeface="Times New Roman" pitchFamily="18" charset="0"/>
            </a:endParaRPr>
          </a:p>
        </p:txBody>
      </p:sp>
    </p:spTree>
    <p:extLst>
      <p:ext uri="{BB962C8B-B14F-4D97-AF65-F5344CB8AC3E}">
        <p14:creationId xmlns:p14="http://schemas.microsoft.com/office/powerpoint/2010/main" val="25796635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altLang="en-US" dirty="0"/>
          </a:p>
          <a:p>
            <a:r>
              <a:rPr lang="en-US" altLang="en-US" dirty="0"/>
              <a:t>Proper recovery techniques begin with the use of appropriate recovery equipment that has been certified by an EPA approved laboratory (UL or ETL) to meet or exceed AHRI Standards.</a:t>
            </a:r>
          </a:p>
        </p:txBody>
      </p:sp>
      <p:sp>
        <p:nvSpPr>
          <p:cNvPr id="317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7E0E6BB-5F04-47ED-96CB-FEED7B627C1E}" type="slidenum">
              <a:rPr lang="en-US" altLang="en-US" smtClean="0">
                <a:latin typeface="Times New Roman" pitchFamily="18" charset="0"/>
              </a:rPr>
              <a:pPr algn="r" eaLnBrk="1" hangingPunct="1">
                <a:spcBef>
                  <a:spcPct val="0"/>
                </a:spcBef>
              </a:pPr>
              <a:t>179</a:t>
            </a:fld>
            <a:endParaRPr lang="en-US" altLang="en-US" dirty="0">
              <a:latin typeface="Times New Roman" pitchFamily="18" charset="0"/>
            </a:endParaRPr>
          </a:p>
        </p:txBody>
      </p:sp>
    </p:spTree>
    <p:extLst>
      <p:ext uri="{BB962C8B-B14F-4D97-AF65-F5344CB8AC3E}">
        <p14:creationId xmlns:p14="http://schemas.microsoft.com/office/powerpoint/2010/main" val="1516340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 6</a:t>
            </a:r>
            <a:endParaRPr lang="en-US" dirty="0"/>
          </a:p>
          <a:p>
            <a:endParaRPr lang="en-US" dirty="0"/>
          </a:p>
          <a:p>
            <a:r>
              <a:rPr lang="en-US" dirty="0"/>
              <a:t>The low-pressure, low-temperature refrigerant flows into the evaporator as a low-temperate liquid with some flash-gas.  As the refrigerant absorbs heat, it evaporates into a low-temperature vapor.  Before refrigerant vapor exits the evaporator and enters the suction line, additional heat superheats the vapor above its saturation temperature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a:t>
            </a:fld>
            <a:endParaRPr lang="en-US" dirty="0"/>
          </a:p>
        </p:txBody>
      </p:sp>
    </p:spTree>
    <p:extLst>
      <p:ext uri="{BB962C8B-B14F-4D97-AF65-F5344CB8AC3E}">
        <p14:creationId xmlns:p14="http://schemas.microsoft.com/office/powerpoint/2010/main" val="336944727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altLang="en-US" dirty="0"/>
          </a:p>
          <a:p>
            <a:r>
              <a:rPr lang="en-US" altLang="en-US" dirty="0"/>
              <a:t>Recovered refrigerants may contain acids, moisture, and oil.</a:t>
            </a:r>
          </a:p>
        </p:txBody>
      </p:sp>
      <p:sp>
        <p:nvSpPr>
          <p:cNvPr id="318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ECC481D-D587-44E3-A991-2450A5249F93}" type="slidenum">
              <a:rPr lang="en-US" altLang="en-US" smtClean="0">
                <a:latin typeface="Times New Roman" pitchFamily="18" charset="0"/>
              </a:rPr>
              <a:pPr algn="r" eaLnBrk="1" hangingPunct="1">
                <a:spcBef>
                  <a:spcPct val="0"/>
                </a:spcBef>
              </a:pPr>
              <a:t>180</a:t>
            </a:fld>
            <a:endParaRPr lang="en-US" altLang="en-US" dirty="0">
              <a:latin typeface="Times New Roman" pitchFamily="18" charset="0"/>
            </a:endParaRPr>
          </a:p>
        </p:txBody>
      </p:sp>
    </p:spTree>
    <p:extLst>
      <p:ext uri="{BB962C8B-B14F-4D97-AF65-F5344CB8AC3E}">
        <p14:creationId xmlns:p14="http://schemas.microsoft.com/office/powerpoint/2010/main" val="175896622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dirty="0"/>
              <a:t>It is necessary to frequently check and change both the oil and filter on a recovery/recycling unit.</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181</a:t>
            </a:fld>
            <a:endParaRPr lang="en-US" dirty="0"/>
          </a:p>
        </p:txBody>
      </p:sp>
    </p:spTree>
    <p:extLst>
      <p:ext uri="{BB962C8B-B14F-4D97-AF65-F5344CB8AC3E}">
        <p14:creationId xmlns:p14="http://schemas.microsoft.com/office/powerpoint/2010/main" val="26705858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dirty="0"/>
              <a:t>Both recycling and recovery equipment using hermetic compressors have the potential to overheat when drawing a deep vacuum because the unit relies on the flow of refrigerant through the compressor for cooling.</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182</a:t>
            </a:fld>
            <a:endParaRPr lang="en-US" dirty="0"/>
          </a:p>
        </p:txBody>
      </p:sp>
    </p:spTree>
    <p:extLst>
      <p:ext uri="{BB962C8B-B14F-4D97-AF65-F5344CB8AC3E}">
        <p14:creationId xmlns:p14="http://schemas.microsoft.com/office/powerpoint/2010/main" val="28215394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altLang="en-US" dirty="0"/>
          </a:p>
          <a:p>
            <a:r>
              <a:rPr lang="en-US" altLang="en-US" dirty="0"/>
              <a:t>Before using a recovery unit you should always check the service valve positions, check the recovery units oil level, evacuate and recover any remaining refrigerant from the unit’s receiver.</a:t>
            </a:r>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183</a:t>
            </a:fld>
            <a:endParaRPr lang="en-US" altLang="en-US" dirty="0">
              <a:latin typeface="Times New Roman" pitchFamily="18" charset="0"/>
            </a:endParaRPr>
          </a:p>
        </p:txBody>
      </p:sp>
    </p:spTree>
    <p:extLst>
      <p:ext uri="{BB962C8B-B14F-4D97-AF65-F5344CB8AC3E}">
        <p14:creationId xmlns:p14="http://schemas.microsoft.com/office/powerpoint/2010/main" val="55271786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dirty="0"/>
              <a:t>Technicians working with multiple refrigerants, before recovering and/or recycling a different refrigerant, must purge the recover/recycle equipment by recovering as much of the first refrigerant as possible, change the filter, and evacuate.  The only exception to this rule is for technicians working with HFCs or different types of refrigerants who should provide a special set of hoses, gauges, recovery or recovery/recycling machine, and oil containers to be used with each type.</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184</a:t>
            </a:fld>
            <a:endParaRPr lang="en-US" dirty="0"/>
          </a:p>
        </p:txBody>
      </p:sp>
    </p:spTree>
    <p:extLst>
      <p:ext uri="{BB962C8B-B14F-4D97-AF65-F5344CB8AC3E}">
        <p14:creationId xmlns:p14="http://schemas.microsoft.com/office/powerpoint/2010/main" val="341702915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altLang="en-US" dirty="0"/>
          </a:p>
          <a:p>
            <a:r>
              <a:rPr lang="en-US" altLang="en-US" dirty="0"/>
              <a:t>Although recovering refrigerant in the vapor phase will minimize the loss of oil, recovering as much as possible in the liquid phase from the liquid line or receiver can reduce recovery time.</a:t>
            </a:r>
          </a:p>
        </p:txBody>
      </p:sp>
      <p:sp>
        <p:nvSpPr>
          <p:cNvPr id="320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15BCEE3-5B86-4589-AE54-642F82FBE80E}" type="slidenum">
              <a:rPr lang="en-US" altLang="en-US" smtClean="0">
                <a:latin typeface="Times New Roman" pitchFamily="18" charset="0"/>
              </a:rPr>
              <a:pPr algn="r" eaLnBrk="1" hangingPunct="1">
                <a:spcBef>
                  <a:spcPct val="0"/>
                </a:spcBef>
              </a:pPr>
              <a:t>185</a:t>
            </a:fld>
            <a:endParaRPr lang="en-US" altLang="en-US" dirty="0">
              <a:latin typeface="Times New Roman" pitchFamily="18" charset="0"/>
            </a:endParaRPr>
          </a:p>
        </p:txBody>
      </p:sp>
    </p:spTree>
    <p:extLst>
      <p:ext uri="{BB962C8B-B14F-4D97-AF65-F5344CB8AC3E}">
        <p14:creationId xmlns:p14="http://schemas.microsoft.com/office/powerpoint/2010/main" val="100014372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altLang="en-US" dirty="0"/>
          </a:p>
          <a:p>
            <a:r>
              <a:rPr lang="en-US" altLang="en-US" dirty="0"/>
              <a:t>The technician may choose to speed up the recovery process by packing the recovery cylinder in ice and/or applying heat to the appliance. </a:t>
            </a:r>
          </a:p>
        </p:txBody>
      </p:sp>
      <p:sp>
        <p:nvSpPr>
          <p:cNvPr id="321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65A4CDE-52D7-4F98-9E81-6F820B236436}" type="slidenum">
              <a:rPr lang="en-US" altLang="en-US" smtClean="0">
                <a:latin typeface="Times New Roman" pitchFamily="18" charset="0"/>
              </a:rPr>
              <a:pPr algn="r" eaLnBrk="1" hangingPunct="1">
                <a:spcBef>
                  <a:spcPct val="0"/>
                </a:spcBef>
              </a:pPr>
              <a:t>186</a:t>
            </a:fld>
            <a:endParaRPr lang="en-US" altLang="en-US" dirty="0">
              <a:latin typeface="Times New Roman" pitchFamily="18" charset="0"/>
            </a:endParaRPr>
          </a:p>
        </p:txBody>
      </p:sp>
    </p:spTree>
    <p:extLst>
      <p:ext uri="{BB962C8B-B14F-4D97-AF65-F5344CB8AC3E}">
        <p14:creationId xmlns:p14="http://schemas.microsoft.com/office/powerpoint/2010/main" val="222119919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sz="1300" dirty="0"/>
              <a:t>After recovering liquid refrigerant, any remaining vapor is removed and condensed by the recovery system. </a:t>
            </a:r>
          </a:p>
          <a:p>
            <a:r>
              <a:rPr lang="en-US" sz="1300" dirty="0"/>
              <a: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187</a:t>
            </a:fld>
            <a:endParaRPr lang="en-US" dirty="0"/>
          </a:p>
        </p:txBody>
      </p:sp>
    </p:spTree>
    <p:extLst>
      <p:ext uri="{BB962C8B-B14F-4D97-AF65-F5344CB8AC3E}">
        <p14:creationId xmlns:p14="http://schemas.microsoft.com/office/powerpoint/2010/main" val="423480559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dirty="0"/>
              <a:t>Very large capacity recovery machines may have a water-cooled condenser to aid in faster recovery.  The water-cooled condenser requires connection to a potable or municipal water supply.</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188</a:t>
            </a:fld>
            <a:endParaRPr lang="en-US" dirty="0"/>
          </a:p>
        </p:txBody>
      </p:sp>
    </p:spTree>
    <p:extLst>
      <p:ext uri="{BB962C8B-B14F-4D97-AF65-F5344CB8AC3E}">
        <p14:creationId xmlns:p14="http://schemas.microsoft.com/office/powerpoint/2010/main" val="28179837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p>
          <a:p>
            <a:pPr defTabSz="931717">
              <a:defRPr/>
            </a:pPr>
            <a:endParaRPr lang="en-US" dirty="0"/>
          </a:p>
          <a:p>
            <a:pPr defTabSz="931717">
              <a:defRPr/>
            </a:pPr>
            <a:r>
              <a:rPr lang="en-US" dirty="0"/>
              <a:t>When performing refrigerant system service on an operating unit that has a receiver/storage tank, refrigerant should be pumped into the receiver. Refrigerant should be removed from the condenser outlet if the condenser is below the receiver.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189</a:t>
            </a:fld>
            <a:endParaRPr lang="en-US" dirty="0"/>
          </a:p>
        </p:txBody>
      </p:sp>
    </p:spTree>
    <p:extLst>
      <p:ext uri="{BB962C8B-B14F-4D97-AF65-F5344CB8AC3E}">
        <p14:creationId xmlns:p14="http://schemas.microsoft.com/office/powerpoint/2010/main" val="3936566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6</a:t>
            </a:r>
          </a:p>
          <a:p>
            <a:endParaRPr lang="en-US" dirty="0"/>
          </a:p>
          <a:p>
            <a:r>
              <a:rPr lang="en-US" dirty="0"/>
              <a:t>Accessories shown in the basic diagram are the liquid receiver and a suction accumulator. Use of these components depends on system design and/or the type of metering device used. A system that uses a thermostatic expansion valve (TEV) is usually equipped with a receiver located in the liquid line directly following the condenser. A system that uses a thermostatic expansion valve (TEV), capillary tube, or fixed bore metering device may be equipped with an accumulator located in the suction line, which prevents liquid from entering the compressor.</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a:t>
            </a:fld>
            <a:endParaRPr lang="en-US" dirty="0"/>
          </a:p>
        </p:txBody>
      </p:sp>
    </p:spTree>
    <p:extLst>
      <p:ext uri="{BB962C8B-B14F-4D97-AF65-F5344CB8AC3E}">
        <p14:creationId xmlns:p14="http://schemas.microsoft.com/office/powerpoint/2010/main" val="190308284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dirty="0"/>
              <a:t>The compressor in a parallel-rack system with an open equalization connection must be isolated before recovering refrigerant.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190</a:t>
            </a:fld>
            <a:endParaRPr lang="en-US" dirty="0"/>
          </a:p>
        </p:txBody>
      </p:sp>
    </p:spTree>
    <p:extLst>
      <p:ext uri="{BB962C8B-B14F-4D97-AF65-F5344CB8AC3E}">
        <p14:creationId xmlns:p14="http://schemas.microsoft.com/office/powerpoint/2010/main" val="16088213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 </a:t>
            </a:r>
            <a:endParaRPr lang="en-US" b="1" dirty="0"/>
          </a:p>
          <a:p>
            <a:endParaRPr lang="en-US" dirty="0"/>
          </a:p>
          <a:p>
            <a:r>
              <a:rPr lang="en-US" dirty="0"/>
              <a:t>After recovery, refrigerant may be returned to the appliance from which it was removed or to another appliance owned by the same person without being recycled or reclaimed.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191</a:t>
            </a:fld>
            <a:endParaRPr lang="en-US" dirty="0"/>
          </a:p>
        </p:txBody>
      </p:sp>
    </p:spTree>
    <p:extLst>
      <p:ext uri="{BB962C8B-B14F-4D97-AF65-F5344CB8AC3E}">
        <p14:creationId xmlns:p14="http://schemas.microsoft.com/office/powerpoint/2010/main" val="7569185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p>
          <a:p>
            <a:pPr defTabSz="931717">
              <a:defRPr/>
            </a:pPr>
            <a:endParaRPr lang="en-US" b="1" baseline="0" dirty="0"/>
          </a:p>
          <a:p>
            <a:pPr defTabSz="931717">
              <a:defRPr/>
            </a:pPr>
            <a:r>
              <a:rPr lang="en-US" b="0" baseline="0" dirty="0"/>
              <a:t>The technician should always evacuate an empty recovery cylinder before transferring refrigerant to the cylinder. Low-loss fittings, quick couplers, self-sealing hoses, or hand valves should be used  to minimize refrigerant release when hoses are connected and disconnected from a system.</a:t>
            </a:r>
          </a:p>
          <a:p>
            <a:pPr defTabSz="931717">
              <a:defRPr/>
            </a:pPr>
            <a:endParaRPr lang="en-US" b="1" baseline="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192</a:t>
            </a:fld>
            <a:endParaRPr lang="en-US" dirty="0"/>
          </a:p>
        </p:txBody>
      </p:sp>
    </p:spTree>
    <p:extLst>
      <p:ext uri="{BB962C8B-B14F-4D97-AF65-F5344CB8AC3E}">
        <p14:creationId xmlns:p14="http://schemas.microsoft.com/office/powerpoint/2010/main" val="228879367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 </a:t>
            </a:r>
            <a:endParaRPr lang="en-US" b="1" dirty="0"/>
          </a:p>
          <a:p>
            <a:endParaRPr lang="en-US" sz="1300" dirty="0"/>
          </a:p>
          <a:p>
            <a:r>
              <a:rPr lang="en-US" dirty="0"/>
              <a:t>Anyone that services, repairs, or disposes of Type II equipment must have recovery equipment and/or recycling equipment that is certified and labeled by an EPA-approved equipment testing organization to meet EPA Standards.  </a:t>
            </a:r>
          </a:p>
          <a:p>
            <a:r>
              <a:rPr lang="en-US" dirty="0"/>
              <a:t>The purchase of recovery equipment no longer needs to be reported to the EPA.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193</a:t>
            </a:fld>
            <a:endParaRPr lang="en-US" dirty="0"/>
          </a:p>
        </p:txBody>
      </p:sp>
    </p:spTree>
    <p:extLst>
      <p:ext uri="{BB962C8B-B14F-4D97-AF65-F5344CB8AC3E}">
        <p14:creationId xmlns:p14="http://schemas.microsoft.com/office/powerpoint/2010/main" val="380308780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dirty="0"/>
              <a:t>After reaching the desired vacuum, the technician should wait a few minutes to see if the system pressure rises, indicating that there is still refrigerant in liquid form or in the oil.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194</a:t>
            </a:fld>
            <a:endParaRPr lang="en-US" dirty="0"/>
          </a:p>
        </p:txBody>
      </p:sp>
    </p:spTree>
    <p:extLst>
      <p:ext uri="{BB962C8B-B14F-4D97-AF65-F5344CB8AC3E}">
        <p14:creationId xmlns:p14="http://schemas.microsoft.com/office/powerpoint/2010/main" val="213405229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dirty="0"/>
              <a:t>Appliances can be evacuated to atmospheric pressure (0 psig) if leaks make evacuation to the prescribed level unattainable.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195</a:t>
            </a:fld>
            <a:endParaRPr lang="en-US" dirty="0"/>
          </a:p>
        </p:txBody>
      </p:sp>
    </p:spTree>
    <p:extLst>
      <p:ext uri="{BB962C8B-B14F-4D97-AF65-F5344CB8AC3E}">
        <p14:creationId xmlns:p14="http://schemas.microsoft.com/office/powerpoint/2010/main" val="272381453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a:t>
            </a:r>
            <a:endParaRPr lang="en-US" b="1" dirty="0"/>
          </a:p>
          <a:p>
            <a:endParaRPr lang="en-US" dirty="0"/>
          </a:p>
          <a:p>
            <a:r>
              <a:rPr lang="en-US" dirty="0"/>
              <a:t>System‐dependent recovery</a:t>
            </a:r>
            <a:r>
              <a:rPr lang="en-US" baseline="0" dirty="0"/>
              <a:t> </a:t>
            </a:r>
            <a:r>
              <a:rPr lang="en-US" dirty="0"/>
              <a:t>equipment cannot be used on appliances containing more than 15 pounds of refrigerant.</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196</a:t>
            </a:fld>
            <a:endParaRPr lang="en-US" dirty="0"/>
          </a:p>
        </p:txBody>
      </p:sp>
    </p:spTree>
    <p:extLst>
      <p:ext uri="{BB962C8B-B14F-4D97-AF65-F5344CB8AC3E}">
        <p14:creationId xmlns:p14="http://schemas.microsoft.com/office/powerpoint/2010/main" val="213405229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20 &amp; 21</a:t>
            </a:r>
          </a:p>
          <a:p>
            <a:pPr defTabSz="931717">
              <a:defRPr/>
            </a:pPr>
            <a:endParaRPr lang="en-US" b="1" dirty="0"/>
          </a:p>
          <a:p>
            <a:r>
              <a:rPr lang="en-US" dirty="0"/>
              <a:t>A “major repair,” according to EPA regulations, is defined as any maintenance, service or repair involving the removal of any or all of the following components: the compressor, the condenser, the evaporator or an auxiliary heat exchanger coil.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197</a:t>
            </a:fld>
            <a:endParaRPr lang="en-US" dirty="0"/>
          </a:p>
        </p:txBody>
      </p:sp>
    </p:spTree>
    <p:extLst>
      <p:ext uri="{BB962C8B-B14F-4D97-AF65-F5344CB8AC3E}">
        <p14:creationId xmlns:p14="http://schemas.microsoft.com/office/powerpoint/2010/main" val="77097193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b="1" dirty="0"/>
          </a:p>
          <a:p>
            <a:endParaRPr lang="en-US" dirty="0"/>
          </a:p>
          <a:p>
            <a:r>
              <a:rPr lang="en-US" dirty="0"/>
              <a:t>With the phase-out of chlorofluorocarbon-based refrigerants used in residential split air conditioning systems, the industry has developed many different refrigerant blends for retrofit use.  Read the nameplate and look for labels attached to a system to help identify the type of refrigerant used and the total charge.</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198</a:t>
            </a:fld>
            <a:endParaRPr lang="en-US" dirty="0"/>
          </a:p>
        </p:txBody>
      </p:sp>
    </p:spTree>
    <p:extLst>
      <p:ext uri="{BB962C8B-B14F-4D97-AF65-F5344CB8AC3E}">
        <p14:creationId xmlns:p14="http://schemas.microsoft.com/office/powerpoint/2010/main" val="40617128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b="1" dirty="0"/>
          </a:p>
          <a:p>
            <a:endParaRPr lang="en-US" dirty="0"/>
          </a:p>
          <a:p>
            <a:r>
              <a:rPr lang="en-US" dirty="0"/>
              <a:t>Some systems are equipped with a moisture-indicating sight glass.  When the sight glass changes color, the system contains excessive moisture and will need to be evacuated and the filter drier must be replaced.  In cold climates, use alcohol  to remove or clean ice from a sight glass.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199</a:t>
            </a:fld>
            <a:endParaRPr lang="en-US" dirty="0"/>
          </a:p>
        </p:txBody>
      </p:sp>
    </p:spTree>
    <p:extLst>
      <p:ext uri="{BB962C8B-B14F-4D97-AF65-F5344CB8AC3E}">
        <p14:creationId xmlns:p14="http://schemas.microsoft.com/office/powerpoint/2010/main" val="107476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a:t>
            </a:fld>
            <a:endParaRPr lang="en-US" dirty="0"/>
          </a:p>
        </p:txBody>
      </p:sp>
    </p:spTree>
    <p:extLst>
      <p:ext uri="{BB962C8B-B14F-4D97-AF65-F5344CB8AC3E}">
        <p14:creationId xmlns:p14="http://schemas.microsoft.com/office/powerpoint/2010/main" val="450796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Page 6</a:t>
            </a:r>
          </a:p>
          <a:p>
            <a:endParaRPr lang="en-US" altLang="en-US" dirty="0"/>
          </a:p>
          <a:p>
            <a:r>
              <a:rPr lang="en-US" altLang="en-US" dirty="0"/>
              <a:t>Before using a recovery unit you should always check the service valve positions.</a:t>
            </a:r>
          </a:p>
          <a:p>
            <a:r>
              <a:rPr lang="en-US" altLang="en-US" dirty="0"/>
              <a:t>Notice</a:t>
            </a:r>
            <a:r>
              <a:rPr lang="en-US" altLang="en-US" baseline="0" dirty="0"/>
              <a:t> the black section of the valve is what is open in the back-seated position.  The line port and compressor port are open and the service port is closed. The black solid color is where the refrigerant will flow.</a:t>
            </a:r>
          </a:p>
          <a:p>
            <a:r>
              <a:rPr lang="en-US" altLang="en-US" baseline="0" dirty="0"/>
              <a:t>This valve is in position for normal operation.</a:t>
            </a:r>
            <a:endParaRPr lang="en-US" altLang="en-US" dirty="0"/>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20</a:t>
            </a:fld>
            <a:endParaRPr lang="en-US" altLang="en-US" dirty="0">
              <a:latin typeface="Times New Roman" pitchFamily="18" charset="0"/>
            </a:endParaRPr>
          </a:p>
        </p:txBody>
      </p:sp>
    </p:spTree>
    <p:extLst>
      <p:ext uri="{BB962C8B-B14F-4D97-AF65-F5344CB8AC3E}">
        <p14:creationId xmlns:p14="http://schemas.microsoft.com/office/powerpoint/2010/main" val="273695164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b="1" dirty="0"/>
          </a:p>
          <a:p>
            <a:endParaRPr lang="en-US" dirty="0"/>
          </a:p>
          <a:p>
            <a:r>
              <a:rPr lang="en-US" dirty="0"/>
              <a:t>The filter drier should be replaced any time a system is opened for servicing.  Filter driers will remove moisture from the refrigerant and oil in a system, but there is a limit to their capacity.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200</a:t>
            </a:fld>
            <a:endParaRPr lang="en-US" dirty="0"/>
          </a:p>
        </p:txBody>
      </p:sp>
    </p:spTree>
    <p:extLst>
      <p:ext uri="{BB962C8B-B14F-4D97-AF65-F5344CB8AC3E}">
        <p14:creationId xmlns:p14="http://schemas.microsoft.com/office/powerpoint/2010/main" val="410041054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b="1" dirty="0"/>
          </a:p>
          <a:p>
            <a:endParaRPr lang="en-US" dirty="0"/>
          </a:p>
          <a:p>
            <a:r>
              <a:rPr lang="en-US" dirty="0"/>
              <a:t>If a strong odor is detected during the recovery process, a compressor burn-out may have occurred.  When recovering refrigerant from a system that experienced a compressor burn-out, watch for signs of and test for contamination of the oil.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201</a:t>
            </a:fld>
            <a:endParaRPr lang="en-US" dirty="0"/>
          </a:p>
        </p:txBody>
      </p:sp>
    </p:spTree>
    <p:extLst>
      <p:ext uri="{BB962C8B-B14F-4D97-AF65-F5344CB8AC3E}">
        <p14:creationId xmlns:p14="http://schemas.microsoft.com/office/powerpoint/2010/main" val="311963917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dirty="0"/>
          </a:p>
          <a:p>
            <a:endParaRPr lang="en-US" dirty="0"/>
          </a:p>
          <a:p>
            <a:r>
              <a:rPr lang="en-US" dirty="0"/>
              <a:t>A crankcase heater is often used to prevent refrigerant from migrating into the oil during periods of low ambient temperature.  Refrigerant in the oil will cause oil foaming in the compressor at start-up.</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202</a:t>
            </a:fld>
            <a:endParaRPr lang="en-US" dirty="0"/>
          </a:p>
        </p:txBody>
      </p:sp>
    </p:spTree>
    <p:extLst>
      <p:ext uri="{BB962C8B-B14F-4D97-AF65-F5344CB8AC3E}">
        <p14:creationId xmlns:p14="http://schemas.microsoft.com/office/powerpoint/2010/main" val="198254967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dirty="0"/>
          </a:p>
          <a:p>
            <a:endParaRPr lang="en-US" dirty="0"/>
          </a:p>
          <a:p>
            <a:r>
              <a:rPr lang="en-US" dirty="0"/>
              <a:t>The more accurate and preferred method of measuring a deep vacuum is in microns.  When evacuating a vapor compression system, the vacuum pump should be capable of pulling 500 microns (29.90” hg) of vacuum. Some manufacturers are requiring vacuums as low as 250 microns.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203</a:t>
            </a:fld>
            <a:endParaRPr lang="en-US" dirty="0"/>
          </a:p>
        </p:txBody>
      </p:sp>
    </p:spTree>
    <p:extLst>
      <p:ext uri="{BB962C8B-B14F-4D97-AF65-F5344CB8AC3E}">
        <p14:creationId xmlns:p14="http://schemas.microsoft.com/office/powerpoint/2010/main" val="105347389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dirty="0"/>
          </a:p>
          <a:p>
            <a:endParaRPr lang="en-US" dirty="0"/>
          </a:p>
          <a:p>
            <a:r>
              <a:rPr lang="en-US" b="1" dirty="0">
                <a:solidFill>
                  <a:srgbClr val="FF0000"/>
                </a:solidFill>
              </a:rPr>
              <a:t>Warning:</a:t>
            </a:r>
            <a:r>
              <a:rPr lang="en-US" b="1" baseline="0" dirty="0">
                <a:solidFill>
                  <a:srgbClr val="FF0000"/>
                </a:solidFill>
              </a:rPr>
              <a:t>  </a:t>
            </a:r>
            <a:r>
              <a:rPr lang="en-US" b="0" baseline="0" dirty="0">
                <a:solidFill>
                  <a:srgbClr val="FF0000"/>
                </a:solidFill>
              </a:rPr>
              <a:t>Do not energize a hermetic compressor's motor under a deep vacuum, as the compressor’s motor windings can become damaged. NEVER energize a reciprocating compressor if the discharge service valve is closed.</a:t>
            </a:r>
          </a:p>
          <a:p>
            <a:endParaRPr lang="en-US" b="0" baseline="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204</a:t>
            </a:fld>
            <a:endParaRPr lang="en-US" dirty="0"/>
          </a:p>
        </p:txBody>
      </p:sp>
    </p:spTree>
    <p:extLst>
      <p:ext uri="{BB962C8B-B14F-4D97-AF65-F5344CB8AC3E}">
        <p14:creationId xmlns:p14="http://schemas.microsoft.com/office/powerpoint/2010/main" val="417413392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dirty="0"/>
          </a:p>
          <a:p>
            <a:endParaRPr lang="en-US" dirty="0"/>
          </a:p>
          <a:p>
            <a:r>
              <a:rPr lang="en-US" dirty="0"/>
              <a:t>The use of a large vacuum pump could cause trapped water to freeze.  During evacuation of systems with large amounts of water, it may be necessary to increase pressure by introducing nitrogen to counteract freezing.</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205</a:t>
            </a:fld>
            <a:endParaRPr lang="en-US" dirty="0"/>
          </a:p>
        </p:txBody>
      </p:sp>
    </p:spTree>
    <p:extLst>
      <p:ext uri="{BB962C8B-B14F-4D97-AF65-F5344CB8AC3E}">
        <p14:creationId xmlns:p14="http://schemas.microsoft.com/office/powerpoint/2010/main" val="417413392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p>
          <a:p>
            <a:pPr defTabSz="931717">
              <a:defRPr/>
            </a:pPr>
            <a:endParaRPr lang="en-US" b="1" baseline="0" dirty="0"/>
          </a:p>
          <a:p>
            <a:pPr defTabSz="931717">
              <a:defRPr/>
            </a:pPr>
            <a:r>
              <a:rPr lang="en-US" dirty="0"/>
              <a:t>The source of most non-condensables in a system is air.  Non-condensables will cause higher discharge pressures.  All refrigeration systems must be protected by an internal or external pressure relief valve(s).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206</a:t>
            </a:fld>
            <a:endParaRPr lang="en-US" dirty="0"/>
          </a:p>
        </p:txBody>
      </p:sp>
    </p:spTree>
    <p:extLst>
      <p:ext uri="{BB962C8B-B14F-4D97-AF65-F5344CB8AC3E}">
        <p14:creationId xmlns:p14="http://schemas.microsoft.com/office/powerpoint/2010/main" val="332455636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p>
          <a:p>
            <a:endParaRPr lang="en-US" dirty="0"/>
          </a:p>
          <a:p>
            <a:r>
              <a:rPr lang="en-US" dirty="0"/>
              <a:t>All refrigeration systems must be protected by one or more internal or external pressure relief valves.  Relief valves should never be installed in a series.</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207</a:t>
            </a:fld>
            <a:endParaRPr lang="en-US" dirty="0"/>
          </a:p>
        </p:txBody>
      </p:sp>
    </p:spTree>
    <p:extLst>
      <p:ext uri="{BB962C8B-B14F-4D97-AF65-F5344CB8AC3E}">
        <p14:creationId xmlns:p14="http://schemas.microsoft.com/office/powerpoint/2010/main" val="62600854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endParaRPr lang="en-US" dirty="0"/>
          </a:p>
          <a:p>
            <a:endParaRPr lang="en-US" dirty="0"/>
          </a:p>
          <a:p>
            <a:r>
              <a:rPr lang="en-US" dirty="0"/>
              <a:t>When charging a large system, it is best to liquid charge through the liquid-line service valve. Large systems usually have service valves which will enable the system to be pumped-down allowing for faster liquid charging</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208</a:t>
            </a:fld>
            <a:endParaRPr lang="en-US" dirty="0"/>
          </a:p>
        </p:txBody>
      </p:sp>
    </p:spTree>
    <p:extLst>
      <p:ext uri="{BB962C8B-B14F-4D97-AF65-F5344CB8AC3E}">
        <p14:creationId xmlns:p14="http://schemas.microsoft.com/office/powerpoint/2010/main" val="335688750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p>
          <a:p>
            <a:endParaRPr lang="en-US" dirty="0"/>
          </a:p>
          <a:p>
            <a:r>
              <a:rPr lang="en-US" dirty="0"/>
              <a:t>When there is a risk of freezing a liquid-type heat exchanger, charging should begin by introducing refrigerant vapor into the system until the system pressure corresponds, by means of the pressure temperature relationship, to a temperature that is above 32 degrees.  Once this pressure is reached, liquid charging can follow through the liquid-line service valve.  This is the proper method to charge any water source system that contains a large quantity of refrigerant.</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209</a:t>
            </a:fld>
            <a:endParaRPr lang="en-US" dirty="0"/>
          </a:p>
        </p:txBody>
      </p:sp>
    </p:spTree>
    <p:extLst>
      <p:ext uri="{BB962C8B-B14F-4D97-AF65-F5344CB8AC3E}">
        <p14:creationId xmlns:p14="http://schemas.microsoft.com/office/powerpoint/2010/main" val="254250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6</a:t>
            </a:r>
          </a:p>
          <a:p>
            <a:endParaRPr lang="en-US" altLang="en-US" dirty="0"/>
          </a:p>
          <a:p>
            <a:r>
              <a:rPr lang="en-US" altLang="en-US" baseline="0" dirty="0"/>
              <a:t>The black solid color is where the refrigerant will flow</a:t>
            </a:r>
            <a:r>
              <a:rPr lang="en-US" altLang="en-US" dirty="0"/>
              <a:t> in the front-seated position.  The line port is closed and compressor port is open to the service port</a:t>
            </a:r>
            <a:r>
              <a:rPr lang="en-US" altLang="en-US" baseline="0" dirty="0"/>
              <a:t>.</a:t>
            </a:r>
            <a:endParaRPr lang="en-US" altLang="en-US" dirty="0"/>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21</a:t>
            </a:fld>
            <a:endParaRPr lang="en-US" altLang="en-US" dirty="0">
              <a:latin typeface="Times New Roman" pitchFamily="18" charset="0"/>
            </a:endParaRPr>
          </a:p>
        </p:txBody>
      </p:sp>
    </p:spTree>
    <p:extLst>
      <p:ext uri="{BB962C8B-B14F-4D97-AF65-F5344CB8AC3E}">
        <p14:creationId xmlns:p14="http://schemas.microsoft.com/office/powerpoint/2010/main" val="10897992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21</a:t>
            </a:r>
          </a:p>
          <a:p>
            <a:endParaRPr lang="en-US" dirty="0"/>
          </a:p>
          <a:p>
            <a:r>
              <a:rPr lang="en-US" dirty="0"/>
              <a:t>ASHRAE Standard 15 requires a refrigerant sensor that will sound an alarm and automatically start a ventilation system in occupied equipment rooms where refrigerant from a leak will concentrate.  Equipment rooms with ammonia, R-717 refrigerant, do not require a leak sensor if the room’s mechanical ventilation system is continuously operated.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210</a:t>
            </a:fld>
            <a:endParaRPr lang="en-US" dirty="0"/>
          </a:p>
        </p:txBody>
      </p:sp>
    </p:spTree>
    <p:extLst>
      <p:ext uri="{BB962C8B-B14F-4D97-AF65-F5344CB8AC3E}">
        <p14:creationId xmlns:p14="http://schemas.microsoft.com/office/powerpoint/2010/main" val="187268425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22</a:t>
            </a:r>
            <a:endParaRPr lang="en-US" b="1" dirty="0"/>
          </a:p>
          <a:p>
            <a:endParaRPr lang="en-US" dirty="0"/>
          </a:p>
          <a:p>
            <a:r>
              <a:rPr lang="en-US" dirty="0"/>
              <a:t>The following is a list of the required recovery levels (in inches of mercury) for Type II &amp; III appliances: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211</a:t>
            </a:fld>
            <a:endParaRPr lang="en-US" dirty="0"/>
          </a:p>
        </p:txBody>
      </p:sp>
    </p:spTree>
    <p:extLst>
      <p:ext uri="{BB962C8B-B14F-4D97-AF65-F5344CB8AC3E}">
        <p14:creationId xmlns:p14="http://schemas.microsoft.com/office/powerpoint/2010/main" val="1017206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a:t>
            </a:r>
            <a:r>
              <a:rPr lang="en-US" b="1" baseline="0" dirty="0"/>
              <a:t> 22</a:t>
            </a:r>
            <a:endParaRPr lang="en-US" b="1" dirty="0"/>
          </a:p>
          <a:p>
            <a:endParaRPr lang="en-US" dirty="0"/>
          </a:p>
          <a:p>
            <a:r>
              <a:rPr lang="en-US" dirty="0"/>
              <a:t>The updated Section 608 regulations include new leak inspection and verification test requirements for owners/operators that will affect technicians starting January 1, 2019: This chart addresses the new regulations.</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212</a:t>
            </a:fld>
            <a:endParaRPr lang="en-US" dirty="0"/>
          </a:p>
        </p:txBody>
      </p:sp>
    </p:spTree>
    <p:extLst>
      <p:ext uri="{BB962C8B-B14F-4D97-AF65-F5344CB8AC3E}">
        <p14:creationId xmlns:p14="http://schemas.microsoft.com/office/powerpoint/2010/main" val="370757977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Review the table on page 16 for ASHRAE’s refrigerant safety classifications. </a:t>
            </a:r>
          </a:p>
          <a:p>
            <a:endParaRPr lang="en-US" dirty="0"/>
          </a:p>
          <a:p>
            <a:r>
              <a:rPr lang="en-US" dirty="0"/>
              <a:t>Refrigerant CFC‐11, CFC‐12, HCFC-22, HCFC-500, HCFC-502, HFC‐134a, HFC-404A, HFC-407C, HFC-410A, HFC-422B and</a:t>
            </a:r>
            <a:r>
              <a:rPr lang="en-US" baseline="0" dirty="0"/>
              <a:t> R-477 </a:t>
            </a:r>
            <a:r>
              <a:rPr lang="en-US" dirty="0"/>
              <a:t>are categorized as A1.</a:t>
            </a:r>
          </a:p>
          <a:p>
            <a:endParaRPr lang="en-US" dirty="0"/>
          </a:p>
          <a:p>
            <a:r>
              <a:rPr lang="en-US" dirty="0"/>
              <a:t>Refrigerant HCFC-123</a:t>
            </a:r>
            <a:r>
              <a:rPr lang="en-US" baseline="0" dirty="0"/>
              <a:t> is categorized as B1</a:t>
            </a:r>
          </a:p>
          <a:p>
            <a:endParaRPr lang="en-US" baseline="0" dirty="0"/>
          </a:p>
          <a:p>
            <a:r>
              <a:rPr lang="en-US" baseline="0" dirty="0"/>
              <a:t>Refrigerant R-717 (ammonia) is categorized as B2</a:t>
            </a:r>
          </a:p>
          <a:p>
            <a:endParaRPr lang="en-US" baseline="0" dirty="0"/>
          </a:p>
          <a:p>
            <a:r>
              <a:rPr lang="en-US" baseline="0" dirty="0"/>
              <a:t>Refrigerant R-170, R-290, R-441, and R-600 are categorized as A3</a:t>
            </a:r>
          </a:p>
          <a:p>
            <a:endParaRPr lang="en-US" baseline="0" dirty="0"/>
          </a:p>
          <a:p>
            <a:r>
              <a:rPr lang="en-US" baseline="0" dirty="0"/>
              <a:t>Refrigerant R-1234yf, R-1234ze, and R-1234zd are categorized as A2L</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213</a:t>
            </a:fld>
            <a:endParaRPr lang="en-US" dirty="0"/>
          </a:p>
        </p:txBody>
      </p:sp>
    </p:spTree>
    <p:extLst>
      <p:ext uri="{BB962C8B-B14F-4D97-AF65-F5344CB8AC3E}">
        <p14:creationId xmlns:p14="http://schemas.microsoft.com/office/powerpoint/2010/main" val="395331778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dirty="0"/>
          </a:p>
          <a:p>
            <a:endParaRPr lang="en-US" dirty="0"/>
          </a:p>
          <a:p>
            <a:r>
              <a:rPr lang="en-US" dirty="0"/>
              <a:t>Technicians maintaining, servicing, repairing or disposing of low‐pressure appliances must be certified as a Type III</a:t>
            </a:r>
            <a:r>
              <a:rPr lang="en-US" baseline="0" dirty="0"/>
              <a:t> </a:t>
            </a:r>
            <a:r>
              <a:rPr lang="en-US" dirty="0"/>
              <a:t>Technician or a Universal Technician.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214</a:t>
            </a:fld>
            <a:endParaRPr lang="en-US" dirty="0"/>
          </a:p>
        </p:txBody>
      </p:sp>
    </p:spTree>
    <p:extLst>
      <p:ext uri="{BB962C8B-B14F-4D97-AF65-F5344CB8AC3E}">
        <p14:creationId xmlns:p14="http://schemas.microsoft.com/office/powerpoint/2010/main" val="325782008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215</a:t>
            </a:fld>
            <a:endParaRPr lang="en-US" dirty="0"/>
          </a:p>
        </p:txBody>
      </p:sp>
    </p:spTree>
    <p:extLst>
      <p:ext uri="{BB962C8B-B14F-4D97-AF65-F5344CB8AC3E}">
        <p14:creationId xmlns:p14="http://schemas.microsoft.com/office/powerpoint/2010/main" val="365115764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23</a:t>
            </a:r>
          </a:p>
          <a:p>
            <a:endParaRPr lang="en-US" dirty="0"/>
          </a:p>
          <a:p>
            <a:r>
              <a:rPr lang="en-US" dirty="0"/>
              <a:t>Most low-pressure appliances are used for comfort cooling and are subject to a lower allowable leak rate.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216</a:t>
            </a:fld>
            <a:endParaRPr lang="en-US" dirty="0"/>
          </a:p>
        </p:txBody>
      </p:sp>
    </p:spTree>
    <p:extLst>
      <p:ext uri="{BB962C8B-B14F-4D97-AF65-F5344CB8AC3E}">
        <p14:creationId xmlns:p14="http://schemas.microsoft.com/office/powerpoint/2010/main" val="128296678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dirty="0"/>
          </a:p>
          <a:p>
            <a:endParaRPr lang="en-US" dirty="0"/>
          </a:p>
          <a:p>
            <a:r>
              <a:rPr lang="en-US" dirty="0"/>
              <a:t>The owner and/or operator of the equipment is responsible for keeping records of all leak inspections and any completed leak repair verification tests.  It is their responsibility to obtain service records from the servicing company doing any work on an appliance to keep on file.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217</a:t>
            </a:fld>
            <a:endParaRPr lang="en-US" dirty="0"/>
          </a:p>
        </p:txBody>
      </p:sp>
    </p:spTree>
    <p:extLst>
      <p:ext uri="{BB962C8B-B14F-4D97-AF65-F5344CB8AC3E}">
        <p14:creationId xmlns:p14="http://schemas.microsoft.com/office/powerpoint/2010/main" val="22036185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dirty="0"/>
          </a:p>
          <a:p>
            <a:endParaRPr lang="en-US" dirty="0"/>
          </a:p>
          <a:p>
            <a:r>
              <a:rPr lang="en-US" dirty="0"/>
              <a:t>If EPA regulations change after the technician is certified, it is the technician's responsibility to comply with these changes.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218</a:t>
            </a:fld>
            <a:endParaRPr lang="en-US" dirty="0"/>
          </a:p>
        </p:txBody>
      </p:sp>
    </p:spTree>
    <p:extLst>
      <p:ext uri="{BB962C8B-B14F-4D97-AF65-F5344CB8AC3E}">
        <p14:creationId xmlns:p14="http://schemas.microsoft.com/office/powerpoint/2010/main" val="22036185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Page 23</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Because low-pressure systems are semi-hermetic and operate below atmospheric pressure (in a vacuum), leaks in the gaskets or fittings will cause air and moisture to enter the system.  Leaks must be repaired to reduce the operation of the purge unit and loss of refrigerant.</a:t>
            </a:r>
          </a:p>
          <a:p>
            <a:endParaRPr lang="en-US" b="1" dirty="0"/>
          </a:p>
        </p:txBody>
      </p:sp>
      <p:sp>
        <p:nvSpPr>
          <p:cNvPr id="328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227CA8DC-968C-432C-B5B7-C544248D195E}" type="slidenum">
              <a:rPr lang="en-US" altLang="en-US" smtClean="0">
                <a:latin typeface="Times New Roman" pitchFamily="18" charset="0"/>
              </a:rPr>
              <a:pPr algn="r" eaLnBrk="1" hangingPunct="1">
                <a:spcBef>
                  <a:spcPct val="0"/>
                </a:spcBef>
              </a:pPr>
              <a:t>219</a:t>
            </a:fld>
            <a:endParaRPr lang="en-US" altLang="en-US" dirty="0">
              <a:latin typeface="Times New Roman" pitchFamily="18" charset="0"/>
            </a:endParaRPr>
          </a:p>
        </p:txBody>
      </p:sp>
    </p:spTree>
    <p:extLst>
      <p:ext uri="{BB962C8B-B14F-4D97-AF65-F5344CB8AC3E}">
        <p14:creationId xmlns:p14="http://schemas.microsoft.com/office/powerpoint/2010/main" val="4138785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Page 6</a:t>
            </a:r>
          </a:p>
          <a:p>
            <a:endParaRPr lang="en-US" b="1" dirty="0"/>
          </a:p>
          <a:p>
            <a:r>
              <a:rPr lang="en-US" altLang="en-US" dirty="0"/>
              <a:t>All three connections are open in the crack-seat position.  The line port, compressor port and service port are</a:t>
            </a:r>
            <a:r>
              <a:rPr lang="en-US" altLang="en-US" baseline="0" dirty="0"/>
              <a:t> all open</a:t>
            </a:r>
            <a:r>
              <a:rPr lang="en-US" altLang="en-US" dirty="0"/>
              <a:t>.</a:t>
            </a:r>
          </a:p>
          <a:p>
            <a:r>
              <a:rPr lang="en-US" altLang="en-US" dirty="0"/>
              <a:t>This position is for servicing, and checking pressures.</a:t>
            </a:r>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22</a:t>
            </a:fld>
            <a:endParaRPr lang="en-US" altLang="en-US" dirty="0">
              <a:latin typeface="Times New Roman" pitchFamily="18" charset="0"/>
            </a:endParaRPr>
          </a:p>
        </p:txBody>
      </p:sp>
    </p:spTree>
    <p:extLst>
      <p:ext uri="{BB962C8B-B14F-4D97-AF65-F5344CB8AC3E}">
        <p14:creationId xmlns:p14="http://schemas.microsoft.com/office/powerpoint/2010/main" val="314427125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altLang="en-US" dirty="0"/>
          </a:p>
          <a:p>
            <a:endParaRPr lang="en-US" altLang="en-US" dirty="0"/>
          </a:p>
          <a:p>
            <a:r>
              <a:rPr lang="en-US" altLang="en-US" dirty="0"/>
              <a:t>The most efficient method of leak checking a charged, low-pressure refrigeration unit is to pressurize the system using controlled hot water or heater blankets.  When controlled hot water or heater blankets are not feasible, use nitrogen to increase system pressure. </a:t>
            </a:r>
          </a:p>
        </p:txBody>
      </p:sp>
      <p:sp>
        <p:nvSpPr>
          <p:cNvPr id="325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FF20CB2-B053-48A6-A44F-FF7D4E91A8A7}" type="slidenum">
              <a:rPr lang="en-US" altLang="en-US" smtClean="0">
                <a:latin typeface="Times New Roman" pitchFamily="18" charset="0"/>
              </a:rPr>
              <a:pPr algn="r" eaLnBrk="1" hangingPunct="1">
                <a:spcBef>
                  <a:spcPct val="0"/>
                </a:spcBef>
              </a:pPr>
              <a:t>220</a:t>
            </a:fld>
            <a:endParaRPr lang="en-US" altLang="en-US" dirty="0">
              <a:latin typeface="Times New Roman" pitchFamily="18" charset="0"/>
            </a:endParaRPr>
          </a:p>
        </p:txBody>
      </p:sp>
    </p:spTree>
    <p:extLst>
      <p:ext uri="{BB962C8B-B14F-4D97-AF65-F5344CB8AC3E}">
        <p14:creationId xmlns:p14="http://schemas.microsoft.com/office/powerpoint/2010/main" val="116936484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altLang="en-US" dirty="0"/>
          </a:p>
          <a:p>
            <a:endParaRPr lang="en-US" altLang="en-US" dirty="0"/>
          </a:p>
          <a:p>
            <a:r>
              <a:rPr lang="en-US" altLang="en-US" dirty="0"/>
              <a:t>When pressurizing a system, do not exceed 10 psig. Exceeding 10 psig can cause the rupture disc to fail. </a:t>
            </a:r>
          </a:p>
          <a:p>
            <a:endParaRPr lang="en-US" altLang="en-US" dirty="0"/>
          </a:p>
          <a:p>
            <a:endParaRPr lang="en-US" altLang="en-US" dirty="0"/>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6610A32-A150-4ADE-A7D8-5B256623CB40}" type="slidenum">
              <a:rPr lang="en-US" altLang="en-US" smtClean="0">
                <a:latin typeface="Times New Roman" pitchFamily="18" charset="0"/>
              </a:rPr>
              <a:pPr algn="r" eaLnBrk="1" hangingPunct="1">
                <a:spcBef>
                  <a:spcPct val="0"/>
                </a:spcBef>
              </a:pPr>
              <a:t>221</a:t>
            </a:fld>
            <a:endParaRPr lang="en-US" altLang="en-US" dirty="0">
              <a:latin typeface="Times New Roman" pitchFamily="18" charset="0"/>
            </a:endParaRPr>
          </a:p>
        </p:txBody>
      </p:sp>
    </p:spTree>
    <p:extLst>
      <p:ext uri="{BB962C8B-B14F-4D97-AF65-F5344CB8AC3E}">
        <p14:creationId xmlns:p14="http://schemas.microsoft.com/office/powerpoint/2010/main" val="305709753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dirty="0"/>
          </a:p>
          <a:p>
            <a:endParaRPr lang="en-US" dirty="0"/>
          </a:p>
          <a:p>
            <a:r>
              <a:rPr lang="en-US" dirty="0"/>
              <a:t>When leak testing a water box, be certain the water has been removed before placing the leak detector probe through the drain valve.  To leak test a tube, use a hydrostatic tube test kit.  Systems with open drive compressors are prone to leaks at the shaft seal.</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222</a:t>
            </a:fld>
            <a:endParaRPr lang="en-US" dirty="0"/>
          </a:p>
        </p:txBody>
      </p:sp>
    </p:spTree>
    <p:extLst>
      <p:ext uri="{BB962C8B-B14F-4D97-AF65-F5344CB8AC3E}">
        <p14:creationId xmlns:p14="http://schemas.microsoft.com/office/powerpoint/2010/main" val="362469791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dirty="0"/>
          </a:p>
          <a:p>
            <a:endParaRPr lang="en-US" dirty="0"/>
          </a:p>
          <a:p>
            <a:r>
              <a:rPr lang="en-US" dirty="0"/>
              <a:t>Under EPA regulations, a “major repair” means any maintenance, service or repair involving the removal of any or all of the following components: the compressor, the condenser, the evaporator or any auxiliary heat exchanger coil.</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223</a:t>
            </a:fld>
            <a:endParaRPr lang="en-US" dirty="0"/>
          </a:p>
        </p:txBody>
      </p:sp>
    </p:spTree>
    <p:extLst>
      <p:ext uri="{BB962C8B-B14F-4D97-AF65-F5344CB8AC3E}">
        <p14:creationId xmlns:p14="http://schemas.microsoft.com/office/powerpoint/2010/main" val="259716208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23 </a:t>
            </a:r>
            <a:endParaRPr lang="en-US" dirty="0"/>
          </a:p>
          <a:p>
            <a:endParaRPr lang="en-US" altLang="en-US" dirty="0"/>
          </a:p>
          <a:p>
            <a:r>
              <a:rPr lang="en-US" altLang="en-US" dirty="0"/>
              <a:t>Starting in 2019, EPA regulations require that systems containing more than 50 lbs. of refrigerant be repaired when the annual leak rate exceeds a percentage of the refrigerant charge.  The appliance must be checked after each repair to verify the leak was successfully repaired.</a:t>
            </a:r>
          </a:p>
          <a:p>
            <a:endParaRPr lang="en-US" altLang="en-US" dirty="0"/>
          </a:p>
        </p:txBody>
      </p:sp>
      <p:sp>
        <p:nvSpPr>
          <p:cNvPr id="329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6800911-B547-466D-AF59-D7AA2E581DE2}" type="slidenum">
              <a:rPr lang="en-US" altLang="en-US" smtClean="0">
                <a:latin typeface="Times New Roman" pitchFamily="18" charset="0"/>
              </a:rPr>
              <a:pPr algn="r" eaLnBrk="1" hangingPunct="1">
                <a:spcBef>
                  <a:spcPct val="0"/>
                </a:spcBef>
              </a:pPr>
              <a:t>224</a:t>
            </a:fld>
            <a:endParaRPr lang="en-US" altLang="en-US" dirty="0">
              <a:latin typeface="Times New Roman" pitchFamily="18" charset="0"/>
            </a:endParaRPr>
          </a:p>
        </p:txBody>
      </p:sp>
    </p:spTree>
    <p:extLst>
      <p:ext uri="{BB962C8B-B14F-4D97-AF65-F5344CB8AC3E}">
        <p14:creationId xmlns:p14="http://schemas.microsoft.com/office/powerpoint/2010/main" val="38998175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23</a:t>
            </a:r>
            <a:endParaRPr lang="en-US" dirty="0"/>
          </a:p>
          <a:p>
            <a:endParaRPr lang="en-US" altLang="en-US" dirty="0"/>
          </a:p>
          <a:p>
            <a:r>
              <a:rPr lang="en-US" altLang="en-US" b="1" dirty="0"/>
              <a:t>EPA regulations require: </a:t>
            </a:r>
          </a:p>
          <a:p>
            <a:pPr marL="228600" indent="-228600">
              <a:buFont typeface="+mj-lt"/>
              <a:buAutoNum type="arabicPeriod"/>
            </a:pPr>
            <a:r>
              <a:rPr lang="en-US" altLang="en-US" dirty="0"/>
              <a:t>Industrial process refrigeration 30%</a:t>
            </a:r>
          </a:p>
          <a:p>
            <a:pPr marL="228600" indent="-228600">
              <a:buFont typeface="+mj-lt"/>
              <a:buAutoNum type="arabicPeriod"/>
            </a:pPr>
            <a:r>
              <a:rPr lang="en-US" altLang="en-US" dirty="0"/>
              <a:t>Commercial appliances  20%.</a:t>
            </a:r>
          </a:p>
          <a:p>
            <a:pPr marL="228600" indent="-228600">
              <a:buFont typeface="+mj-lt"/>
              <a:buAutoNum type="arabicPeriod"/>
            </a:pPr>
            <a:r>
              <a:rPr lang="en-US" altLang="en-US" dirty="0"/>
              <a:t>Comfort cooling and other types of appliances 10%</a:t>
            </a:r>
          </a:p>
          <a:p>
            <a:endParaRPr lang="en-US" altLang="en-US" dirty="0"/>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C0CF8A9-6617-4040-8403-CA06929B75B0}" type="slidenum">
              <a:rPr lang="en-US" altLang="en-US" smtClean="0">
                <a:latin typeface="Times New Roman" pitchFamily="18" charset="0"/>
              </a:rPr>
              <a:pPr algn="r" eaLnBrk="1" hangingPunct="1">
                <a:spcBef>
                  <a:spcPct val="0"/>
                </a:spcBef>
              </a:pPr>
              <a:t>225</a:t>
            </a:fld>
            <a:endParaRPr lang="en-US" altLang="en-US" dirty="0">
              <a:latin typeface="Times New Roman" pitchFamily="18" charset="0"/>
            </a:endParaRPr>
          </a:p>
        </p:txBody>
      </p:sp>
    </p:spTree>
    <p:extLst>
      <p:ext uri="{BB962C8B-B14F-4D97-AF65-F5344CB8AC3E}">
        <p14:creationId xmlns:p14="http://schemas.microsoft.com/office/powerpoint/2010/main" val="378506090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23</a:t>
            </a:r>
          </a:p>
          <a:p>
            <a:endParaRPr lang="en-US" dirty="0"/>
          </a:p>
          <a:p>
            <a:r>
              <a:rPr lang="en-US" dirty="0"/>
              <a:t>When the leak rate exceeds the maximum percentage on a low-pressure system, the system owner must repair the appliance enough to bring the leak rate below the threshold, or retrofit or retire the appliance.  An appliance may be mothballed if it is shut down and the leaking section or component is isolated and evacuated of refrigerant to the EPA’s required level.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226</a:t>
            </a:fld>
            <a:endParaRPr lang="en-US" dirty="0"/>
          </a:p>
        </p:txBody>
      </p:sp>
    </p:spTree>
    <p:extLst>
      <p:ext uri="{BB962C8B-B14F-4D97-AF65-F5344CB8AC3E}">
        <p14:creationId xmlns:p14="http://schemas.microsoft.com/office/powerpoint/2010/main" val="333684582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24</a:t>
            </a:r>
          </a:p>
          <a:p>
            <a:endParaRPr lang="en-US" dirty="0"/>
          </a:p>
          <a:p>
            <a:r>
              <a:rPr lang="en-US" dirty="0"/>
              <a:t>When a system with a refrigerant charge of 50 lbs. or greater  has exceeded the threshold leak rate, and it will be retrofitted or replaced using a refrigerant exempt from the venting prohibition, owners or operators have 18 months to replace/retrofit the appliance.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227</a:t>
            </a:fld>
            <a:endParaRPr lang="en-US" dirty="0"/>
          </a:p>
        </p:txBody>
      </p:sp>
    </p:spTree>
    <p:extLst>
      <p:ext uri="{BB962C8B-B14F-4D97-AF65-F5344CB8AC3E}">
        <p14:creationId xmlns:p14="http://schemas.microsoft.com/office/powerpoint/2010/main" val="333684582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24</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low-pressure appliance leaking above the leak-rate threshold must be repaired so that it leaks below the threshold and the initial verification test conducted within 30 days, unless granted additional time. When using standing vacuum pressure testing on a low-pressure chiller, a rise from 1 mm Hg to a level above 2.5 mm Hg during vacuum testing, indicates the system should be leak checked.</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228</a:t>
            </a:fld>
            <a:endParaRPr lang="en-US" dirty="0"/>
          </a:p>
        </p:txBody>
      </p:sp>
    </p:spTree>
    <p:extLst>
      <p:ext uri="{BB962C8B-B14F-4D97-AF65-F5344CB8AC3E}">
        <p14:creationId xmlns:p14="http://schemas.microsoft.com/office/powerpoint/2010/main" val="333684582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24</a:t>
            </a:r>
          </a:p>
          <a:p>
            <a:endParaRPr lang="en-US" sz="1300" dirty="0"/>
          </a:p>
          <a:p>
            <a:r>
              <a:rPr lang="en-US" sz="1300" dirty="0"/>
              <a:t>An initial leak-test verification must be performed within 30 days (or 120 days if an industrial process shutdown is required) of an appliance exceeding the applicable leak-rate.  The follow-up leak-test must be performed within 10 days of the initial leak-test.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229</a:t>
            </a:fld>
            <a:endParaRPr lang="en-US" dirty="0"/>
          </a:p>
        </p:txBody>
      </p:sp>
    </p:spTree>
    <p:extLst>
      <p:ext uri="{BB962C8B-B14F-4D97-AF65-F5344CB8AC3E}">
        <p14:creationId xmlns:p14="http://schemas.microsoft.com/office/powerpoint/2010/main" val="3336845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7</a:t>
            </a:r>
          </a:p>
          <a:p>
            <a:endParaRPr lang="en-US" b="1" dirty="0"/>
          </a:p>
          <a:p>
            <a:r>
              <a:rPr lang="en-US" b="1" dirty="0"/>
              <a:t>GAUGE MANIFOLD SET</a:t>
            </a:r>
          </a:p>
          <a:p>
            <a:r>
              <a:rPr lang="en-US" dirty="0"/>
              <a:t>One of the most important tools for an HVACR technician is the gauge manifold set.  The left side, compound gauge (blue) and the right side, high-pressure gauge (red), are attached to the manifold to measure system pressures. Hoses are used to connect the manifold to the refrigeration system’s access ports or service valves to gain access to system pressures.  The compound gauge measures low-pressure (psig) and vacuum (inches Hg).  The high-pressure gauge measures high side (discharge) pressure. Depending on the refrigerant, the high-pressure gauge may be rated at 500 or 800 psig.  The manifold is also equipped with a center port, (usually a yellow hose), that can be connected to a recovery device, evacuation vacuum pump, or charging device.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23</a:t>
            </a:fld>
            <a:endParaRPr lang="en-US" dirty="0"/>
          </a:p>
        </p:txBody>
      </p:sp>
    </p:spTree>
    <p:extLst>
      <p:ext uri="{BB962C8B-B14F-4D97-AF65-F5344CB8AC3E}">
        <p14:creationId xmlns:p14="http://schemas.microsoft.com/office/powerpoint/2010/main" val="223217666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24</a:t>
            </a:r>
          </a:p>
          <a:p>
            <a:endParaRPr lang="en-US" dirty="0"/>
          </a:p>
          <a:p>
            <a:r>
              <a:rPr lang="en-US" sz="1300" dirty="0"/>
              <a:t>When calculating the leak-rate, the total system refrigerant charge can be calculated by adding the charge for each component and the piping.  Each time a system is topped off or recharged the leak-rate must be recalculated.</a:t>
            </a:r>
          </a:p>
          <a:p>
            <a:r>
              <a:rPr lang="en-US" sz="1300"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230</a:t>
            </a:fld>
            <a:endParaRPr lang="en-US" dirty="0"/>
          </a:p>
        </p:txBody>
      </p:sp>
    </p:spTree>
    <p:extLst>
      <p:ext uri="{BB962C8B-B14F-4D97-AF65-F5344CB8AC3E}">
        <p14:creationId xmlns:p14="http://schemas.microsoft.com/office/powerpoint/2010/main" val="333684582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24</a:t>
            </a:r>
          </a:p>
          <a:p>
            <a:endParaRPr lang="en-US" dirty="0"/>
          </a:p>
          <a:p>
            <a:r>
              <a:rPr lang="en-US" sz="1300" dirty="0"/>
              <a:t> </a:t>
            </a:r>
          </a:p>
          <a:p>
            <a:r>
              <a:rPr lang="en-US" sz="1300" dirty="0"/>
              <a:t>The deadline to replace or retrofit an appliance cannot be extended when a certified service technician is not available to do the work.  All records for leak inspections, initial verification, verification tests and records of recovered refrigerant from equipment with 5 to 50 lbs. of refrigerant must be kept for 3 years just as in Type II appliances.</a:t>
            </a:r>
          </a:p>
          <a:p>
            <a:r>
              <a:rPr lang="en-US" sz="1300" dirty="0"/>
              <a:t> </a:t>
            </a:r>
          </a:p>
          <a:p>
            <a:r>
              <a:rPr lang="en-US" sz="1300"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231</a:t>
            </a:fld>
            <a:endParaRPr lang="en-US" dirty="0"/>
          </a:p>
        </p:txBody>
      </p:sp>
    </p:spTree>
    <p:extLst>
      <p:ext uri="{BB962C8B-B14F-4D97-AF65-F5344CB8AC3E}">
        <p14:creationId xmlns:p14="http://schemas.microsoft.com/office/powerpoint/2010/main" val="333684582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24</a:t>
            </a:r>
            <a:endParaRPr lang="en-US" altLang="en-US" dirty="0"/>
          </a:p>
          <a:p>
            <a:endParaRPr lang="en-US" altLang="en-US" dirty="0"/>
          </a:p>
          <a:p>
            <a:r>
              <a:rPr lang="en-US" altLang="en-US" dirty="0"/>
              <a:t>A recovery unit's high pressure cut-out is set for 10 psig when evacuating the refrigerant from a low-pressure chiller and a rupture disc on a low-pressure recovery vessel relieves at 15 psig.</a:t>
            </a:r>
          </a:p>
        </p:txBody>
      </p:sp>
      <p:sp>
        <p:nvSpPr>
          <p:cNvPr id="33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864C560D-84A1-4F0F-BC0A-E19702A6584A}" type="slidenum">
              <a:rPr lang="en-US" altLang="en-US" smtClean="0">
                <a:latin typeface="Times New Roman" pitchFamily="18" charset="0"/>
              </a:rPr>
              <a:pPr algn="r" eaLnBrk="1" hangingPunct="1">
                <a:spcBef>
                  <a:spcPct val="0"/>
                </a:spcBef>
              </a:pPr>
              <a:t>232</a:t>
            </a:fld>
            <a:endParaRPr lang="en-US" altLang="en-US" dirty="0">
              <a:latin typeface="Times New Roman" pitchFamily="18" charset="0"/>
            </a:endParaRPr>
          </a:p>
        </p:txBody>
      </p:sp>
    </p:spTree>
    <p:extLst>
      <p:ext uri="{BB962C8B-B14F-4D97-AF65-F5344CB8AC3E}">
        <p14:creationId xmlns:p14="http://schemas.microsoft.com/office/powerpoint/2010/main" val="319657303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Page 24</a:t>
            </a:r>
          </a:p>
          <a:p>
            <a:endParaRPr lang="en-US" altLang="en-US" dirty="0"/>
          </a:p>
          <a:p>
            <a:r>
              <a:rPr lang="en-US" altLang="en-US" dirty="0"/>
              <a:t>Refrigerant recovery from a system using R‐11 or R‐123 starts with liquid removal and is followed by vapor recovery.</a:t>
            </a:r>
          </a:p>
          <a:p>
            <a:endParaRPr lang="en-US" altLang="en-US" dirty="0"/>
          </a:p>
          <a:p>
            <a:r>
              <a:rPr lang="en-US" altLang="en-US" dirty="0"/>
              <a:t>A substantial amount of vapor will remain in the appliance after all liquid is removed. For instance, an average 350 ton R‐11 chiller at 0 psig still contains 100 lbs. of vapor after all the liquid has been removed.</a:t>
            </a:r>
          </a:p>
        </p:txBody>
      </p:sp>
      <p:sp>
        <p:nvSpPr>
          <p:cNvPr id="332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365AE89-2943-4744-95C9-774487D569B7}" type="slidenum">
              <a:rPr lang="en-US" altLang="en-US" smtClean="0">
                <a:latin typeface="Times New Roman" pitchFamily="18" charset="0"/>
              </a:rPr>
              <a:pPr algn="r" eaLnBrk="1" hangingPunct="1">
                <a:spcBef>
                  <a:spcPct val="0"/>
                </a:spcBef>
              </a:pPr>
              <a:t>233</a:t>
            </a:fld>
            <a:endParaRPr lang="en-US" altLang="en-US" dirty="0">
              <a:latin typeface="Times New Roman" pitchFamily="18" charset="0"/>
            </a:endParaRPr>
          </a:p>
        </p:txBody>
      </p:sp>
    </p:spTree>
    <p:extLst>
      <p:ext uri="{BB962C8B-B14F-4D97-AF65-F5344CB8AC3E}">
        <p14:creationId xmlns:p14="http://schemas.microsoft.com/office/powerpoint/2010/main" val="318535938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a:t>ESCO</a:t>
            </a:r>
            <a:r>
              <a:rPr lang="en-US" sz="1400" b="1" baseline="0" dirty="0"/>
              <a:t> </a:t>
            </a:r>
            <a:r>
              <a:rPr lang="en-US" sz="1400" b="1" dirty="0"/>
              <a:t>EPA Section 608 Preparatory Manual 9</a:t>
            </a:r>
            <a:r>
              <a:rPr lang="en-US" sz="1400" b="1" baseline="30000" dirty="0"/>
              <a:t>th</a:t>
            </a:r>
            <a:r>
              <a:rPr lang="en-US" sz="1400" b="1" dirty="0"/>
              <a:t> Edition Page 24</a:t>
            </a:r>
            <a:endParaRPr lang="en-US" sz="1400" dirty="0"/>
          </a:p>
          <a:p>
            <a:endParaRPr lang="en-US" sz="1300" dirty="0"/>
          </a:p>
          <a:p>
            <a:r>
              <a:rPr lang="en-US" sz="1300" dirty="0"/>
              <a:t>Most low-pressure recovery machines utilize a water-cooled condenser that is connected to the potable or municipal water supply.  Using a water-cooled recovery machine and cooling recovery</a:t>
            </a:r>
            <a:r>
              <a:rPr lang="en-US" sz="1300" baseline="0" dirty="0"/>
              <a:t> </a:t>
            </a:r>
            <a:r>
              <a:rPr lang="en-US" sz="1300" dirty="0"/>
              <a:t>cylinders will reduce the recovery time.</a:t>
            </a:r>
          </a:p>
          <a:p>
            <a:endParaRPr lang="en-US" sz="1300" dirty="0"/>
          </a:p>
        </p:txBody>
      </p:sp>
      <p:sp>
        <p:nvSpPr>
          <p:cNvPr id="334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1CB9D64-B5A0-4C57-8F62-99830E1BCBDD}" type="slidenum">
              <a:rPr lang="en-US" altLang="en-US" smtClean="0">
                <a:latin typeface="Times New Roman" pitchFamily="18" charset="0"/>
              </a:rPr>
              <a:pPr algn="r" eaLnBrk="1" hangingPunct="1">
                <a:spcBef>
                  <a:spcPct val="0"/>
                </a:spcBef>
              </a:pPr>
              <a:t>234</a:t>
            </a:fld>
            <a:endParaRPr lang="en-US" altLang="en-US" dirty="0">
              <a:latin typeface="Times New Roman" pitchFamily="18" charset="0"/>
            </a:endParaRPr>
          </a:p>
        </p:txBody>
      </p:sp>
    </p:spTree>
    <p:extLst>
      <p:ext uri="{BB962C8B-B14F-4D97-AF65-F5344CB8AC3E}">
        <p14:creationId xmlns:p14="http://schemas.microsoft.com/office/powerpoint/2010/main" val="163385535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sz="1300" dirty="0"/>
              <a:t> </a:t>
            </a:r>
            <a:r>
              <a:rPr lang="en-US" b="1" dirty="0"/>
              <a:t>ESCO</a:t>
            </a:r>
            <a:r>
              <a:rPr lang="en-US" b="1" baseline="0" dirty="0"/>
              <a:t> </a:t>
            </a:r>
            <a:r>
              <a:rPr lang="en-US" b="1" dirty="0"/>
              <a:t>EPA Section 608 Preparatory Manual 9</a:t>
            </a:r>
            <a:r>
              <a:rPr lang="en-US" b="1" baseline="30000" dirty="0"/>
              <a:t>th</a:t>
            </a:r>
            <a:r>
              <a:rPr lang="en-US" b="1" dirty="0"/>
              <a:t> Edition Page 24</a:t>
            </a:r>
            <a:endParaRPr lang="en-US" sz="1300" dirty="0"/>
          </a:p>
          <a:p>
            <a:endParaRPr lang="en-US" sz="1300" dirty="0"/>
          </a:p>
          <a:p>
            <a:r>
              <a:rPr lang="en-US" sz="1300" dirty="0"/>
              <a:t>If a chiller is suspected of tube leaks, the water sides of the evaporator and condenser should be drained prior to recovering the refrigerant.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dirty="0"/>
              <a:t>When recovering refrigerant, the system water pumps, the recovery compressor, and the recovery condenser water should all be on to aid in faster recovery and prevent water from freezing.</a:t>
            </a:r>
          </a:p>
          <a:p>
            <a:endParaRPr lang="en-US" sz="1300" dirty="0"/>
          </a:p>
        </p:txBody>
      </p:sp>
      <p:sp>
        <p:nvSpPr>
          <p:cNvPr id="333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6E989D2-FA24-4F83-9440-CF678C853DAA}" type="slidenum">
              <a:rPr lang="en-US" altLang="en-US" smtClean="0">
                <a:latin typeface="Times New Roman" pitchFamily="18" charset="0"/>
              </a:rPr>
              <a:pPr algn="r" eaLnBrk="1" hangingPunct="1">
                <a:spcBef>
                  <a:spcPct val="0"/>
                </a:spcBef>
              </a:pPr>
              <a:t>235</a:t>
            </a:fld>
            <a:endParaRPr lang="en-US" altLang="en-US" dirty="0">
              <a:latin typeface="Times New Roman" pitchFamily="18" charset="0"/>
            </a:endParaRPr>
          </a:p>
        </p:txBody>
      </p:sp>
    </p:spTree>
    <p:extLst>
      <p:ext uri="{BB962C8B-B14F-4D97-AF65-F5344CB8AC3E}">
        <p14:creationId xmlns:p14="http://schemas.microsoft.com/office/powerpoint/2010/main" val="82624914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 24</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236</a:t>
            </a:fld>
            <a:endParaRPr lang="en-US" dirty="0"/>
          </a:p>
        </p:txBody>
      </p:sp>
    </p:spTree>
    <p:extLst>
      <p:ext uri="{BB962C8B-B14F-4D97-AF65-F5344CB8AC3E}">
        <p14:creationId xmlns:p14="http://schemas.microsoft.com/office/powerpoint/2010/main" val="25458198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24</a:t>
            </a:r>
            <a:endParaRPr lang="en-US" altLang="en-US" dirty="0"/>
          </a:p>
          <a:p>
            <a:endParaRPr lang="en-US" altLang="en-US" dirty="0"/>
          </a:p>
          <a:p>
            <a:r>
              <a:rPr lang="en-US" altLang="en-US" dirty="0"/>
              <a:t>When removing oil from a low-pressure system, a temperature of 130°F should be attained to reduce the amount of refrigerant in the oil.</a:t>
            </a:r>
          </a:p>
        </p:txBody>
      </p:sp>
      <p:sp>
        <p:nvSpPr>
          <p:cNvPr id="337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6E15A68-D6E1-47D5-9ACB-F0C84516D1FE}" type="slidenum">
              <a:rPr lang="en-US" altLang="en-US" smtClean="0">
                <a:latin typeface="Times New Roman" pitchFamily="18" charset="0"/>
              </a:rPr>
              <a:pPr algn="r" eaLnBrk="1" hangingPunct="1">
                <a:spcBef>
                  <a:spcPct val="0"/>
                </a:spcBef>
              </a:pPr>
              <a:t>237</a:t>
            </a:fld>
            <a:endParaRPr lang="en-US" altLang="en-US" dirty="0">
              <a:latin typeface="Times New Roman" pitchFamily="18" charset="0"/>
            </a:endParaRPr>
          </a:p>
        </p:txBody>
      </p:sp>
    </p:spTree>
    <p:extLst>
      <p:ext uri="{BB962C8B-B14F-4D97-AF65-F5344CB8AC3E}">
        <p14:creationId xmlns:p14="http://schemas.microsoft.com/office/powerpoint/2010/main" val="39163862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24</a:t>
            </a:r>
          </a:p>
          <a:p>
            <a:pPr defTabSz="931717">
              <a:defRPr/>
            </a:pPr>
            <a:endParaRPr lang="en-US" altLang="en-US" b="1" dirty="0"/>
          </a:p>
          <a:p>
            <a:pPr defTabSz="931717">
              <a:defRPr/>
            </a:pPr>
            <a:r>
              <a:rPr lang="en-US" altLang="en-US" b="0" dirty="0"/>
              <a:t>Always read the nameplate and look for labels attached to a system to help identify the type of refrigerant used and the total charge.</a:t>
            </a:r>
          </a:p>
          <a:p>
            <a:pPr defTabSz="931717">
              <a:defRPr/>
            </a:pPr>
            <a:endParaRPr lang="en-US" altLang="en-US" b="1" dirty="0"/>
          </a:p>
        </p:txBody>
      </p:sp>
      <p:sp>
        <p:nvSpPr>
          <p:cNvPr id="339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7DC1D2D-22DA-496E-857B-4F6E8D925E1A}" type="slidenum">
              <a:rPr lang="en-US" altLang="en-US" smtClean="0">
                <a:latin typeface="Times New Roman" pitchFamily="18" charset="0"/>
              </a:rPr>
              <a:pPr algn="r" eaLnBrk="1" hangingPunct="1">
                <a:spcBef>
                  <a:spcPct val="0"/>
                </a:spcBef>
              </a:pPr>
              <a:t>238</a:t>
            </a:fld>
            <a:endParaRPr lang="en-US" altLang="en-US" dirty="0">
              <a:latin typeface="Times New Roman" pitchFamily="18" charset="0"/>
            </a:endParaRPr>
          </a:p>
        </p:txBody>
      </p:sp>
    </p:spTree>
    <p:extLst>
      <p:ext uri="{BB962C8B-B14F-4D97-AF65-F5344CB8AC3E}">
        <p14:creationId xmlns:p14="http://schemas.microsoft.com/office/powerpoint/2010/main" val="216683944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24 </a:t>
            </a:r>
            <a:endParaRPr lang="en-US" altLang="en-US" dirty="0"/>
          </a:p>
          <a:p>
            <a:endParaRPr lang="en-US" altLang="en-US" b="0" dirty="0"/>
          </a:p>
          <a:p>
            <a:r>
              <a:rPr lang="en-US" altLang="en-US" b="0" dirty="0"/>
              <a:t>Refrigerant is added through the lowest access point on the system such as the evaporator charging valve. </a:t>
            </a:r>
          </a:p>
        </p:txBody>
      </p:sp>
      <p:sp>
        <p:nvSpPr>
          <p:cNvPr id="338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37E74F4-CBC0-4740-9C22-49A5BAA9A53E}" type="slidenum">
              <a:rPr lang="en-US" altLang="en-US" smtClean="0">
                <a:latin typeface="Times New Roman" pitchFamily="18" charset="0"/>
              </a:rPr>
              <a:pPr algn="r" eaLnBrk="1" hangingPunct="1">
                <a:spcBef>
                  <a:spcPct val="0"/>
                </a:spcBef>
              </a:pPr>
              <a:t>239</a:t>
            </a:fld>
            <a:endParaRPr lang="en-US" altLang="en-US" dirty="0">
              <a:latin typeface="Times New Roman" pitchFamily="18" charset="0"/>
            </a:endParaRPr>
          </a:p>
        </p:txBody>
      </p:sp>
    </p:spTree>
    <p:extLst>
      <p:ext uri="{BB962C8B-B14F-4D97-AF65-F5344CB8AC3E}">
        <p14:creationId xmlns:p14="http://schemas.microsoft.com/office/powerpoint/2010/main" val="1346916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7</a:t>
            </a:r>
          </a:p>
          <a:p>
            <a:endParaRPr lang="en-US" altLang="en-US" dirty="0"/>
          </a:p>
          <a:p>
            <a:r>
              <a:rPr lang="en-US" altLang="en-US" dirty="0"/>
              <a:t>The compound gauge measures low-pressure (psig) and vacuum</a:t>
            </a:r>
            <a:r>
              <a:rPr lang="en-US" altLang="en-US" baseline="0" dirty="0"/>
              <a:t> </a:t>
            </a:r>
            <a:r>
              <a:rPr lang="en-US" altLang="en-US" dirty="0"/>
              <a:t>(inches Hg).</a:t>
            </a:r>
          </a:p>
          <a:p>
            <a:r>
              <a:rPr lang="en-US" altLang="en-US" dirty="0"/>
              <a:t>It is normally blue color.</a:t>
            </a:r>
          </a:p>
          <a:p>
            <a:r>
              <a:rPr lang="en-US" altLang="en-US" dirty="0"/>
              <a:t>This gauge is</a:t>
            </a:r>
            <a:r>
              <a:rPr lang="en-US" altLang="en-US" baseline="0" dirty="0"/>
              <a:t> not intended to read deep vacuums.</a:t>
            </a:r>
          </a:p>
          <a:p>
            <a:r>
              <a:rPr lang="en-US" altLang="en-US" baseline="0" dirty="0"/>
              <a:t>The retard section of the gauge is to prevent damage in case the gauge is connected to pressures greater than rated pressure.</a:t>
            </a:r>
            <a:endParaRPr lang="en-US" altLang="en-US" dirty="0"/>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971B7A8-E402-46EB-BB11-5DDC4A007E1D}" type="slidenum">
              <a:rPr lang="en-US" altLang="en-US" smtClean="0">
                <a:latin typeface="Times New Roman" pitchFamily="18" charset="0"/>
              </a:rPr>
              <a:pPr algn="r" eaLnBrk="1" hangingPunct="1">
                <a:spcBef>
                  <a:spcPct val="0"/>
                </a:spcBef>
              </a:pPr>
              <a:t>24</a:t>
            </a:fld>
            <a:endParaRPr lang="en-US" altLang="en-US" dirty="0">
              <a:latin typeface="Times New Roman" pitchFamily="18" charset="0"/>
            </a:endParaRPr>
          </a:p>
        </p:txBody>
      </p:sp>
    </p:spTree>
    <p:extLst>
      <p:ext uri="{BB962C8B-B14F-4D97-AF65-F5344CB8AC3E}">
        <p14:creationId xmlns:p14="http://schemas.microsoft.com/office/powerpoint/2010/main" val="135753552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24 &amp; 25</a:t>
            </a:r>
          </a:p>
          <a:p>
            <a:pPr defTabSz="931717">
              <a:defRPr/>
            </a:pPr>
            <a:endParaRPr lang="en-US" altLang="en-US" b="1" dirty="0"/>
          </a:p>
          <a:p>
            <a:pPr defTabSz="931717">
              <a:defRPr/>
            </a:pPr>
            <a:r>
              <a:rPr lang="en-US" altLang="en-US" b="0" dirty="0"/>
              <a:t>Introducing liquid refrigerant into a deep vacuum will cause the refrigerant to boil and may freeze the water in the tubes.  Therefore, initial charging is in the vapor phase to a pressure high enough to increase the saturation temperature of the refrigerant above the freezing temperature of water. </a:t>
            </a:r>
          </a:p>
        </p:txBody>
      </p:sp>
      <p:sp>
        <p:nvSpPr>
          <p:cNvPr id="339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7DC1D2D-22DA-496E-857B-4F6E8D925E1A}" type="slidenum">
              <a:rPr lang="en-US" altLang="en-US" smtClean="0">
                <a:latin typeface="Times New Roman" pitchFamily="18" charset="0"/>
              </a:rPr>
              <a:pPr algn="r" eaLnBrk="1" hangingPunct="1">
                <a:spcBef>
                  <a:spcPct val="0"/>
                </a:spcBef>
              </a:pPr>
              <a:t>240</a:t>
            </a:fld>
            <a:endParaRPr lang="en-US" altLang="en-US" dirty="0">
              <a:latin typeface="Times New Roman" pitchFamily="18" charset="0"/>
            </a:endParaRPr>
          </a:p>
        </p:txBody>
      </p:sp>
    </p:spTree>
    <p:extLst>
      <p:ext uri="{BB962C8B-B14F-4D97-AF65-F5344CB8AC3E}">
        <p14:creationId xmlns:p14="http://schemas.microsoft.com/office/powerpoint/2010/main" val="216683944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p>
          <a:p>
            <a:pPr defTabSz="931717">
              <a:defRPr/>
            </a:pPr>
            <a:endParaRPr lang="en-US" b="1" dirty="0"/>
          </a:p>
          <a:p>
            <a:pPr defTabSz="931717">
              <a:defRPr/>
            </a:pPr>
            <a:r>
              <a:rPr lang="en-US" b="0" dirty="0"/>
              <a:t>An R-123 refrigeration system requires a vapor pressure close to 20” hg vacuum, or a saturation temperature of 36° F. to prevent freezing of water-tubes when charging.</a:t>
            </a:r>
          </a:p>
          <a:p>
            <a:pPr defTabSz="931717">
              <a:defRPr/>
            </a:pPr>
            <a:endParaRPr lang="en-US" b="0" dirty="0"/>
          </a:p>
        </p:txBody>
      </p:sp>
      <p:sp>
        <p:nvSpPr>
          <p:cNvPr id="340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A4C6840E-594E-4FE0-8E0F-95F203DF0659}" type="slidenum">
              <a:rPr lang="en-US" altLang="en-US" smtClean="0">
                <a:latin typeface="Times New Roman" pitchFamily="18" charset="0"/>
              </a:rPr>
              <a:pPr algn="r" eaLnBrk="1" hangingPunct="1">
                <a:spcBef>
                  <a:spcPct val="0"/>
                </a:spcBef>
              </a:pPr>
              <a:t>241</a:t>
            </a:fld>
            <a:endParaRPr lang="en-US" altLang="en-US" dirty="0">
              <a:latin typeface="Times New Roman" pitchFamily="18" charset="0"/>
            </a:endParaRPr>
          </a:p>
        </p:txBody>
      </p:sp>
    </p:spTree>
    <p:extLst>
      <p:ext uri="{BB962C8B-B14F-4D97-AF65-F5344CB8AC3E}">
        <p14:creationId xmlns:p14="http://schemas.microsoft.com/office/powerpoint/2010/main" val="250794233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p>
          <a:p>
            <a:endParaRPr lang="en-US" altLang="en-US" dirty="0"/>
          </a:p>
          <a:p>
            <a:r>
              <a:rPr lang="en-US" altLang="en-US" dirty="0"/>
              <a:t>Refrigerant recovery and/or recycling equipment must be certified and labeled by an EPA approved equipment testing organization to meet EPA standards.  All equipment must have low-loss fittings to minimize refrigerant loss when hoses are disconnected.</a:t>
            </a:r>
          </a:p>
        </p:txBody>
      </p:sp>
      <p:sp>
        <p:nvSpPr>
          <p:cNvPr id="34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21F222B-08AF-454C-8757-16E1BC55C1E7}" type="slidenum">
              <a:rPr lang="en-US" altLang="en-US" smtClean="0">
                <a:latin typeface="Times New Roman" pitchFamily="18" charset="0"/>
              </a:rPr>
              <a:pPr algn="r" eaLnBrk="1" hangingPunct="1">
                <a:spcBef>
                  <a:spcPct val="0"/>
                </a:spcBef>
              </a:pPr>
              <a:t>242</a:t>
            </a:fld>
            <a:endParaRPr lang="en-US" altLang="en-US" dirty="0">
              <a:latin typeface="Times New Roman" pitchFamily="18" charset="0"/>
            </a:endParaRPr>
          </a:p>
        </p:txBody>
      </p:sp>
    </p:spTree>
    <p:extLst>
      <p:ext uri="{BB962C8B-B14F-4D97-AF65-F5344CB8AC3E}">
        <p14:creationId xmlns:p14="http://schemas.microsoft.com/office/powerpoint/2010/main" val="132287465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p>
          <a:p>
            <a:endParaRPr lang="en-US" altLang="en-US" dirty="0"/>
          </a:p>
          <a:p>
            <a:r>
              <a:rPr lang="en-US" altLang="en-US" dirty="0"/>
              <a:t>Once the required vacuum has been achieved, the technician should wait for a few minutes and monitor the system pressure. If the pressure rises, indicating that there is refrigerant remaining in the system, recovery must be repeated</a:t>
            </a:r>
          </a:p>
        </p:txBody>
      </p:sp>
      <p:sp>
        <p:nvSpPr>
          <p:cNvPr id="343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E5B97B0-1AC5-4DAB-A810-367B9906D9C8}" type="slidenum">
              <a:rPr lang="en-US" altLang="en-US" smtClean="0">
                <a:latin typeface="Times New Roman" pitchFamily="18" charset="0"/>
              </a:rPr>
              <a:pPr algn="r" eaLnBrk="1" hangingPunct="1">
                <a:spcBef>
                  <a:spcPct val="0"/>
                </a:spcBef>
              </a:pPr>
              <a:t>243</a:t>
            </a:fld>
            <a:endParaRPr lang="en-US" altLang="en-US" dirty="0">
              <a:latin typeface="Times New Roman" pitchFamily="18" charset="0"/>
            </a:endParaRPr>
          </a:p>
        </p:txBody>
      </p:sp>
    </p:spTree>
    <p:extLst>
      <p:ext uri="{BB962C8B-B14F-4D97-AF65-F5344CB8AC3E}">
        <p14:creationId xmlns:p14="http://schemas.microsoft.com/office/powerpoint/2010/main" val="320765877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p>
          <a:p>
            <a:endParaRPr lang="en-US" altLang="en-US" dirty="0"/>
          </a:p>
          <a:p>
            <a:r>
              <a:rPr lang="en-US" altLang="en-US" dirty="0"/>
              <a:t>The use of a large vacuum pump could cause trapped water to freeze.  During evacuation of systems with large amounts of water, it may be necessary to increase pressure by introducing nitrogen to counteract freezing.</a:t>
            </a:r>
          </a:p>
          <a:p>
            <a:endParaRPr lang="en-US" altLang="en-US" dirty="0"/>
          </a:p>
        </p:txBody>
      </p:sp>
      <p:sp>
        <p:nvSpPr>
          <p:cNvPr id="344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20E10F2-AC9B-4381-99BD-587C91F84AFC}" type="slidenum">
              <a:rPr lang="en-US" altLang="en-US" smtClean="0">
                <a:latin typeface="Times New Roman" pitchFamily="18" charset="0"/>
              </a:rPr>
              <a:pPr algn="r" eaLnBrk="1" hangingPunct="1">
                <a:spcBef>
                  <a:spcPct val="0"/>
                </a:spcBef>
              </a:pPr>
              <a:t>244</a:t>
            </a:fld>
            <a:endParaRPr lang="en-US" altLang="en-US" dirty="0">
              <a:latin typeface="Times New Roman" pitchFamily="18" charset="0"/>
            </a:endParaRPr>
          </a:p>
        </p:txBody>
      </p:sp>
    </p:spTree>
    <p:extLst>
      <p:ext uri="{BB962C8B-B14F-4D97-AF65-F5344CB8AC3E}">
        <p14:creationId xmlns:p14="http://schemas.microsoft.com/office/powerpoint/2010/main" val="359017518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p>
          <a:p>
            <a:endParaRPr lang="en-US" altLang="en-US" dirty="0"/>
          </a:p>
          <a:p>
            <a:r>
              <a:rPr lang="en-US" altLang="en-US" dirty="0"/>
              <a:t>If a strong odor is detected during the recovery process, a compressor burn-out may have occurred.  When recovering refrigerant from a system that experienced a compressor burn-out, watch for signs of contamination in the oil and perform an oil test. </a:t>
            </a:r>
          </a:p>
          <a:p>
            <a:endParaRPr lang="en-US" altLang="en-US" dirty="0"/>
          </a:p>
        </p:txBody>
      </p:sp>
      <p:sp>
        <p:nvSpPr>
          <p:cNvPr id="345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B131624-8DF8-4167-8FD5-AA94A293415E}" type="slidenum">
              <a:rPr lang="en-US" altLang="en-US" smtClean="0">
                <a:latin typeface="Times New Roman" pitchFamily="18" charset="0"/>
              </a:rPr>
              <a:pPr algn="r" eaLnBrk="1" hangingPunct="1">
                <a:spcBef>
                  <a:spcPct val="0"/>
                </a:spcBef>
              </a:pPr>
              <a:t>245</a:t>
            </a:fld>
            <a:endParaRPr lang="en-US" altLang="en-US" dirty="0">
              <a:latin typeface="Times New Roman" pitchFamily="18" charset="0"/>
            </a:endParaRPr>
          </a:p>
        </p:txBody>
      </p:sp>
    </p:spTree>
    <p:extLst>
      <p:ext uri="{BB962C8B-B14F-4D97-AF65-F5344CB8AC3E}">
        <p14:creationId xmlns:p14="http://schemas.microsoft.com/office/powerpoint/2010/main" val="302749874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p>
          <a:p>
            <a:pPr defTabSz="931717">
              <a:defRPr/>
            </a:pPr>
            <a:endParaRPr lang="en-US" b="1" dirty="0"/>
          </a:p>
          <a:p>
            <a:pPr defTabSz="931717">
              <a:defRPr/>
            </a:pPr>
            <a:r>
              <a:rPr lang="en-US" b="0" dirty="0"/>
              <a:t>Low-pressure chillers using refrigerants such as R-123 operate below atmospheric pressure, require a purge unit.  The primary purpose of a purge unit is to remove non-condensables from the system. </a:t>
            </a:r>
          </a:p>
        </p:txBody>
      </p:sp>
      <p:sp>
        <p:nvSpPr>
          <p:cNvPr id="346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6DB35CE-12F8-4B68-AAC2-664E02EB9C04}" type="slidenum">
              <a:rPr lang="en-US" altLang="en-US" smtClean="0">
                <a:latin typeface="Times New Roman" pitchFamily="18" charset="0"/>
              </a:rPr>
              <a:pPr algn="r" eaLnBrk="1" hangingPunct="1">
                <a:spcBef>
                  <a:spcPct val="0"/>
                </a:spcBef>
              </a:pPr>
              <a:t>246</a:t>
            </a:fld>
            <a:endParaRPr lang="en-US" altLang="en-US" dirty="0">
              <a:latin typeface="Times New Roman" pitchFamily="18" charset="0"/>
            </a:endParaRPr>
          </a:p>
        </p:txBody>
      </p:sp>
    </p:spTree>
    <p:extLst>
      <p:ext uri="{BB962C8B-B14F-4D97-AF65-F5344CB8AC3E}">
        <p14:creationId xmlns:p14="http://schemas.microsoft.com/office/powerpoint/2010/main" val="131575826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p>
          <a:p>
            <a:pPr defTabSz="931717">
              <a:defRPr/>
            </a:pPr>
            <a:endParaRPr lang="en-US" b="1" dirty="0"/>
          </a:p>
          <a:p>
            <a:pPr defTabSz="931717">
              <a:defRPr/>
            </a:pPr>
            <a:r>
              <a:rPr lang="en-US" b="0" dirty="0"/>
              <a:t>A centrifugal chiller's purge unit takes its suction from the top of the condenser, separates air and other non-condensables from the refrigerant, then returns the refrigerant in a liquid state back to the evaporator. </a:t>
            </a:r>
          </a:p>
        </p:txBody>
      </p:sp>
      <p:sp>
        <p:nvSpPr>
          <p:cNvPr id="346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6DB35CE-12F8-4B68-AAC2-664E02EB9C04}" type="slidenum">
              <a:rPr lang="en-US" altLang="en-US" smtClean="0">
                <a:latin typeface="Times New Roman" pitchFamily="18" charset="0"/>
              </a:rPr>
              <a:pPr algn="r" eaLnBrk="1" hangingPunct="1">
                <a:spcBef>
                  <a:spcPct val="0"/>
                </a:spcBef>
              </a:pPr>
              <a:t>247</a:t>
            </a:fld>
            <a:endParaRPr lang="en-US" altLang="en-US" dirty="0">
              <a:latin typeface="Times New Roman" pitchFamily="18" charset="0"/>
            </a:endParaRPr>
          </a:p>
        </p:txBody>
      </p:sp>
    </p:spTree>
    <p:extLst>
      <p:ext uri="{BB962C8B-B14F-4D97-AF65-F5344CB8AC3E}">
        <p14:creationId xmlns:p14="http://schemas.microsoft.com/office/powerpoint/2010/main" val="131575826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endParaRPr lang="en-US" altLang="en-US" dirty="0"/>
          </a:p>
          <a:p>
            <a:endParaRPr lang="en-US" altLang="en-US" dirty="0"/>
          </a:p>
          <a:p>
            <a:r>
              <a:rPr lang="en-US" altLang="en-US" dirty="0"/>
              <a:t>Although </a:t>
            </a:r>
            <a:r>
              <a:rPr lang="en-US" altLang="en-US"/>
              <a:t>a high-efficiency </a:t>
            </a:r>
            <a:r>
              <a:rPr lang="en-US" altLang="en-US" dirty="0"/>
              <a:t>purge unit discharges a low percentage of refrigerant with the air it removes, frequent purging and subsequent refrigerant loss can indicate that a leak is allowing air into the system. </a:t>
            </a:r>
          </a:p>
        </p:txBody>
      </p:sp>
      <p:sp>
        <p:nvSpPr>
          <p:cNvPr id="347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24F5038-359D-444E-9A80-167617CD013B}" type="slidenum">
              <a:rPr lang="en-US" altLang="en-US" smtClean="0">
                <a:latin typeface="Times New Roman" pitchFamily="18" charset="0"/>
              </a:rPr>
              <a:pPr algn="r" eaLnBrk="1" hangingPunct="1">
                <a:spcBef>
                  <a:spcPct val="0"/>
                </a:spcBef>
              </a:pPr>
              <a:t>248</a:t>
            </a:fld>
            <a:endParaRPr lang="en-US" altLang="en-US" dirty="0">
              <a:latin typeface="Times New Roman" pitchFamily="18" charset="0"/>
            </a:endParaRPr>
          </a:p>
        </p:txBody>
      </p:sp>
    </p:spTree>
    <p:extLst>
      <p:ext uri="{BB962C8B-B14F-4D97-AF65-F5344CB8AC3E}">
        <p14:creationId xmlns:p14="http://schemas.microsoft.com/office/powerpoint/2010/main" val="2667991415"/>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a:t>
            </a:r>
            <a:endParaRPr lang="en-US" altLang="en-US" dirty="0"/>
          </a:p>
          <a:p>
            <a:endParaRPr lang="en-US" altLang="en-US" dirty="0"/>
          </a:p>
          <a:p>
            <a:r>
              <a:rPr lang="en-US" altLang="en-US" dirty="0"/>
              <a:t>High discharge pressure is also an indication of air in the system.  Excessive moisture collection in the purge unit can indicate tube leakage.  To prevent air accumulation in an idle system, a slight positive internal pressure above atmosphere should be maintained.</a:t>
            </a:r>
          </a:p>
          <a:p>
            <a:endParaRPr lang="en-US" altLang="en-US" dirty="0"/>
          </a:p>
          <a:p>
            <a:endParaRPr lang="en-US" altLang="en-US" dirty="0"/>
          </a:p>
        </p:txBody>
      </p:sp>
      <p:sp>
        <p:nvSpPr>
          <p:cNvPr id="347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24F5038-359D-444E-9A80-167617CD013B}" type="slidenum">
              <a:rPr lang="en-US" altLang="en-US" smtClean="0">
                <a:latin typeface="Times New Roman" pitchFamily="18" charset="0"/>
              </a:rPr>
              <a:pPr algn="r" eaLnBrk="1" hangingPunct="1">
                <a:spcBef>
                  <a:spcPct val="0"/>
                </a:spcBef>
              </a:pPr>
              <a:t>249</a:t>
            </a:fld>
            <a:endParaRPr lang="en-US" altLang="en-US" dirty="0">
              <a:latin typeface="Times New Roman" pitchFamily="18" charset="0"/>
            </a:endParaRPr>
          </a:p>
        </p:txBody>
      </p:sp>
    </p:spTree>
    <p:extLst>
      <p:ext uri="{BB962C8B-B14F-4D97-AF65-F5344CB8AC3E}">
        <p14:creationId xmlns:p14="http://schemas.microsoft.com/office/powerpoint/2010/main" val="3331860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7</a:t>
            </a:r>
          </a:p>
          <a:p>
            <a:endParaRPr lang="en-US" altLang="en-US" dirty="0"/>
          </a:p>
          <a:p>
            <a:r>
              <a:rPr lang="en-US" altLang="en-US" dirty="0"/>
              <a:t>The high-pressure gauge measures high-side (discharge) pressure.</a:t>
            </a:r>
          </a:p>
          <a:p>
            <a:r>
              <a:rPr lang="en-US" altLang="en-US" dirty="0"/>
              <a:t>It is normally red in color.</a:t>
            </a:r>
          </a:p>
          <a:p>
            <a:r>
              <a:rPr lang="en-US" altLang="en-US" dirty="0"/>
              <a:t>Atmospheric pressure is shown as 0 psi or </a:t>
            </a:r>
            <a:r>
              <a:rPr lang="en-US" altLang="en-US" dirty="0" err="1"/>
              <a:t>psig</a:t>
            </a:r>
            <a:r>
              <a:rPr lang="en-US" altLang="en-US" dirty="0"/>
              <a:t> (pound per square inch gauge).</a:t>
            </a:r>
          </a:p>
          <a:p>
            <a:r>
              <a:rPr lang="en-US" altLang="en-US" dirty="0"/>
              <a:t>Depending on the refrigerant the high-pressure gauge may be rated at 500psig or 800psig.</a:t>
            </a:r>
          </a:p>
          <a:p>
            <a:endParaRPr lang="en-US" altLang="en-US" dirty="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AC1C5906-C86B-4163-9013-EACEB5431513}" type="slidenum">
              <a:rPr lang="en-US" altLang="en-US" smtClean="0">
                <a:latin typeface="Times New Roman" pitchFamily="18" charset="0"/>
              </a:rPr>
              <a:pPr algn="r" eaLnBrk="1" hangingPunct="1">
                <a:spcBef>
                  <a:spcPct val="0"/>
                </a:spcBef>
              </a:pPr>
              <a:t>25</a:t>
            </a:fld>
            <a:endParaRPr lang="en-US" altLang="en-US" dirty="0">
              <a:latin typeface="Times New Roman" pitchFamily="18" charset="0"/>
            </a:endParaRPr>
          </a:p>
        </p:txBody>
      </p:sp>
    </p:spTree>
    <p:extLst>
      <p:ext uri="{BB962C8B-B14F-4D97-AF65-F5344CB8AC3E}">
        <p14:creationId xmlns:p14="http://schemas.microsoft.com/office/powerpoint/2010/main" val="266713386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25 </a:t>
            </a:r>
            <a:endParaRPr lang="en-US" sz="1300" dirty="0"/>
          </a:p>
          <a:p>
            <a:endParaRPr lang="en-US" sz="1300" dirty="0"/>
          </a:p>
          <a:p>
            <a:r>
              <a:rPr lang="en-US" sz="1300" dirty="0"/>
              <a:t>To protect the system from over-pressurization, low-pressure chillers typically use a rupture disc mounted on the evaporator housing.  The typical design burst pressure for a rupture disc is 15 psig.  </a:t>
            </a:r>
          </a:p>
          <a:p>
            <a:r>
              <a:rPr lang="en-US" sz="1300" dirty="0"/>
              <a:t> </a:t>
            </a:r>
          </a:p>
          <a:p>
            <a:r>
              <a:rPr lang="en-US" sz="1300" dirty="0"/>
              <a:t> </a:t>
            </a:r>
          </a:p>
        </p:txBody>
      </p:sp>
      <p:sp>
        <p:nvSpPr>
          <p:cNvPr id="348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28C09E7-4A32-413E-9294-A2885C27A5C9}" type="slidenum">
              <a:rPr lang="en-US" altLang="en-US" smtClean="0">
                <a:latin typeface="Times New Roman" pitchFamily="18" charset="0"/>
              </a:rPr>
              <a:pPr algn="r" eaLnBrk="1" hangingPunct="1">
                <a:spcBef>
                  <a:spcPct val="0"/>
                </a:spcBef>
              </a:pPr>
              <a:t>250</a:t>
            </a:fld>
            <a:endParaRPr lang="en-US" altLang="en-US" dirty="0">
              <a:latin typeface="Times New Roman" pitchFamily="18" charset="0"/>
            </a:endParaRPr>
          </a:p>
        </p:txBody>
      </p:sp>
    </p:spTree>
    <p:extLst>
      <p:ext uri="{BB962C8B-B14F-4D97-AF65-F5344CB8AC3E}">
        <p14:creationId xmlns:p14="http://schemas.microsoft.com/office/powerpoint/2010/main" val="206825849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26</a:t>
            </a:r>
          </a:p>
          <a:p>
            <a:endParaRPr lang="en-US" altLang="en-US" dirty="0"/>
          </a:p>
          <a:p>
            <a:r>
              <a:rPr lang="en-US" altLang="en-US" dirty="0"/>
              <a:t>ASHRAE Standard 15 requires a refrigerant monitor to sense refrigerant leaks that will sound an alarm and automatically start a ventilation system in equipment rooms before the refrigerant concentration reaches the TLV-TWA, (threshold limit value-time weighted average).  </a:t>
            </a:r>
          </a:p>
          <a:p>
            <a:endParaRPr lang="en-US" altLang="en-US" dirty="0"/>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36D1A3E-B1BB-4A22-AEAF-E8AFA780CB80}" type="slidenum">
              <a:rPr lang="en-US" altLang="en-US" smtClean="0">
                <a:latin typeface="Times New Roman" pitchFamily="18" charset="0"/>
              </a:rPr>
              <a:pPr algn="r" eaLnBrk="1" hangingPunct="1">
                <a:spcBef>
                  <a:spcPct val="0"/>
                </a:spcBef>
              </a:pPr>
              <a:t>251</a:t>
            </a:fld>
            <a:endParaRPr lang="en-US" altLang="en-US" dirty="0">
              <a:latin typeface="Times New Roman" pitchFamily="18" charset="0"/>
            </a:endParaRPr>
          </a:p>
        </p:txBody>
      </p:sp>
    </p:spTree>
    <p:extLst>
      <p:ext uri="{BB962C8B-B14F-4D97-AF65-F5344CB8AC3E}">
        <p14:creationId xmlns:p14="http://schemas.microsoft.com/office/powerpoint/2010/main" val="101486417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Page 26</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refrigerant monitor is required for all ASHRAE refrigerant safety groups.  </a:t>
            </a:r>
          </a:p>
          <a:p>
            <a:r>
              <a:rPr lang="en-US" sz="1200" kern="1200" dirty="0">
                <a:solidFill>
                  <a:schemeClr val="tx1"/>
                </a:solidFill>
                <a:effectLst/>
                <a:latin typeface="+mn-lt"/>
                <a:ea typeface="+mn-ea"/>
                <a:cs typeface="+mn-cs"/>
              </a:rPr>
              <a:t>Refrigerants are divided into two groups according to toxicity: </a:t>
            </a:r>
          </a:p>
          <a:p>
            <a:r>
              <a:rPr lang="en-US" sz="1200" kern="1200" dirty="0">
                <a:solidFill>
                  <a:schemeClr val="tx1"/>
                </a:solidFill>
                <a:effectLst/>
                <a:latin typeface="+mn-lt"/>
                <a:ea typeface="+mn-ea"/>
                <a:cs typeface="+mn-cs"/>
              </a:rPr>
              <a:t>· Class A signifies refrigerants for which toxicity has not been identified at concentrations less than or equal to 400 ppm.</a:t>
            </a:r>
          </a:p>
          <a:p>
            <a:r>
              <a:rPr lang="en-US" sz="1200" kern="1200" dirty="0">
                <a:solidFill>
                  <a:schemeClr val="tx1"/>
                </a:solidFill>
                <a:effectLst/>
                <a:latin typeface="+mn-lt"/>
                <a:ea typeface="+mn-ea"/>
                <a:cs typeface="+mn-cs"/>
              </a:rPr>
              <a:t>· Class B signifies refrigerants for which there is evidence of toxicity at concentrations below 400 ppm.</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252</a:t>
            </a:fld>
            <a:endParaRPr lang="en-US" dirty="0"/>
          </a:p>
        </p:txBody>
      </p:sp>
    </p:spTree>
    <p:extLst>
      <p:ext uri="{BB962C8B-B14F-4D97-AF65-F5344CB8AC3E}">
        <p14:creationId xmlns:p14="http://schemas.microsoft.com/office/powerpoint/2010/main" val="270961096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26</a:t>
            </a:r>
          </a:p>
          <a:p>
            <a:endParaRPr lang="en-US" altLang="en-US" dirty="0"/>
          </a:p>
          <a:p>
            <a:r>
              <a:rPr lang="en-US" altLang="en-US" dirty="0"/>
              <a:t>A refrigerant monitor is required for all ASHRAE refrigerant safety groups. </a:t>
            </a:r>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36D1A3E-B1BB-4A22-AEAF-E8AFA780CB80}" type="slidenum">
              <a:rPr lang="en-US" altLang="en-US" smtClean="0">
                <a:latin typeface="Times New Roman" pitchFamily="18" charset="0"/>
              </a:rPr>
              <a:pPr algn="r" eaLnBrk="1" hangingPunct="1">
                <a:spcBef>
                  <a:spcPct val="0"/>
                </a:spcBef>
              </a:pPr>
              <a:t>253</a:t>
            </a:fld>
            <a:endParaRPr lang="en-US" altLang="en-US" dirty="0">
              <a:latin typeface="Times New Roman" pitchFamily="18" charset="0"/>
            </a:endParaRPr>
          </a:p>
        </p:txBody>
      </p:sp>
    </p:spTree>
    <p:extLst>
      <p:ext uri="{BB962C8B-B14F-4D97-AF65-F5344CB8AC3E}">
        <p14:creationId xmlns:p14="http://schemas.microsoft.com/office/powerpoint/2010/main" val="253495656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26</a:t>
            </a:r>
          </a:p>
          <a:p>
            <a:endParaRPr lang="en-US" altLang="en-US" dirty="0"/>
          </a:p>
          <a:p>
            <a:r>
              <a:rPr lang="en-US" sz="1300" dirty="0"/>
              <a:t>All refrigeration systems must be protected by a pressure relief valve. If more than one relief valve is required, they must be piped in parallel not series. Another safety device is the rupture disc located on the evaporator of a low-pressure chiller. The rupture disc should piped to the outdoors in case of rupture to prevent the equipment room from filling with refrigerant. </a:t>
            </a:r>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36D1A3E-B1BB-4A22-AEAF-E8AFA780CB80}" type="slidenum">
              <a:rPr lang="en-US" altLang="en-US" smtClean="0">
                <a:latin typeface="Times New Roman" pitchFamily="18" charset="0"/>
              </a:rPr>
              <a:pPr algn="r" eaLnBrk="1" hangingPunct="1">
                <a:spcBef>
                  <a:spcPct val="0"/>
                </a:spcBef>
              </a:pPr>
              <a:t>254</a:t>
            </a:fld>
            <a:endParaRPr lang="en-US" altLang="en-US" dirty="0">
              <a:latin typeface="Times New Roman" pitchFamily="18" charset="0"/>
            </a:endParaRPr>
          </a:p>
        </p:txBody>
      </p:sp>
    </p:spTree>
    <p:extLst>
      <p:ext uri="{BB962C8B-B14F-4D97-AF65-F5344CB8AC3E}">
        <p14:creationId xmlns:p14="http://schemas.microsoft.com/office/powerpoint/2010/main" val="343989551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Review the table on page 16 for ASHRAE’s refrigerant safety classifications. </a:t>
            </a:r>
          </a:p>
          <a:p>
            <a:endParaRPr lang="en-US" dirty="0"/>
          </a:p>
          <a:p>
            <a:r>
              <a:rPr lang="en-US" dirty="0"/>
              <a:t>Refrigerant CFC‐11, CFC‐12, HCFC-22, HCFC-500, HCFC-502, HFC‐134a, HFC-404A, HFC-407C, HFC-410A, HFC-422B and</a:t>
            </a:r>
            <a:r>
              <a:rPr lang="en-US" baseline="0" dirty="0"/>
              <a:t> R-477 </a:t>
            </a:r>
            <a:r>
              <a:rPr lang="en-US" dirty="0"/>
              <a:t>are categorized as A1.</a:t>
            </a:r>
          </a:p>
          <a:p>
            <a:endParaRPr lang="en-US" dirty="0"/>
          </a:p>
          <a:p>
            <a:r>
              <a:rPr lang="en-US" dirty="0"/>
              <a:t>Refrigerant HCFC-123</a:t>
            </a:r>
            <a:r>
              <a:rPr lang="en-US" baseline="0" dirty="0"/>
              <a:t> is categorized as B1</a:t>
            </a:r>
          </a:p>
          <a:p>
            <a:endParaRPr lang="en-US" baseline="0" dirty="0"/>
          </a:p>
          <a:p>
            <a:r>
              <a:rPr lang="en-US" baseline="0" dirty="0"/>
              <a:t>Refrigerant R-717 (ammonia) is categorized as B2</a:t>
            </a:r>
          </a:p>
          <a:p>
            <a:endParaRPr lang="en-US" baseline="0" dirty="0"/>
          </a:p>
          <a:p>
            <a:r>
              <a:rPr lang="en-US" baseline="0" dirty="0"/>
              <a:t>Refrigerant R-170, R-290, R-441, and R-600 are categorized as A3</a:t>
            </a:r>
          </a:p>
          <a:p>
            <a:endParaRPr lang="en-US" baseline="0" dirty="0"/>
          </a:p>
          <a:p>
            <a:r>
              <a:rPr lang="en-US" baseline="0" dirty="0"/>
              <a:t>Refrigerant R-1234yf, R-1234ze, and R-1234zd are categorized as A2L</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255</a:t>
            </a:fld>
            <a:endParaRPr lang="en-US" dirty="0"/>
          </a:p>
        </p:txBody>
      </p:sp>
    </p:spTree>
    <p:extLst>
      <p:ext uri="{BB962C8B-B14F-4D97-AF65-F5344CB8AC3E}">
        <p14:creationId xmlns:p14="http://schemas.microsoft.com/office/powerpoint/2010/main" val="120396975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256</a:t>
            </a:fld>
            <a:endParaRPr lang="en-US" dirty="0"/>
          </a:p>
        </p:txBody>
      </p:sp>
    </p:spTree>
    <p:extLst>
      <p:ext uri="{BB962C8B-B14F-4D97-AF65-F5344CB8AC3E}">
        <p14:creationId xmlns:p14="http://schemas.microsoft.com/office/powerpoint/2010/main" val="1254196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7</a:t>
            </a:r>
            <a:endParaRPr lang="en-US" dirty="0"/>
          </a:p>
          <a:p>
            <a:endParaRPr lang="en-US" dirty="0"/>
          </a:p>
          <a:p>
            <a:r>
              <a:rPr lang="en-US" dirty="0"/>
              <a:t>An electronic manifold or gauge may have combined temperature probes to measure refrigerant line temperatures for calculating system superheat and sub-cooling.</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a:t>
            </a:fld>
            <a:endParaRPr lang="en-US" dirty="0"/>
          </a:p>
        </p:txBody>
      </p:sp>
    </p:spTree>
    <p:extLst>
      <p:ext uri="{BB962C8B-B14F-4D97-AF65-F5344CB8AC3E}">
        <p14:creationId xmlns:p14="http://schemas.microsoft.com/office/powerpoint/2010/main" val="2117830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defTabSz="931717">
              <a:spcBef>
                <a:spcPct val="50000"/>
              </a:spcBef>
              <a:defRPr/>
            </a:pPr>
            <a:r>
              <a:rPr lang="en-US" b="1" dirty="0"/>
              <a:t>ESCO</a:t>
            </a:r>
            <a:r>
              <a:rPr lang="en-US" b="1" baseline="0" dirty="0"/>
              <a:t> </a:t>
            </a:r>
            <a:r>
              <a:rPr lang="en-US" b="1" dirty="0"/>
              <a:t>EPA Section 608 Preparatory Manual 9</a:t>
            </a:r>
            <a:r>
              <a:rPr lang="en-US" b="1" baseline="30000" dirty="0"/>
              <a:t>th</a:t>
            </a:r>
            <a:r>
              <a:rPr lang="en-US" b="1" dirty="0"/>
              <a:t> Edition Page 7</a:t>
            </a:r>
            <a:endParaRPr lang="en-US" dirty="0"/>
          </a:p>
          <a:p>
            <a:pPr algn="just">
              <a:spcBef>
                <a:spcPct val="50000"/>
              </a:spcBef>
            </a:pPr>
            <a:endParaRPr lang="en-US" altLang="en-US" dirty="0"/>
          </a:p>
          <a:p>
            <a:r>
              <a:rPr lang="en-US" sz="1200" kern="1200" dirty="0">
                <a:solidFill>
                  <a:schemeClr val="tx1"/>
                </a:solidFill>
                <a:effectLst/>
                <a:latin typeface="+mn-lt"/>
                <a:ea typeface="+mn-ea"/>
                <a:cs typeface="+mn-cs"/>
              </a:rPr>
              <a:t>EPA recommends that hoses be equipped with low-loss fittings or valves that manually close or which close automatically to minimize refrigerant loss when hoses are disconnected.  The hoses used for service and with recovery equipment must be equipped with low-loss fittings.</a:t>
            </a: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D7DF151-EA55-43C8-8FBC-80B3E1895046}" type="slidenum">
              <a:rPr lang="en-US" altLang="en-US" smtClean="0">
                <a:latin typeface="Times New Roman" pitchFamily="18" charset="0"/>
              </a:rPr>
              <a:pPr algn="r" eaLnBrk="1" hangingPunct="1">
                <a:spcBef>
                  <a:spcPct val="0"/>
                </a:spcBef>
              </a:pPr>
              <a:t>27</a:t>
            </a:fld>
            <a:endParaRPr lang="en-US" altLang="en-US" dirty="0">
              <a:latin typeface="Times New Roman" pitchFamily="18" charset="0"/>
            </a:endParaRPr>
          </a:p>
        </p:txBody>
      </p:sp>
    </p:spTree>
    <p:extLst>
      <p:ext uri="{BB962C8B-B14F-4D97-AF65-F5344CB8AC3E}">
        <p14:creationId xmlns:p14="http://schemas.microsoft.com/office/powerpoint/2010/main" val="2601173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7</a:t>
            </a:r>
          </a:p>
          <a:p>
            <a:endParaRPr lang="en-US" dirty="0"/>
          </a:p>
          <a:p>
            <a:r>
              <a:rPr lang="en-US" dirty="0"/>
              <a:t>Minor releases when connecting or disconnecting hoses for service or recovery are considered to be a de-minimis release.</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a:t>
            </a:fld>
            <a:endParaRPr lang="en-US" dirty="0"/>
          </a:p>
        </p:txBody>
      </p:sp>
    </p:spTree>
    <p:extLst>
      <p:ext uri="{BB962C8B-B14F-4D97-AF65-F5344CB8AC3E}">
        <p14:creationId xmlns:p14="http://schemas.microsoft.com/office/powerpoint/2010/main" val="3305255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a:t>
            </a:fld>
            <a:endParaRPr lang="en-US" dirty="0"/>
          </a:p>
        </p:txBody>
      </p:sp>
    </p:spTree>
    <p:extLst>
      <p:ext uri="{BB962C8B-B14F-4D97-AF65-F5344CB8AC3E}">
        <p14:creationId xmlns:p14="http://schemas.microsoft.com/office/powerpoint/2010/main" val="133990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4</a:t>
            </a:r>
            <a:r>
              <a:rPr lang="en-US" b="1" baseline="0" dirty="0"/>
              <a:t> </a:t>
            </a:r>
          </a:p>
          <a:p>
            <a:pPr defTabSz="931717">
              <a:defRPr/>
            </a:pPr>
            <a:endParaRPr lang="en-US" b="1" baseline="0" dirty="0"/>
          </a:p>
          <a:p>
            <a:pPr defTabSz="931717">
              <a:defRPr/>
            </a:pPr>
            <a:r>
              <a:rPr lang="en-US" b="0" dirty="0"/>
              <a:t>Federal regulation requires anyone servicing, repairing or disposing of any equipment containing a controlled refrigerant to have in his possession a card certifying that he has obtained the proper level of certification </a:t>
            </a:r>
            <a:r>
              <a:rPr lang="en-US" dirty="0"/>
              <a:t>for the work he/she is performing</a:t>
            </a:r>
            <a:r>
              <a:rPr lang="en-US" b="0" dirty="0"/>
              <a:t>.  </a:t>
            </a:r>
          </a:p>
          <a:p>
            <a:pPr defTabSz="931717">
              <a:defRPr/>
            </a:pPr>
            <a:r>
              <a:rPr lang="en-US" b="1" dirty="0"/>
              <a:t>This means you cannot work under another person’s certification.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a:t>
            </a:fld>
            <a:endParaRPr lang="en-US" dirty="0"/>
          </a:p>
        </p:txBody>
      </p:sp>
    </p:spTree>
    <p:extLst>
      <p:ext uri="{BB962C8B-B14F-4D97-AF65-F5344CB8AC3E}">
        <p14:creationId xmlns:p14="http://schemas.microsoft.com/office/powerpoint/2010/main" val="98975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8</a:t>
            </a:r>
          </a:p>
          <a:p>
            <a:pPr defTabSz="931717">
              <a:defRPr/>
            </a:pPr>
            <a:endParaRPr lang="en-US" b="1" dirty="0"/>
          </a:p>
          <a:p>
            <a:pPr defTabSz="931717">
              <a:defRPr/>
            </a:pPr>
            <a:r>
              <a:rPr lang="en-US" b="1" dirty="0"/>
              <a:t>There are 14 topics in the core section.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30</a:t>
            </a:fld>
            <a:endParaRPr lang="en-US" dirty="0"/>
          </a:p>
        </p:txBody>
      </p:sp>
    </p:spTree>
    <p:extLst>
      <p:ext uri="{BB962C8B-B14F-4D97-AF65-F5344CB8AC3E}">
        <p14:creationId xmlns:p14="http://schemas.microsoft.com/office/powerpoint/2010/main" val="1358686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8</a:t>
            </a:r>
            <a:endParaRPr lang="en-US" altLang="en-US" dirty="0"/>
          </a:p>
          <a:p>
            <a:endParaRPr lang="en-US" altLang="en-US" dirty="0"/>
          </a:p>
          <a:p>
            <a:r>
              <a:rPr lang="en-US" altLang="en-US" dirty="0"/>
              <a:t>The introduction of Chlorofluorocarbons (CFCs) and Hydrochlorofluorocarbons (HCFCs) have dramatically changed our lifestyles.  ASHRAE’s safety classification of A-1,  the safest for most of the common refrigerants, does not consider the environmental effects.  Little did we know that the use and release of these compounds into the atmosphere would have far reaching, long-term effects on our environment.  The greatest effect is in the stratosphere far removed from the Earth's surface.</a:t>
            </a:r>
          </a:p>
          <a:p>
            <a:endParaRPr lang="en-US" altLang="en-US" dirty="0"/>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8FD0EF7-DDFB-4D2A-A409-4C33091E6855}" type="slidenum">
              <a:rPr lang="en-US" altLang="en-US" smtClean="0">
                <a:latin typeface="Times New Roman" pitchFamily="18" charset="0"/>
              </a:rPr>
              <a:pPr algn="r" eaLnBrk="1" hangingPunct="1">
                <a:spcBef>
                  <a:spcPct val="0"/>
                </a:spcBef>
              </a:pPr>
              <a:t>31</a:t>
            </a:fld>
            <a:endParaRPr lang="en-US" altLang="en-US" dirty="0">
              <a:latin typeface="Times New Roman" pitchFamily="18" charset="0"/>
            </a:endParaRPr>
          </a:p>
        </p:txBody>
      </p:sp>
    </p:spTree>
    <p:extLst>
      <p:ext uri="{BB962C8B-B14F-4D97-AF65-F5344CB8AC3E}">
        <p14:creationId xmlns:p14="http://schemas.microsoft.com/office/powerpoint/2010/main" val="3835851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25C0E416-09C0-43DC-92E7-31DC73EB4A83}" type="slidenum">
              <a:rPr lang="en-US" altLang="en-US" smtClean="0">
                <a:latin typeface="Times New Roman" pitchFamily="18" charset="0"/>
              </a:rPr>
              <a:pPr algn="r" eaLnBrk="1" hangingPunct="1">
                <a:spcBef>
                  <a:spcPct val="0"/>
                </a:spcBef>
              </a:pPr>
              <a:t>32</a:t>
            </a:fld>
            <a:endParaRPr lang="en-US" altLang="en-US" dirty="0">
              <a:latin typeface="Times New Roman" pitchFamily="18" charset="0"/>
            </a:endParaRPr>
          </a:p>
        </p:txBody>
      </p:sp>
      <p:sp>
        <p:nvSpPr>
          <p:cNvPr id="241667" name="Rectangle 2"/>
          <p:cNvSpPr>
            <a:spLocks noGrp="1" noRot="1" noChangeAspect="1" noChangeArrowheads="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ozone hole image shows the very low values (blue and purple colored area) centered over Antarctica on October 4, 2004. </a:t>
            </a:r>
          </a:p>
          <a:p>
            <a:pPr eaLnBrk="1" hangingPunct="1">
              <a:spcBef>
                <a:spcPct val="0"/>
              </a:spcBef>
            </a:pPr>
            <a:endParaRPr lang="en-US" altLang="en-US" dirty="0"/>
          </a:p>
          <a:p>
            <a:pPr eaLnBrk="1" hangingPunct="1">
              <a:spcBef>
                <a:spcPct val="0"/>
              </a:spcBef>
            </a:pPr>
            <a:r>
              <a:rPr lang="en-US" altLang="en-US" dirty="0"/>
              <a:t>The biggest hole recorded was in 2006.</a:t>
            </a:r>
          </a:p>
          <a:p>
            <a:pPr eaLnBrk="1" hangingPunct="1">
              <a:spcBef>
                <a:spcPct val="0"/>
              </a:spcBef>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1404567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8</a:t>
            </a:r>
            <a:endParaRPr lang="en-US" altLang="en-US" dirty="0"/>
          </a:p>
          <a:p>
            <a:endParaRPr lang="en-US" altLang="en-US" b="1" dirty="0"/>
          </a:p>
          <a:p>
            <a:r>
              <a:rPr lang="en-US" altLang="en-US" b="0" dirty="0"/>
              <a:t>Brief explanation of the Earth’s atmosphere layers. </a:t>
            </a:r>
          </a:p>
          <a:p>
            <a:endParaRPr lang="en-US" altLang="en-US" dirty="0"/>
          </a:p>
          <a:p>
            <a:r>
              <a:rPr lang="en-US" altLang="en-US" dirty="0"/>
              <a:t>Based on the vertical temperature distribution in Earth's atmosphere, four semi-horizontal layers or spheres can be distinguished: the troposphere, stratosphere, mesosphere, and thermosphere. The stratosphere and mesosphere together are called the middle atmosphere, and their region also overlaps with the ionosphere, which is a region defined on the basis of the electric charges of the particles there.</a:t>
            </a:r>
          </a:p>
          <a:p>
            <a:r>
              <a:rPr lang="en-US" altLang="en-US" dirty="0"/>
              <a:t>The stratosphere is part of the earth's atmosphere which extends from the top of the troposphere from 7 miles to about 30 miles above the surface. This is the part of the atmosphere we are concerned about.</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15BA13A-DBA4-490E-B5BE-2E153531CBC6}" type="slidenum">
              <a:rPr lang="en-US" altLang="en-US" smtClean="0">
                <a:solidFill>
                  <a:srgbClr val="000000"/>
                </a:solidFill>
                <a:latin typeface="Times New Roman" pitchFamily="18" charset="0"/>
              </a:rPr>
              <a:pPr algn="r" eaLnBrk="1" hangingPunct="1">
                <a:spcBef>
                  <a:spcPct val="0"/>
                </a:spcBef>
              </a:pPr>
              <a:t>33</a:t>
            </a:fld>
            <a:endParaRPr lang="en-US" altLang="en-US" dirty="0">
              <a:solidFill>
                <a:srgbClr val="000000"/>
              </a:solidFill>
              <a:latin typeface="Times New Roman" pitchFamily="18" charset="0"/>
            </a:endParaRPr>
          </a:p>
        </p:txBody>
      </p:sp>
    </p:spTree>
    <p:extLst>
      <p:ext uri="{BB962C8B-B14F-4D97-AF65-F5344CB8AC3E}">
        <p14:creationId xmlns:p14="http://schemas.microsoft.com/office/powerpoint/2010/main" val="467030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8</a:t>
            </a:r>
          </a:p>
          <a:p>
            <a:pPr defTabSz="931717">
              <a:defRPr/>
            </a:pPr>
            <a:endParaRPr lang="en-US" altLang="en-US" b="1" dirty="0"/>
          </a:p>
          <a:p>
            <a:r>
              <a:rPr lang="en-US" dirty="0"/>
              <a:t>Stratospheric ozone is a naturally-occurring gas that filters the Sun's ultraviolet (UV) radiation.</a:t>
            </a:r>
          </a:p>
          <a:p>
            <a:endParaRPr lang="en-US" dirty="0"/>
          </a:p>
          <a:p>
            <a:r>
              <a:rPr lang="en-US" dirty="0"/>
              <a:t>Acts as a shield in the stratosphere.</a:t>
            </a:r>
          </a:p>
          <a:p>
            <a:endParaRPr lang="en-US" dirty="0"/>
          </a:p>
          <a:p>
            <a:r>
              <a:rPr lang="en-US" dirty="0"/>
              <a:t>Protects life on Earth from the Sun's UV rays.</a:t>
            </a:r>
          </a:p>
          <a:p>
            <a:pPr defTabSz="931717">
              <a:defRPr/>
            </a:pPr>
            <a:endParaRPr lang="en-US" altLang="en-US" dirty="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7DAC571-D6F1-4316-A44B-BF17E2064E82}" type="slidenum">
              <a:rPr lang="en-US" altLang="en-US" smtClean="0">
                <a:latin typeface="Times New Roman" pitchFamily="18" charset="0"/>
              </a:rPr>
              <a:pPr algn="r" eaLnBrk="1" hangingPunct="1">
                <a:spcBef>
                  <a:spcPct val="0"/>
                </a:spcBef>
              </a:pPr>
              <a:t>34</a:t>
            </a:fld>
            <a:endParaRPr lang="en-US" altLang="en-US" dirty="0">
              <a:latin typeface="Times New Roman" pitchFamily="18" charset="0"/>
            </a:endParaRPr>
          </a:p>
        </p:txBody>
      </p:sp>
    </p:spTree>
    <p:extLst>
      <p:ext uri="{BB962C8B-B14F-4D97-AF65-F5344CB8AC3E}">
        <p14:creationId xmlns:p14="http://schemas.microsoft.com/office/powerpoint/2010/main" val="930020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8</a:t>
            </a:r>
            <a:endParaRPr lang="en-US" altLang="en-US" dirty="0"/>
          </a:p>
          <a:p>
            <a:endParaRPr lang="en-US" altLang="en-US" dirty="0"/>
          </a:p>
          <a:p>
            <a:r>
              <a:rPr lang="en-US" altLang="en-US" dirty="0"/>
              <a:t>An Ozone molecule, consisting of three oxygen atoms (O3), protects us from harmful ultraviolet radiation and helps maintain stable Earth temperatures. </a:t>
            </a:r>
          </a:p>
        </p:txBody>
      </p:sp>
      <p:sp>
        <p:nvSpPr>
          <p:cNvPr id="239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CC8371C-6CA8-48A1-972B-72624CC382B8}" type="slidenum">
              <a:rPr lang="en-US" altLang="en-US" smtClean="0">
                <a:latin typeface="Times New Roman" pitchFamily="18" charset="0"/>
              </a:rPr>
              <a:pPr algn="r" eaLnBrk="1" hangingPunct="1">
                <a:spcBef>
                  <a:spcPct val="0"/>
                </a:spcBef>
              </a:pPr>
              <a:t>35</a:t>
            </a:fld>
            <a:endParaRPr lang="en-US" altLang="en-US" dirty="0">
              <a:latin typeface="Times New Roman" pitchFamily="18" charset="0"/>
            </a:endParaRPr>
          </a:p>
        </p:txBody>
      </p:sp>
    </p:spTree>
    <p:extLst>
      <p:ext uri="{BB962C8B-B14F-4D97-AF65-F5344CB8AC3E}">
        <p14:creationId xmlns:p14="http://schemas.microsoft.com/office/powerpoint/2010/main" val="2995804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8</a:t>
            </a:r>
            <a:endParaRPr lang="en-US" altLang="en-US" dirty="0"/>
          </a:p>
          <a:p>
            <a:endParaRPr lang="en-US" altLang="en-US" dirty="0"/>
          </a:p>
          <a:p>
            <a:r>
              <a:rPr lang="en-US" altLang="en-US" dirty="0"/>
              <a:t>The ultraviolet radiation from the Sun sheers the chlorine atom from a CFC or HCFC molecule. This chlorine atom is then attracted to an ozone molecule.</a:t>
            </a:r>
          </a:p>
        </p:txBody>
      </p:sp>
      <p:sp>
        <p:nvSpPr>
          <p:cNvPr id="243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2E32DEA-279C-444D-BF01-925D71D48D29}" type="slidenum">
              <a:rPr lang="en-US" altLang="en-US" smtClean="0">
                <a:latin typeface="Times New Roman" pitchFamily="18" charset="0"/>
              </a:rPr>
              <a:pPr algn="r" eaLnBrk="1" hangingPunct="1">
                <a:spcBef>
                  <a:spcPct val="0"/>
                </a:spcBef>
              </a:pPr>
              <a:t>36</a:t>
            </a:fld>
            <a:endParaRPr lang="en-US" altLang="en-US" dirty="0">
              <a:latin typeface="Times New Roman" pitchFamily="18" charset="0"/>
            </a:endParaRPr>
          </a:p>
        </p:txBody>
      </p:sp>
    </p:spTree>
    <p:extLst>
      <p:ext uri="{BB962C8B-B14F-4D97-AF65-F5344CB8AC3E}">
        <p14:creationId xmlns:p14="http://schemas.microsoft.com/office/powerpoint/2010/main" val="2858302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8 </a:t>
            </a:r>
          </a:p>
          <a:p>
            <a:endParaRPr lang="en-US" dirty="0"/>
          </a:p>
          <a:p>
            <a:r>
              <a:rPr lang="en-US" dirty="0"/>
              <a:t>Stratospheric Ozone depletion is a global issue that can lead to problems such as:</a:t>
            </a:r>
          </a:p>
          <a:p>
            <a:r>
              <a:rPr lang="en-US" dirty="0"/>
              <a:t>CROP LOSS</a:t>
            </a:r>
          </a:p>
          <a:p>
            <a:r>
              <a:rPr lang="en-US" dirty="0"/>
              <a:t>INCREASE IN EYE DISEASES</a:t>
            </a:r>
          </a:p>
          <a:p>
            <a:r>
              <a:rPr lang="en-US" dirty="0"/>
              <a:t>SKIN CANCER</a:t>
            </a:r>
          </a:p>
          <a:p>
            <a:r>
              <a:rPr lang="en-US" dirty="0"/>
              <a:t>REDUCED MARINE LIFE</a:t>
            </a:r>
          </a:p>
          <a:p>
            <a:r>
              <a:rPr lang="en-US" dirty="0"/>
              <a:t>DEFORESTATION</a:t>
            </a:r>
          </a:p>
          <a:p>
            <a:r>
              <a:rPr lang="en-US" dirty="0"/>
              <a:t>INCREASED GROUND LEVEL OZONE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37</a:t>
            </a:fld>
            <a:endParaRPr lang="en-US" dirty="0"/>
          </a:p>
        </p:txBody>
      </p:sp>
    </p:spTree>
    <p:extLst>
      <p:ext uri="{BB962C8B-B14F-4D97-AF65-F5344CB8AC3E}">
        <p14:creationId xmlns:p14="http://schemas.microsoft.com/office/powerpoint/2010/main" val="1464528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8 </a:t>
            </a:r>
          </a:p>
          <a:p>
            <a:endParaRPr lang="en-US" dirty="0"/>
          </a:p>
          <a:p>
            <a:r>
              <a:rPr lang="en-US" sz="1200" kern="1200" dirty="0">
                <a:solidFill>
                  <a:schemeClr val="tx1"/>
                </a:solidFill>
                <a:effectLst/>
                <a:latin typeface="+mn-lt"/>
                <a:ea typeface="+mn-ea"/>
                <a:cs typeface="+mn-cs"/>
              </a:rPr>
              <a:t>CFCs (chlorine, fluorine &amp; carbon) and HCFCs, (hydrogen, chlorine, fluorine &amp; carbon) which contain Chlorine, have been found in air samples taken from the stratosphere. When CFCs and HCFCs are released into the atmosphere the </a:t>
            </a:r>
            <a:r>
              <a:rPr lang="en-US" sz="1200" b="1" kern="1200" dirty="0">
                <a:solidFill>
                  <a:schemeClr val="tx1"/>
                </a:solidFill>
                <a:effectLst/>
                <a:latin typeface="+mn-lt"/>
                <a:ea typeface="+mn-ea"/>
                <a:cs typeface="+mn-cs"/>
              </a:rPr>
              <a:t>Chlorine</a:t>
            </a:r>
            <a:r>
              <a:rPr lang="en-US" sz="1200" kern="1200" dirty="0">
                <a:solidFill>
                  <a:schemeClr val="tx1"/>
                </a:solidFill>
                <a:effectLst/>
                <a:latin typeface="+mn-lt"/>
                <a:ea typeface="+mn-ea"/>
                <a:cs typeface="+mn-cs"/>
              </a:rPr>
              <a:t> in them causes depletion of the Ozone layer.</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38</a:t>
            </a:fld>
            <a:endParaRPr lang="en-US" dirty="0"/>
          </a:p>
        </p:txBody>
      </p:sp>
    </p:spTree>
    <p:extLst>
      <p:ext uri="{BB962C8B-B14F-4D97-AF65-F5344CB8AC3E}">
        <p14:creationId xmlns:p14="http://schemas.microsoft.com/office/powerpoint/2010/main" val="1464528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8</a:t>
            </a:r>
          </a:p>
          <a:p>
            <a:endParaRPr lang="en-US" altLang="en-US" dirty="0"/>
          </a:p>
          <a:p>
            <a:r>
              <a:rPr lang="en-US" altLang="en-US" dirty="0"/>
              <a:t>The chlorine atom that breaks</a:t>
            </a:r>
            <a:r>
              <a:rPr lang="en-US" altLang="en-US" baseline="0" dirty="0"/>
              <a:t> </a:t>
            </a:r>
            <a:r>
              <a:rPr lang="en-US" altLang="en-US" dirty="0"/>
              <a:t>away from the refrigerant molecule breaks and attaches itself to an Oxygen atom from the ozone molecule.</a:t>
            </a:r>
            <a:r>
              <a:rPr lang="en-US" altLang="en-US" baseline="0" dirty="0"/>
              <a:t> </a:t>
            </a:r>
            <a:r>
              <a:rPr lang="en-US" altLang="en-US" dirty="0"/>
              <a:t>This forms a compound called Chlorine Monoxide (CIO) and leaves an O2 molecule. The Chlorine Monoxide will collide with another Ozone molecule, release its Oxygen atom, forming two O2 molecules, and leave the chlorine free to attack another Ozone molecule. </a:t>
            </a:r>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C70B398-8B4C-4B1B-AD59-3023895D0927}" type="slidenum">
              <a:rPr lang="en-US" altLang="en-US" smtClean="0">
                <a:latin typeface="Times New Roman" pitchFamily="18" charset="0"/>
              </a:rPr>
              <a:pPr algn="r" eaLnBrk="1" hangingPunct="1">
                <a:spcBef>
                  <a:spcPct val="0"/>
                </a:spcBef>
              </a:pPr>
              <a:t>39</a:t>
            </a:fld>
            <a:endParaRPr lang="en-US" altLang="en-US" dirty="0">
              <a:latin typeface="Times New Roman" pitchFamily="18" charset="0"/>
            </a:endParaRPr>
          </a:p>
        </p:txBody>
      </p:sp>
    </p:spTree>
    <p:extLst>
      <p:ext uri="{BB962C8B-B14F-4D97-AF65-F5344CB8AC3E}">
        <p14:creationId xmlns:p14="http://schemas.microsoft.com/office/powerpoint/2010/main" val="355169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Page 4</a:t>
            </a:r>
          </a:p>
          <a:p>
            <a:pPr defTabSz="931717">
              <a:defRPr/>
            </a:pPr>
            <a:endParaRPr lang="en-US" b="0" dirty="0"/>
          </a:p>
          <a:p>
            <a:pPr defTabSz="931717">
              <a:defRPr/>
            </a:pPr>
            <a:r>
              <a:rPr lang="en-US" b="0" dirty="0"/>
              <a:t>Distributors can only sell refrigerant to an EPA certified technician or company that employs certified Section 608 employees. </a:t>
            </a:r>
          </a:p>
          <a:p>
            <a:pPr defTabSz="931717">
              <a:defRPr/>
            </a:pPr>
            <a:r>
              <a:rPr lang="en-US" b="0" dirty="0"/>
              <a:t>Automotive refrigerant handling is covered under section 609 of the CCA.</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a:t>
            </a:fld>
            <a:endParaRPr lang="en-US" dirty="0"/>
          </a:p>
        </p:txBody>
      </p:sp>
    </p:spTree>
    <p:extLst>
      <p:ext uri="{BB962C8B-B14F-4D97-AF65-F5344CB8AC3E}">
        <p14:creationId xmlns:p14="http://schemas.microsoft.com/office/powerpoint/2010/main" val="98975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8</a:t>
            </a:r>
          </a:p>
          <a:p>
            <a:endParaRPr lang="en-US" altLang="en-US" dirty="0"/>
          </a:p>
          <a:p>
            <a:r>
              <a:rPr lang="en-US" altLang="en-US" dirty="0"/>
              <a:t>A single Chlorine atom can destroy 100,000 Ozone molecules.</a:t>
            </a:r>
          </a:p>
        </p:txBody>
      </p:sp>
      <p:sp>
        <p:nvSpPr>
          <p:cNvPr id="246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80C9E43-36D5-409D-8A28-10CC1D972C0E}" type="slidenum">
              <a:rPr lang="en-US" altLang="en-US" smtClean="0">
                <a:latin typeface="Times New Roman" pitchFamily="18" charset="0"/>
              </a:rPr>
              <a:pPr algn="r" eaLnBrk="1" hangingPunct="1">
                <a:spcBef>
                  <a:spcPct val="0"/>
                </a:spcBef>
              </a:pPr>
              <a:t>40</a:t>
            </a:fld>
            <a:endParaRPr lang="en-US" altLang="en-US" dirty="0">
              <a:latin typeface="Times New Roman" pitchFamily="18" charset="0"/>
            </a:endParaRPr>
          </a:p>
        </p:txBody>
      </p:sp>
    </p:spTree>
    <p:extLst>
      <p:ext uri="{BB962C8B-B14F-4D97-AF65-F5344CB8AC3E}">
        <p14:creationId xmlns:p14="http://schemas.microsoft.com/office/powerpoint/2010/main" val="703251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8 </a:t>
            </a:r>
          </a:p>
          <a:p>
            <a:endParaRPr lang="en-US" altLang="en-US" dirty="0"/>
          </a:p>
          <a:p>
            <a:r>
              <a:rPr lang="en-US" altLang="en-US" dirty="0"/>
              <a:t>There has been a great deal of controversy over the subject of ozone depletion. Some believe that the Chlorine found in the stratosphere comes from natural sources such as volcanic eruptions, however, air samples taken over erupting volcanoes show that volcanoes contribute only a small quantity of Chlorine as compared to refrigerants containing Chlorine.</a:t>
            </a:r>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D96AAA4-E69B-41B6-9E58-A640C8A41CAB}" type="slidenum">
              <a:rPr lang="en-US" altLang="en-US" smtClean="0">
                <a:latin typeface="Times New Roman" pitchFamily="18" charset="0"/>
              </a:rPr>
              <a:pPr algn="r" eaLnBrk="1" hangingPunct="1">
                <a:spcBef>
                  <a:spcPct val="0"/>
                </a:spcBef>
              </a:pPr>
              <a:t>41</a:t>
            </a:fld>
            <a:endParaRPr lang="en-US" altLang="en-US" dirty="0">
              <a:latin typeface="Times New Roman" pitchFamily="18" charset="0"/>
            </a:endParaRPr>
          </a:p>
        </p:txBody>
      </p:sp>
    </p:spTree>
    <p:extLst>
      <p:ext uri="{BB962C8B-B14F-4D97-AF65-F5344CB8AC3E}">
        <p14:creationId xmlns:p14="http://schemas.microsoft.com/office/powerpoint/2010/main" val="980682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Page 8 </a:t>
            </a:r>
          </a:p>
          <a:p>
            <a:endParaRPr lang="en-US" dirty="0"/>
          </a:p>
          <a:p>
            <a:r>
              <a:rPr lang="en-US" dirty="0"/>
              <a:t>The rise in the amount of Chlorine measured in the stratosphere over the past two decades matches the rise in the amount of Fluorine, which has different natural sources than Chlorine over the same period.  Also, the rise in the amount of Chlorine measured in the stratosphere over the past twenty years, matches the rise in CFC and HCFC emissions over the same period.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evidence is clear, chlorine containing refrigerants have changed the natural balance, thus depleting the ozone layer.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42</a:t>
            </a:fld>
            <a:endParaRPr lang="en-US" dirty="0"/>
          </a:p>
        </p:txBody>
      </p:sp>
    </p:spTree>
    <p:extLst>
      <p:ext uri="{BB962C8B-B14F-4D97-AF65-F5344CB8AC3E}">
        <p14:creationId xmlns:p14="http://schemas.microsoft.com/office/powerpoint/2010/main" val="2584331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8 </a:t>
            </a:r>
          </a:p>
          <a:p>
            <a:endParaRPr lang="en-US" altLang="en-US" dirty="0"/>
          </a:p>
          <a:p>
            <a:r>
              <a:rPr lang="en-US" altLang="en-US" dirty="0"/>
              <a:t>Unlike other Chlorine compounds and naturally occurring chlorine, the chlorine in CFC's will neither dissolve in water nor break down into compounds that dissolve in water, so it does not rain out of the atmosphere.</a:t>
            </a:r>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C131064-EA50-418A-907D-2DF8180466E4}" type="slidenum">
              <a:rPr lang="en-US" altLang="en-US" smtClean="0">
                <a:latin typeface="Times New Roman" pitchFamily="18" charset="0"/>
              </a:rPr>
              <a:pPr algn="r" eaLnBrk="1" hangingPunct="1">
                <a:spcBef>
                  <a:spcPct val="0"/>
                </a:spcBef>
              </a:pPr>
              <a:t>43</a:t>
            </a:fld>
            <a:endParaRPr lang="en-US" altLang="en-US" dirty="0">
              <a:latin typeface="Times New Roman" pitchFamily="18" charset="0"/>
            </a:endParaRPr>
          </a:p>
        </p:txBody>
      </p:sp>
    </p:spTree>
    <p:extLst>
      <p:ext uri="{BB962C8B-B14F-4D97-AF65-F5344CB8AC3E}">
        <p14:creationId xmlns:p14="http://schemas.microsoft.com/office/powerpoint/2010/main" val="1547966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8</a:t>
            </a:r>
          </a:p>
          <a:p>
            <a:endParaRPr lang="en-US" altLang="en-US" dirty="0"/>
          </a:p>
          <a:p>
            <a:r>
              <a:rPr lang="en-US" altLang="en-US" dirty="0"/>
              <a:t>Ozone Depletion Potential (ODP) is a measurement of </a:t>
            </a:r>
            <a:r>
              <a:rPr lang="en-US" sz="1200" b="0" i="0" u="none" strike="noStrike" kern="1200" baseline="0" dirty="0">
                <a:solidFill>
                  <a:schemeClr val="tx1"/>
                </a:solidFill>
                <a:latin typeface="+mn-lt"/>
                <a:ea typeface="+mn-ea"/>
                <a:cs typeface="+mn-cs"/>
              </a:rPr>
              <a:t>substance such as </a:t>
            </a:r>
            <a:r>
              <a:rPr lang="en-US" altLang="en-US" dirty="0"/>
              <a:t>CFC’s or HCFC's ability to destroy ozone. CFCs have the highest ODP.  </a:t>
            </a:r>
          </a:p>
          <a:p>
            <a:r>
              <a:rPr lang="en-US" altLang="en-US" dirty="0"/>
              <a:t>HFCs are made up of hydrogen, fluorine and carbon.  They do not contain chlorine that effects the ozone layer, but do have a high Global Warming Potential (GWP).</a:t>
            </a:r>
          </a:p>
          <a:p>
            <a:endParaRPr lang="en-US" altLang="en-US" dirty="0"/>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966699F-A2F0-493E-9F7C-EB1AE4648C02}" type="slidenum">
              <a:rPr lang="en-US" altLang="en-US" smtClean="0">
                <a:latin typeface="Times New Roman" pitchFamily="18" charset="0"/>
              </a:rPr>
              <a:pPr algn="r" eaLnBrk="1" hangingPunct="1">
                <a:spcBef>
                  <a:spcPct val="0"/>
                </a:spcBef>
              </a:pPr>
              <a:t>44</a:t>
            </a:fld>
            <a:endParaRPr lang="en-US" altLang="en-US" dirty="0">
              <a:latin typeface="Times New Roman" pitchFamily="18" charset="0"/>
            </a:endParaRPr>
          </a:p>
        </p:txBody>
      </p:sp>
    </p:spTree>
    <p:extLst>
      <p:ext uri="{BB962C8B-B14F-4D97-AF65-F5344CB8AC3E}">
        <p14:creationId xmlns:p14="http://schemas.microsoft.com/office/powerpoint/2010/main" val="3839883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400" b="1" dirty="0"/>
              <a:t>ESCO</a:t>
            </a:r>
            <a:r>
              <a:rPr lang="en-US" sz="1400" b="1" baseline="0" dirty="0"/>
              <a:t> </a:t>
            </a:r>
            <a:r>
              <a:rPr lang="en-US" sz="1400" b="1" dirty="0"/>
              <a:t>EPA Section 608 Preparatory Manual 9</a:t>
            </a:r>
            <a:r>
              <a:rPr lang="en-US" sz="1400" b="1" baseline="30000" dirty="0"/>
              <a:t>th</a:t>
            </a:r>
            <a:r>
              <a:rPr lang="en-US" sz="1400" b="1" dirty="0"/>
              <a:t> Edition </a:t>
            </a:r>
            <a:r>
              <a:rPr lang="en-US" sz="1300" b="1" dirty="0"/>
              <a:t>Page 8</a:t>
            </a:r>
          </a:p>
          <a:p>
            <a:endParaRPr lang="en-US" sz="1300" b="1" dirty="0"/>
          </a:p>
          <a:p>
            <a:r>
              <a:rPr lang="en-US" sz="1300" b="1" dirty="0"/>
              <a:t>Greenhouse Gases</a:t>
            </a:r>
          </a:p>
          <a:p>
            <a:r>
              <a:rPr lang="en-US" sz="1200" b="0" kern="1200" dirty="0">
                <a:solidFill>
                  <a:schemeClr val="tx1"/>
                </a:solidFill>
                <a:effectLst/>
                <a:latin typeface="+mn-lt"/>
                <a:ea typeface="+mn-ea"/>
                <a:cs typeface="+mn-cs"/>
              </a:rPr>
              <a:t>Greenhouse gases (GHGs) warm the Earth in two ways: by absorbing energy, slowing the rate at which it escapes to space and by acting like a blanket insulating the Earth. Examples of greenhouse gases and their effects on the atmosphere.</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45</a:t>
            </a:fld>
            <a:endParaRPr lang="en-US" dirty="0"/>
          </a:p>
        </p:txBody>
      </p:sp>
    </p:spTree>
    <p:extLst>
      <p:ext uri="{BB962C8B-B14F-4D97-AF65-F5344CB8AC3E}">
        <p14:creationId xmlns:p14="http://schemas.microsoft.com/office/powerpoint/2010/main" val="274234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8 &amp; 9 </a:t>
            </a:r>
          </a:p>
          <a:p>
            <a:endParaRPr lang="en-US" dirty="0"/>
          </a:p>
          <a:p>
            <a:r>
              <a:rPr lang="en-US" sz="1200" kern="1200" dirty="0">
                <a:solidFill>
                  <a:schemeClr val="tx1"/>
                </a:solidFill>
                <a:effectLst/>
                <a:latin typeface="+mn-lt"/>
                <a:ea typeface="+mn-ea"/>
                <a:cs typeface="+mn-cs"/>
              </a:rPr>
              <a:t>Carbon dioxide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a natural gas, created through respiration and absorbed through photosynthesis, a relatively balanced cycle. The addition of manmade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creates an overabundance and results in excess GHGs that enter the atmosphere as a result of burning fossil fuels (coal, natural gas, and oil), solid waste, wood/products, and is the result of certain chemical reactions such as cement manufacturing. Carbon Dioxide is used as a very high-pressure HC refrigerant (R-744) with 0 ODP and a Global Warming Potential (GWP) of 1 (one).  R-744 is used primarily in commercial and industrial process systems and does not require Section 608 certification for purchasing or servicing.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46</a:t>
            </a:fld>
            <a:endParaRPr lang="en-US" dirty="0"/>
          </a:p>
        </p:txBody>
      </p:sp>
    </p:spTree>
    <p:extLst>
      <p:ext uri="{BB962C8B-B14F-4D97-AF65-F5344CB8AC3E}">
        <p14:creationId xmlns:p14="http://schemas.microsoft.com/office/powerpoint/2010/main" val="4198985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endParaRPr lang="en-US" dirty="0"/>
          </a:p>
          <a:p>
            <a:r>
              <a:rPr lang="en-US" dirty="0"/>
              <a:t>Flammable refrigerants: require a red color marking on all process tubes and other pipes through which a flammable refrigerant passes and the service connection. The color marking must extend one inch in both directions from service locations.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47</a:t>
            </a:fld>
            <a:endParaRPr lang="en-US" dirty="0"/>
          </a:p>
        </p:txBody>
      </p:sp>
    </p:spTree>
    <p:extLst>
      <p:ext uri="{BB962C8B-B14F-4D97-AF65-F5344CB8AC3E}">
        <p14:creationId xmlns:p14="http://schemas.microsoft.com/office/powerpoint/2010/main" val="1906377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endParaRPr lang="en-US" dirty="0"/>
          </a:p>
          <a:p>
            <a:r>
              <a:rPr lang="en-US" dirty="0"/>
              <a:t>Flammable refrigerants: </a:t>
            </a:r>
          </a:p>
          <a:p>
            <a:r>
              <a:rPr lang="en-US" dirty="0"/>
              <a:t>When propane is used as refrigerant it must meet the purity standards set for HVACR equipment.  Propane purchased for grilling or cooking contains impurities which will damage refrigeration equipment.  Propane and isobutane are examples of  “A3” flammable refrigerants that do not require recovery. If any flammable refrigerant is recovered, a ground explosion proof recovery machine must be used.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48</a:t>
            </a:fld>
            <a:endParaRPr lang="en-US" dirty="0"/>
          </a:p>
        </p:txBody>
      </p:sp>
    </p:spTree>
    <p:extLst>
      <p:ext uri="{BB962C8B-B14F-4D97-AF65-F5344CB8AC3E}">
        <p14:creationId xmlns:p14="http://schemas.microsoft.com/office/powerpoint/2010/main" val="19063774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pPr defTabSz="931717">
              <a:defRPr/>
            </a:pPr>
            <a:endParaRPr lang="en-US" altLang="en-US" b="1" dirty="0"/>
          </a:p>
          <a:p>
            <a:pPr defTabSz="931717">
              <a:defRPr/>
            </a:pPr>
            <a:r>
              <a:rPr lang="en-US" altLang="en-US" b="0" dirty="0"/>
              <a:t>Fluorinated gases: Hydrofluorocarbons, perfluorocarbons, sulfur hexafluoride, and nitrogen trifluoride are synthetic, powerful greenhouse gases that are emitted from a variety of industrial processes. Fluorinated gases such as the CFCs, HCFCs and HFCs are referred to as High Global Warming Potential gases ("High GWP gases").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49</a:t>
            </a:fld>
            <a:endParaRPr lang="en-US" dirty="0"/>
          </a:p>
        </p:txBody>
      </p:sp>
    </p:spTree>
    <p:extLst>
      <p:ext uri="{BB962C8B-B14F-4D97-AF65-F5344CB8AC3E}">
        <p14:creationId xmlns:p14="http://schemas.microsoft.com/office/powerpoint/2010/main" val="144518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4 &amp; 5</a:t>
            </a:r>
          </a:p>
          <a:p>
            <a:endParaRPr lang="en-US" altLang="en-US" dirty="0"/>
          </a:p>
          <a:p>
            <a:r>
              <a:rPr lang="en-US" altLang="en-US" dirty="0"/>
              <a:t>The test contains four sections: the Core, and sections I, II, and III. Each section contains twenty five (25) multiple-choice questions. A technician MUST achieve a minimum passing score of 70 percent in each group/section in which they are to be certified. For example, a technician seeking Universal certification must achieve a minimum score of 70 percent, or 18 out of 25 correct, on each section of the test. If a technician fails one or more of the sections, they may retake the failed section(s) without retaking the section(s) in which they earned a passing score. In the meantime, the technician will be certified in the Type for which they received a passing score. There is one exception; a technician MUST achieve a passing score on the Core plus any one Type to receive any certification.</a:t>
            </a:r>
          </a:p>
          <a:p>
            <a:endParaRPr lang="en-US" altLang="en-US" dirty="0"/>
          </a:p>
          <a:p>
            <a:endParaRPr lang="en-US" altLang="en-US" dirty="0"/>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F941611-7EAE-409F-A7E5-3E7CDAD3965C}" type="slidenum">
              <a:rPr lang="en-US" altLang="en-US" smtClean="0">
                <a:latin typeface="Times New Roman" pitchFamily="18" charset="0"/>
              </a:rPr>
              <a:pPr algn="r" eaLnBrk="1" hangingPunct="1">
                <a:spcBef>
                  <a:spcPct val="0"/>
                </a:spcBef>
              </a:pPr>
              <a:t>5</a:t>
            </a:fld>
            <a:endParaRPr lang="en-US" altLang="en-US" dirty="0">
              <a:latin typeface="Times New Roman" pitchFamily="18" charset="0"/>
            </a:endParaRPr>
          </a:p>
        </p:txBody>
      </p:sp>
    </p:spTree>
    <p:extLst>
      <p:ext uri="{BB962C8B-B14F-4D97-AF65-F5344CB8AC3E}">
        <p14:creationId xmlns:p14="http://schemas.microsoft.com/office/powerpoint/2010/main" val="117946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Additional Information</a:t>
            </a:r>
          </a:p>
          <a:p>
            <a:endParaRPr lang="en-US" dirty="0"/>
          </a:p>
          <a:p>
            <a:pPr marL="0" indent="0">
              <a:buNone/>
            </a:pPr>
            <a:r>
              <a:rPr lang="en-US" b="0" dirty="0"/>
              <a:t>R-245fa </a:t>
            </a:r>
            <a:r>
              <a:rPr lang="en-US" dirty="0"/>
              <a:t>(Pentafluoropropane) An HFC with ozone depletion potential (ODP) of 0 and global warming potential (GWP) 1,030 times greater than carbon dioxide.  </a:t>
            </a:r>
          </a:p>
          <a:p>
            <a:r>
              <a:rPr lang="en-US" dirty="0"/>
              <a:t>Low-pressure refrigerant used in commercial industries such as chillers in place of R-11 and foams.</a:t>
            </a:r>
          </a:p>
          <a:p>
            <a:endParaRPr lang="en-US" dirty="0"/>
          </a:p>
          <a:p>
            <a:endParaRPr lang="en-US" sz="140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50</a:t>
            </a:fld>
            <a:endParaRPr lang="en-US" dirty="0"/>
          </a:p>
        </p:txBody>
      </p:sp>
    </p:spTree>
    <p:extLst>
      <p:ext uri="{BB962C8B-B14F-4D97-AF65-F5344CB8AC3E}">
        <p14:creationId xmlns:p14="http://schemas.microsoft.com/office/powerpoint/2010/main" val="2956124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endParaRPr lang="en-US" dirty="0"/>
          </a:p>
          <a:p>
            <a:r>
              <a:rPr lang="en-US" dirty="0"/>
              <a:t>R-134a: (Tetrafluoroethane) is an HFC with an ozone depletion potential (ODP) of 0 and global warming potential (GWP) 1,430 times greater than carbon dioxide.  R-134a is a medium-range pressure refrigerant used in auto, domestic refrigeration and commercial industries.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51</a:t>
            </a:fld>
            <a:endParaRPr lang="en-US" dirty="0"/>
          </a:p>
        </p:txBody>
      </p:sp>
    </p:spTree>
    <p:extLst>
      <p:ext uri="{BB962C8B-B14F-4D97-AF65-F5344CB8AC3E}">
        <p14:creationId xmlns:p14="http://schemas.microsoft.com/office/powerpoint/2010/main" val="17014199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endParaRPr lang="en-US" dirty="0"/>
          </a:p>
          <a:p>
            <a:r>
              <a:rPr lang="en-US" dirty="0"/>
              <a:t>R-410A: (Hydrofluorocarbon) is a high-pressure, HFC refrigerant with an ozone depletion potential (ODP) of 0 and global warming potential (GWP) 2,090 times greater than carbon dioxide. R-410A is a near azeotrope refrigerant that does not fractionate during phase change in HVACR equipment.  One disadvantage of R-410A is the operating pressure is approximately 50% higher than R-22 and cannot be considered as a drop-in replacement, for retrofitting existing systems.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52</a:t>
            </a:fld>
            <a:endParaRPr lang="en-US" dirty="0"/>
          </a:p>
        </p:txBody>
      </p:sp>
    </p:spTree>
    <p:extLst>
      <p:ext uri="{BB962C8B-B14F-4D97-AF65-F5344CB8AC3E}">
        <p14:creationId xmlns:p14="http://schemas.microsoft.com/office/powerpoint/2010/main" val="254028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endParaRPr lang="en-US" dirty="0"/>
          </a:p>
          <a:p>
            <a:r>
              <a:rPr lang="en-US" dirty="0"/>
              <a:t>R-1234yf: (Tetrafluoropropene) R-1234yf is a medium-pressure, HFO refrigerant with an ozone depletion potential (ODP) of 0 and global warming potential (GWP) only 4 times greater than carbon dioxide.  </a:t>
            </a:r>
          </a:p>
          <a:p>
            <a:r>
              <a:rPr lang="en-US" dirty="0"/>
              <a:t>R-1234ze  Medium-pressure (New Chillers, heat pumps, and vending machines)</a:t>
            </a:r>
          </a:p>
          <a:p>
            <a:r>
              <a:rPr lang="en-US" dirty="0"/>
              <a:t>R-1233zd Low-Pressure (New Chillers &amp; Foam blowing)</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53</a:t>
            </a:fld>
            <a:endParaRPr lang="en-US" dirty="0"/>
          </a:p>
        </p:txBody>
      </p:sp>
    </p:spTree>
    <p:extLst>
      <p:ext uri="{BB962C8B-B14F-4D97-AF65-F5344CB8AC3E}">
        <p14:creationId xmlns:p14="http://schemas.microsoft.com/office/powerpoint/2010/main" val="42388023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endParaRPr lang="en-US" sz="1300" dirty="0"/>
          </a:p>
          <a:p>
            <a:r>
              <a:rPr lang="en-US" sz="1300" dirty="0"/>
              <a:t>ASHRAE grouped refrigerants by Class A (Safest) or B, depending on their toxicity level to humans.  Flammability is indicated by a 1 (no flammability), 2 (low flammability), or 3 (high flammability). The 2L refrigerants have a burning velocity of 10 cm/s or slower.</a:t>
            </a:r>
          </a:p>
          <a:p>
            <a:r>
              <a:rPr lang="en-US" sz="1300"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54</a:t>
            </a:fld>
            <a:endParaRPr lang="en-US" dirty="0"/>
          </a:p>
        </p:txBody>
      </p:sp>
    </p:spTree>
    <p:extLst>
      <p:ext uri="{BB962C8B-B14F-4D97-AF65-F5344CB8AC3E}">
        <p14:creationId xmlns:p14="http://schemas.microsoft.com/office/powerpoint/2010/main" val="254028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r>
              <a:rPr lang="en-US" dirty="0"/>
              <a:t>The United States Environmental Protection Agency (EPA) regulates Section 608 of the Federal Clean Air Act which establishes the rules for regulating all Class I (Ozone Depleting Substances such as CFCs), Class II (HCFCs), and substitute refrigerants. Failure to comply could cost you and your company.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55</a:t>
            </a:fld>
            <a:endParaRPr lang="en-US" dirty="0"/>
          </a:p>
        </p:txBody>
      </p:sp>
    </p:spTree>
    <p:extLst>
      <p:ext uri="{BB962C8B-B14F-4D97-AF65-F5344CB8AC3E}">
        <p14:creationId xmlns:p14="http://schemas.microsoft.com/office/powerpoint/2010/main" val="2761630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p>
          <a:p>
            <a:endParaRPr lang="en-US" altLang="en-US" dirty="0"/>
          </a:p>
          <a:p>
            <a:r>
              <a:rPr lang="en-US" altLang="en-US" dirty="0"/>
              <a:t>Companies and or service technicians who violate Clean Air Act provisions may lose their certification, be required to appear in Federal Court and be fined up to $44,539 per day, per violation. </a:t>
            </a:r>
          </a:p>
        </p:txBody>
      </p:sp>
      <p:sp>
        <p:nvSpPr>
          <p:cNvPr id="251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857C688E-19D6-4A0C-BC05-DD670FE784F0}" type="slidenum">
              <a:rPr lang="en-US" altLang="en-US" smtClean="0">
                <a:latin typeface="Times New Roman" pitchFamily="18" charset="0"/>
              </a:rPr>
              <a:pPr algn="r" eaLnBrk="1" hangingPunct="1">
                <a:spcBef>
                  <a:spcPct val="0"/>
                </a:spcBef>
              </a:pPr>
              <a:t>56</a:t>
            </a:fld>
            <a:endParaRPr lang="en-US" altLang="en-US" dirty="0">
              <a:latin typeface="Times New Roman" pitchFamily="18" charset="0"/>
            </a:endParaRPr>
          </a:p>
        </p:txBody>
      </p:sp>
    </p:spTree>
    <p:extLst>
      <p:ext uri="{BB962C8B-B14F-4D97-AF65-F5344CB8AC3E}">
        <p14:creationId xmlns:p14="http://schemas.microsoft.com/office/powerpoint/2010/main" val="1076666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 </a:t>
            </a:r>
          </a:p>
          <a:p>
            <a:endParaRPr lang="en-US" b="1" dirty="0"/>
          </a:p>
          <a:p>
            <a:endParaRPr lang="en-US" b="0" dirty="0"/>
          </a:p>
          <a:p>
            <a:r>
              <a:rPr lang="en-US" b="0" dirty="0"/>
              <a:t>The EPA may require technicians to demonstrate the ability to properly perform refrigerant recovery/recycling procedures. Failing to demonstrate these skills can result in revocation of certification.  Technicians not following stricter state and local governments requirements may lead to other penalties.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57</a:t>
            </a:fld>
            <a:endParaRPr lang="en-US" dirty="0"/>
          </a:p>
        </p:txBody>
      </p:sp>
    </p:spTree>
    <p:extLst>
      <p:ext uri="{BB962C8B-B14F-4D97-AF65-F5344CB8AC3E}">
        <p14:creationId xmlns:p14="http://schemas.microsoft.com/office/powerpoint/2010/main" val="1938266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9</a:t>
            </a:r>
            <a:endParaRPr lang="en-US" dirty="0"/>
          </a:p>
          <a:p>
            <a:endParaRPr lang="en-US" dirty="0"/>
          </a:p>
          <a:p>
            <a:r>
              <a:rPr lang="en-US" dirty="0"/>
              <a:t>State and local jurisdictions may impose regulations that are equal to or greater than those under the EPA’s Section 608.  Natural refrigerants such as R744 (Carbon dioxide) that do not pose a threat to health or the environment according to EPA, may be released back into the environment.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58</a:t>
            </a:fld>
            <a:endParaRPr lang="en-US" dirty="0"/>
          </a:p>
        </p:txBody>
      </p:sp>
    </p:spTree>
    <p:extLst>
      <p:ext uri="{BB962C8B-B14F-4D97-AF65-F5344CB8AC3E}">
        <p14:creationId xmlns:p14="http://schemas.microsoft.com/office/powerpoint/2010/main" val="444812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a:t>
            </a:r>
          </a:p>
          <a:p>
            <a:endParaRPr lang="en-US" dirty="0"/>
          </a:p>
          <a:p>
            <a:r>
              <a:rPr lang="en-US" dirty="0"/>
              <a:t>Falsify or fail to keep required records.</a:t>
            </a:r>
          </a:p>
          <a:p>
            <a:r>
              <a:rPr lang="en-US" dirty="0"/>
              <a:t>Fail to reach required evacuation level prior to opening or disposing of appliances.</a:t>
            </a:r>
          </a:p>
          <a:p>
            <a:r>
              <a:rPr lang="en-US" dirty="0"/>
              <a:t>Knowingly release (vent) ozone depleting and substitute refrigerants (such as CFCs, HCFCs or HFCs) while maintaining, installing, repairing or disposing of appliances or industrial process refrigeration with the exception of de-minimus releases.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59</a:t>
            </a:fld>
            <a:endParaRPr lang="en-US" dirty="0"/>
          </a:p>
        </p:txBody>
      </p:sp>
    </p:spTree>
    <p:extLst>
      <p:ext uri="{BB962C8B-B14F-4D97-AF65-F5344CB8AC3E}">
        <p14:creationId xmlns:p14="http://schemas.microsoft.com/office/powerpoint/2010/main" val="123337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4</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Type I.  Persons who maintain, service, repair, or dispose of small appliances must be certified as Type I technicians. A small appliance is defined as a pre-assembled unit, hermetically sealed and factory charged with 5 lbs. or less of refrigerant. Examples include equipment such as water coolers, window units, refrigerators, freezers, de-humidifiers, ice machines, and package terminal air conditioning.</a:t>
            </a:r>
          </a:p>
          <a:p>
            <a:endParaRPr lang="en-US" dirty="0"/>
          </a:p>
          <a:p>
            <a:r>
              <a:rPr lang="en-US" dirty="0"/>
              <a:t>The key to Type 1 is that the equipment must be </a:t>
            </a:r>
            <a:r>
              <a:rPr lang="en-US" b="1" u="sng" dirty="0"/>
              <a:t>factory</a:t>
            </a:r>
            <a:r>
              <a:rPr lang="en-US" b="1" u="sng" baseline="0" dirty="0"/>
              <a:t> sealed </a:t>
            </a:r>
            <a:r>
              <a:rPr lang="en-US" baseline="0" dirty="0"/>
              <a:t>and have 5 pounds or less of refrigerant.</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a:t>
            </a:fld>
            <a:endParaRPr lang="en-US" dirty="0"/>
          </a:p>
        </p:txBody>
      </p:sp>
    </p:spTree>
    <p:extLst>
      <p:ext uri="{BB962C8B-B14F-4D97-AF65-F5344CB8AC3E}">
        <p14:creationId xmlns:p14="http://schemas.microsoft.com/office/powerpoint/2010/main" val="26667823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De-minimus would be releasing a small amount of refrigerant when disconnecting a refrigerant service hose.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60</a:t>
            </a:fld>
            <a:endParaRPr lang="en-US" dirty="0"/>
          </a:p>
        </p:txBody>
      </p:sp>
    </p:spTree>
    <p:extLst>
      <p:ext uri="{BB962C8B-B14F-4D97-AF65-F5344CB8AC3E}">
        <p14:creationId xmlns:p14="http://schemas.microsoft.com/office/powerpoint/2010/main" val="25829953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a:t>
            </a:r>
          </a:p>
          <a:p>
            <a:endParaRPr lang="en-US" dirty="0"/>
          </a:p>
          <a:p>
            <a:r>
              <a:rPr lang="en-US" altLang="en-US" dirty="0"/>
              <a:t>It is a Violation of Section 608 to </a:t>
            </a:r>
            <a:r>
              <a:rPr lang="en-US" altLang="en-US" sz="1200"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ervice, maintain, or dispose of appliances designed to contain refrigerants without being appropriately certified.  </a:t>
            </a:r>
          </a:p>
          <a:p>
            <a:r>
              <a:rPr lang="en-US" sz="1200" kern="1200" dirty="0">
                <a:solidFill>
                  <a:schemeClr val="tx1"/>
                </a:solidFill>
                <a:effectLst/>
                <a:latin typeface="+mn-lt"/>
                <a:ea typeface="+mn-ea"/>
                <a:cs typeface="+mn-cs"/>
              </a:rPr>
              <a:t>Fail to recover regulated refrigerants before opening or disposing of an appliance.</a:t>
            </a:r>
          </a:p>
          <a:p>
            <a:r>
              <a:rPr lang="en-US" sz="1200" kern="1200" dirty="0">
                <a:solidFill>
                  <a:schemeClr val="tx1"/>
                </a:solidFill>
                <a:effectLst/>
                <a:latin typeface="+mn-lt"/>
                <a:ea typeface="+mn-ea"/>
                <a:cs typeface="+mn-cs"/>
              </a:rPr>
              <a:t> </a:t>
            </a:r>
          </a:p>
          <a:p>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61</a:t>
            </a:fld>
            <a:endParaRPr lang="en-US" dirty="0"/>
          </a:p>
        </p:txBody>
      </p:sp>
    </p:spTree>
    <p:extLst>
      <p:ext uri="{BB962C8B-B14F-4D97-AF65-F5344CB8AC3E}">
        <p14:creationId xmlns:p14="http://schemas.microsoft.com/office/powerpoint/2010/main" val="367728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a:t>
            </a:r>
          </a:p>
          <a:p>
            <a:endParaRPr lang="en-US" dirty="0"/>
          </a:p>
          <a:p>
            <a:r>
              <a:rPr lang="en-US" sz="1200" kern="1200" dirty="0">
                <a:solidFill>
                  <a:schemeClr val="tx1"/>
                </a:solidFill>
                <a:effectLst/>
                <a:latin typeface="+mn-lt"/>
                <a:ea typeface="+mn-ea"/>
                <a:cs typeface="+mn-cs"/>
              </a:rPr>
              <a:t>Fail to have an EPA approved recovery device, equipped with low-loss fittings that automatically close or have manually operated shut-off valves on the hoses.</a:t>
            </a:r>
          </a:p>
          <a:p>
            <a:r>
              <a:rPr lang="en-US" sz="1200" kern="1200" dirty="0">
                <a:solidFill>
                  <a:schemeClr val="tx1"/>
                </a:solidFill>
                <a:effectLst/>
                <a:latin typeface="+mn-lt"/>
                <a:ea typeface="+mn-ea"/>
                <a:cs typeface="+mn-cs"/>
              </a:rPr>
              <a:t>Add nitrogen to a fully charged system, for the purpose of leak detection, and thereby causing a release of the mixture.</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62</a:t>
            </a:fld>
            <a:endParaRPr lang="en-US" dirty="0"/>
          </a:p>
        </p:txBody>
      </p:sp>
    </p:spTree>
    <p:extLst>
      <p:ext uri="{BB962C8B-B14F-4D97-AF65-F5344CB8AC3E}">
        <p14:creationId xmlns:p14="http://schemas.microsoft.com/office/powerpoint/2010/main" val="367728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Dispose of a disposable cylinder without first recovering (to 0 psig) any refrigerant remaining in the cylinder.  (Refrigerant must be recovered from the cylinder, the             cylinder must be rendered useless, and then the metal cylinder can be recycled.) </a:t>
            </a:r>
          </a:p>
          <a:p>
            <a:r>
              <a:rPr lang="en-US" sz="1200" kern="1200" dirty="0">
                <a:solidFill>
                  <a:schemeClr val="tx1"/>
                </a:solidFill>
                <a:effectLst/>
                <a:latin typeface="+mn-lt"/>
                <a:ea typeface="+mn-ea"/>
                <a:cs typeface="+mn-cs"/>
              </a:rPr>
              <a:t>· Release refrigerant during vandalism or theft of any HVACR equipment.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63</a:t>
            </a:fld>
            <a:endParaRPr lang="en-US" dirty="0"/>
          </a:p>
        </p:txBody>
      </p:sp>
    </p:spTree>
    <p:extLst>
      <p:ext uri="{BB962C8B-B14F-4D97-AF65-F5344CB8AC3E}">
        <p14:creationId xmlns:p14="http://schemas.microsoft.com/office/powerpoint/2010/main" val="3677289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a:t>
            </a:r>
          </a:p>
          <a:p>
            <a:endParaRPr lang="en-US" altLang="en-US" dirty="0"/>
          </a:p>
          <a:p>
            <a:r>
              <a:rPr lang="en-US" altLang="en-US" dirty="0"/>
              <a:t>It is the responsibility of the final person in the disposal chain to ensure that refrigerant has been removed from appliances before scrapping.</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E5AB65-DAF0-4D70-A52E-DF98976AD3EF}" type="slidenum">
              <a:rPr lang="en-US" altLang="en-US" smtClean="0">
                <a:latin typeface="Times New Roman" pitchFamily="18" charset="0"/>
              </a:rPr>
              <a:pPr algn="r" eaLnBrk="1" hangingPunct="1">
                <a:spcBef>
                  <a:spcPct val="0"/>
                </a:spcBef>
              </a:pPr>
              <a:t>64</a:t>
            </a:fld>
            <a:endParaRPr lang="en-US" altLang="en-US" dirty="0">
              <a:latin typeface="Times New Roman" pitchFamily="18" charset="0"/>
            </a:endParaRPr>
          </a:p>
        </p:txBody>
      </p:sp>
    </p:spTree>
    <p:extLst>
      <p:ext uri="{BB962C8B-B14F-4D97-AF65-F5344CB8AC3E}">
        <p14:creationId xmlns:p14="http://schemas.microsoft.com/office/powerpoint/2010/main" val="27111937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a:t>
            </a:r>
          </a:p>
          <a:p>
            <a:endParaRPr lang="en-US" altLang="en-US" dirty="0"/>
          </a:p>
          <a:p>
            <a:r>
              <a:rPr lang="en-US" altLang="en-US" dirty="0"/>
              <a:t>Technicians disposing of mid-sized appliances with 5-50 pounds of refrigerant must keep the following records: </a:t>
            </a:r>
          </a:p>
          <a:p>
            <a:r>
              <a:rPr lang="en-US" altLang="en-US" dirty="0"/>
              <a:t>The location, date of recovery, and type of refrigerant recovered for each disposed appliance;</a:t>
            </a:r>
          </a:p>
          <a:p>
            <a:r>
              <a:rPr lang="en-US" altLang="en-US" dirty="0"/>
              <a:t>The quantity of refrigerant, by type, recovered from disposed appliances in each calendar month;</a:t>
            </a:r>
          </a:p>
          <a:p>
            <a:r>
              <a:rPr lang="en-US" altLang="en-US" dirty="0"/>
              <a:t>The quantity of refrigerant, and type, transferred for reclamation or destruction, the person to whom it was transferred, and the date of the transfer.</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E5AB65-DAF0-4D70-A52E-DF98976AD3EF}" type="slidenum">
              <a:rPr lang="en-US" altLang="en-US" smtClean="0">
                <a:latin typeface="Times New Roman" pitchFamily="18" charset="0"/>
              </a:rPr>
              <a:pPr algn="r" eaLnBrk="1" hangingPunct="1">
                <a:spcBef>
                  <a:spcPct val="0"/>
                </a:spcBef>
              </a:pPr>
              <a:t>65</a:t>
            </a:fld>
            <a:endParaRPr lang="en-US" altLang="en-US" dirty="0">
              <a:latin typeface="Times New Roman" pitchFamily="18" charset="0"/>
            </a:endParaRPr>
          </a:p>
        </p:txBody>
      </p:sp>
    </p:spTree>
    <p:extLst>
      <p:ext uri="{BB962C8B-B14F-4D97-AF65-F5344CB8AC3E}">
        <p14:creationId xmlns:p14="http://schemas.microsoft.com/office/powerpoint/2010/main" val="366326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66</a:t>
            </a:fld>
            <a:endParaRPr lang="en-US" dirty="0"/>
          </a:p>
        </p:txBody>
      </p:sp>
    </p:spTree>
    <p:extLst>
      <p:ext uri="{BB962C8B-B14F-4D97-AF65-F5344CB8AC3E}">
        <p14:creationId xmlns:p14="http://schemas.microsoft.com/office/powerpoint/2010/main" val="22776370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 </a:t>
            </a:r>
          </a:p>
          <a:p>
            <a:endParaRPr lang="en-US" b="1" dirty="0"/>
          </a:p>
          <a:p>
            <a:r>
              <a:rPr lang="en-US" b="1" dirty="0"/>
              <a:t>MONTREAL PROTOCOL</a:t>
            </a:r>
          </a:p>
          <a:p>
            <a:r>
              <a:rPr lang="en-US" b="0" dirty="0"/>
              <a:t>Following several years of negotiations, an international agreement (treaty) regulating the production and use of CFCs, HCFCs, halons, methyl chloroform and carbon tetrachloride entered into force in mid 1989.  Known as The Montreal Protocol, this landmark agreement initially required a production and consumption freeze.  The Montreal Protocol called for a stepwise reduction and eventual production phase-out of various ozone depleting substances (ODS) in developed countries.  In the United States, CFCs were the first substance group that was phased-out of production.  HCFC refrigerant is scheduled for phase out in 2020.  When virgin supplies of restricted refrigerants are depleted, future supplies will come from only recovered, recycled, or reclaimed refrigerants.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67</a:t>
            </a:fld>
            <a:endParaRPr lang="en-US" dirty="0"/>
          </a:p>
        </p:txBody>
      </p:sp>
    </p:spTree>
    <p:extLst>
      <p:ext uri="{BB962C8B-B14F-4D97-AF65-F5344CB8AC3E}">
        <p14:creationId xmlns:p14="http://schemas.microsoft.com/office/powerpoint/2010/main" val="22426719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 </a:t>
            </a:r>
          </a:p>
          <a:p>
            <a:endParaRPr lang="en-US" dirty="0"/>
          </a:p>
          <a:p>
            <a:r>
              <a:rPr lang="en-US" dirty="0"/>
              <a:t>The processes of recovery, recycling, and reclaiming sound similar, but they are quite different.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68</a:t>
            </a:fld>
            <a:endParaRPr lang="en-US" dirty="0"/>
          </a:p>
        </p:txBody>
      </p:sp>
    </p:spTree>
    <p:extLst>
      <p:ext uri="{BB962C8B-B14F-4D97-AF65-F5344CB8AC3E}">
        <p14:creationId xmlns:p14="http://schemas.microsoft.com/office/powerpoint/2010/main" val="26075654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a:t>
            </a:r>
          </a:p>
          <a:p>
            <a:endParaRPr lang="en-US" altLang="en-US" dirty="0"/>
          </a:p>
          <a:p>
            <a:r>
              <a:rPr lang="en-US" altLang="en-US" dirty="0"/>
              <a:t>Recovery is to remove refrigerant, in any condition, from a system and store it in an external container, to be put back into the same system, recycled, or reclaimed.</a:t>
            </a:r>
          </a:p>
        </p:txBody>
      </p:sp>
      <p:sp>
        <p:nvSpPr>
          <p:cNvPr id="253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743DED7-FE1A-4688-8F1F-BA636D681DB3}" type="slidenum">
              <a:rPr lang="en-US" altLang="en-US" smtClean="0">
                <a:latin typeface="Times New Roman" pitchFamily="18" charset="0"/>
              </a:rPr>
              <a:pPr algn="r" eaLnBrk="1" hangingPunct="1">
                <a:spcBef>
                  <a:spcPct val="0"/>
                </a:spcBef>
              </a:pPr>
              <a:t>69</a:t>
            </a:fld>
            <a:endParaRPr lang="en-US" altLang="en-US" dirty="0">
              <a:latin typeface="Times New Roman" pitchFamily="18" charset="0"/>
            </a:endParaRPr>
          </a:p>
        </p:txBody>
      </p:sp>
    </p:spTree>
    <p:extLst>
      <p:ext uri="{BB962C8B-B14F-4D97-AF65-F5344CB8AC3E}">
        <p14:creationId xmlns:p14="http://schemas.microsoft.com/office/powerpoint/2010/main" val="1459757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4</a:t>
            </a:r>
          </a:p>
          <a:p>
            <a:r>
              <a:rPr lang="en-US" dirty="0"/>
              <a:t>Type II.  Persons who maintain, service, repair, or dispose of medium, high and very high-pressure appliances containing more than 5 lbs. of refrigerant, or if the installation of such equipment requires refrigerant charging, must be certified as Type II technicians.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important to understand the refrigerant pressure of each certification category.  Type II certification includes medium- pressure, high-pressure, and very high-pressure appliances. If</a:t>
            </a:r>
            <a:r>
              <a:rPr lang="en-US" baseline="0" dirty="0"/>
              <a:t> a system requires refrigerant line connections or charging in the field, even if it is less than 5 lbs., the technician must be certified as Type II.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High-pressure refrigerants have a pressure between 155 psig &amp; 340 psig at a liquid phase temperature of 104°F and medium- pressure refrigerants have a pressure between 30 psig &amp; 155 psig at a liquid phase temperature of 104°F. Type II certification </a:t>
            </a:r>
            <a:r>
              <a:rPr lang="en-US" b="1" u="sng" dirty="0"/>
              <a:t>does not include </a:t>
            </a:r>
            <a:r>
              <a:rPr lang="en-US" dirty="0"/>
              <a:t>small appliances or motor vehicle air conditioning systems (MVAC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a:t>
            </a:fld>
            <a:endParaRPr lang="en-US" dirty="0"/>
          </a:p>
        </p:txBody>
      </p:sp>
    </p:spTree>
    <p:extLst>
      <p:ext uri="{BB962C8B-B14F-4D97-AF65-F5344CB8AC3E}">
        <p14:creationId xmlns:p14="http://schemas.microsoft.com/office/powerpoint/2010/main" val="36712088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a:t>
            </a:r>
          </a:p>
          <a:p>
            <a:endParaRPr lang="en-US" altLang="en-US" dirty="0"/>
          </a:p>
          <a:p>
            <a:r>
              <a:rPr lang="en-US" altLang="en-US" dirty="0"/>
              <a:t>Recycle is to clean refrigerant for reuse by separating the oil from the refrigerant and removing moisture, and other contaminants from the refrigerant by passing it through one or more filter driers.  Recycled refrigerants must meet AHRI 700 Standards before they can be reused in a system owned by someone else.</a:t>
            </a:r>
          </a:p>
          <a:p>
            <a:endParaRPr lang="en-US" altLang="en-US" dirty="0"/>
          </a:p>
        </p:txBody>
      </p:sp>
      <p:sp>
        <p:nvSpPr>
          <p:cNvPr id="254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DF95509-E08B-4EC3-B662-006D1DCC1568}" type="slidenum">
              <a:rPr lang="en-US" altLang="en-US" smtClean="0">
                <a:latin typeface="Times New Roman" pitchFamily="18" charset="0"/>
              </a:rPr>
              <a:pPr algn="r" eaLnBrk="1" hangingPunct="1">
                <a:spcBef>
                  <a:spcPct val="0"/>
                </a:spcBef>
              </a:pPr>
              <a:t>70</a:t>
            </a:fld>
            <a:endParaRPr lang="en-US" altLang="en-US" dirty="0">
              <a:latin typeface="Times New Roman" pitchFamily="18" charset="0"/>
            </a:endParaRPr>
          </a:p>
        </p:txBody>
      </p:sp>
    </p:spTree>
    <p:extLst>
      <p:ext uri="{BB962C8B-B14F-4D97-AF65-F5344CB8AC3E}">
        <p14:creationId xmlns:p14="http://schemas.microsoft.com/office/powerpoint/2010/main" val="5820896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10 </a:t>
            </a:r>
          </a:p>
          <a:p>
            <a:endParaRPr lang="en-US" altLang="en-US" b="0" dirty="0"/>
          </a:p>
          <a:p>
            <a:r>
              <a:rPr lang="en-US" sz="1200" b="0" kern="1200" dirty="0">
                <a:solidFill>
                  <a:schemeClr val="tx1"/>
                </a:solidFill>
                <a:effectLst/>
                <a:latin typeface="+mn-lt"/>
                <a:ea typeface="+mn-ea"/>
                <a:cs typeface="+mn-cs"/>
              </a:rPr>
              <a:t>Reclaim is to process refrigerant to a level equal to new (virgin) product specifications as determined by chemical analysis. Reclaimed refrigerants must meet AHRI 740 Standards before they can be reused.</a:t>
            </a:r>
          </a:p>
        </p:txBody>
      </p:sp>
      <p:sp>
        <p:nvSpPr>
          <p:cNvPr id="256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B4549F0-B4CB-440B-81A1-56BBA3D5DB6A}" type="slidenum">
              <a:rPr lang="en-US" altLang="en-US" smtClean="0">
                <a:latin typeface="Times New Roman" pitchFamily="18" charset="0"/>
              </a:rPr>
              <a:pPr algn="r" eaLnBrk="1" hangingPunct="1">
                <a:spcBef>
                  <a:spcPct val="0"/>
                </a:spcBef>
              </a:pPr>
              <a:t>71</a:t>
            </a:fld>
            <a:endParaRPr lang="en-US" altLang="en-US" dirty="0">
              <a:latin typeface="Times New Roman" pitchFamily="18" charset="0"/>
            </a:endParaRPr>
          </a:p>
        </p:txBody>
      </p:sp>
    </p:spTree>
    <p:extLst>
      <p:ext uri="{BB962C8B-B14F-4D97-AF65-F5344CB8AC3E}">
        <p14:creationId xmlns:p14="http://schemas.microsoft.com/office/powerpoint/2010/main" val="4219115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p>
          <a:p>
            <a:endParaRPr lang="en-US" altLang="en-US" dirty="0"/>
          </a:p>
          <a:p>
            <a:r>
              <a:rPr lang="en-US" altLang="en-US" b="1" dirty="0"/>
              <a:t>Recovery Devices</a:t>
            </a:r>
          </a:p>
          <a:p>
            <a:r>
              <a:rPr lang="en-US" altLang="en-US" dirty="0"/>
              <a:t>Refrigerant recovery and/or recycling equipment manufactured after November 15, 1993 must be certified and labeled by an EPA approved equipment testing organization to meet EPA standards. </a:t>
            </a:r>
          </a:p>
        </p:txBody>
      </p:sp>
      <p:sp>
        <p:nvSpPr>
          <p:cNvPr id="257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4482F7A-7509-457A-8759-ECB66CAC0D59}" type="slidenum">
              <a:rPr lang="en-US" altLang="en-US" smtClean="0">
                <a:latin typeface="Times New Roman" pitchFamily="18" charset="0"/>
              </a:rPr>
              <a:pPr algn="r" eaLnBrk="1" hangingPunct="1">
                <a:spcBef>
                  <a:spcPct val="0"/>
                </a:spcBef>
              </a:pPr>
              <a:t>72</a:t>
            </a:fld>
            <a:endParaRPr lang="en-US" altLang="en-US" dirty="0">
              <a:latin typeface="Times New Roman" pitchFamily="18" charset="0"/>
            </a:endParaRPr>
          </a:p>
        </p:txBody>
      </p:sp>
    </p:spTree>
    <p:extLst>
      <p:ext uri="{BB962C8B-B14F-4D97-AF65-F5344CB8AC3E}">
        <p14:creationId xmlns:p14="http://schemas.microsoft.com/office/powerpoint/2010/main" val="11744803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p>
          <a:p>
            <a:endParaRPr lang="en-US" altLang="en-US" dirty="0"/>
          </a:p>
          <a:p>
            <a:r>
              <a:rPr lang="en-US" altLang="en-US" dirty="0"/>
              <a:t>There are two basic types of recovery devices:</a:t>
            </a:r>
          </a:p>
          <a:p>
            <a:endParaRPr lang="en-US" altLang="en-US" dirty="0"/>
          </a:p>
        </p:txBody>
      </p:sp>
      <p:sp>
        <p:nvSpPr>
          <p:cNvPr id="257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4482F7A-7509-457A-8759-ECB66CAC0D59}" type="slidenum">
              <a:rPr lang="en-US" altLang="en-US" smtClean="0">
                <a:latin typeface="Times New Roman" pitchFamily="18" charset="0"/>
              </a:rPr>
              <a:pPr algn="r" eaLnBrk="1" hangingPunct="1">
                <a:spcBef>
                  <a:spcPct val="0"/>
                </a:spcBef>
              </a:pPr>
              <a:t>73</a:t>
            </a:fld>
            <a:endParaRPr lang="en-US" altLang="en-US" dirty="0">
              <a:latin typeface="Times New Roman" pitchFamily="18" charset="0"/>
            </a:endParaRPr>
          </a:p>
        </p:txBody>
      </p:sp>
    </p:spTree>
    <p:extLst>
      <p:ext uri="{BB962C8B-B14F-4D97-AF65-F5344CB8AC3E}">
        <p14:creationId xmlns:p14="http://schemas.microsoft.com/office/powerpoint/2010/main" val="11744803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There are two basic types of recovery devices: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“System-dependent” which captures refrigerant with the assistance of components in the appliance from which refrigerant is being recovered.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74</a:t>
            </a:fld>
            <a:endParaRPr lang="en-US" dirty="0"/>
          </a:p>
        </p:txBody>
      </p:sp>
    </p:spTree>
    <p:extLst>
      <p:ext uri="{BB962C8B-B14F-4D97-AF65-F5344CB8AC3E}">
        <p14:creationId xmlns:p14="http://schemas.microsoft.com/office/powerpoint/2010/main" val="37628502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p>
          <a:p>
            <a:pPr defTabSz="931717">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There are two basic types of recovery devices:</a:t>
            </a:r>
          </a:p>
          <a:p>
            <a:r>
              <a:rPr lang="en-US" sz="1300" dirty="0"/>
              <a:t>"Self-contained” which has its own means to draw the refrigerant out of the appliance. </a:t>
            </a:r>
          </a:p>
          <a:p>
            <a:r>
              <a:rPr lang="en-US" sz="1300"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75</a:t>
            </a:fld>
            <a:endParaRPr lang="en-US" dirty="0"/>
          </a:p>
        </p:txBody>
      </p:sp>
    </p:spTree>
    <p:extLst>
      <p:ext uri="{BB962C8B-B14F-4D97-AF65-F5344CB8AC3E}">
        <p14:creationId xmlns:p14="http://schemas.microsoft.com/office/powerpoint/2010/main" val="2578102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p>
          <a:p>
            <a:endParaRPr lang="en-US" dirty="0"/>
          </a:p>
          <a:p>
            <a:r>
              <a:rPr lang="en-US" dirty="0"/>
              <a:t>The sale of CFC and HCFC refrigerants has been restricted to certified technicians since November 14, 1994. </a:t>
            </a:r>
          </a:p>
          <a:p>
            <a:r>
              <a:rPr lang="en-US" dirty="0"/>
              <a:t>The sale of ozone depleting substances and substitute refrigerants, HFC and HFO refrigerants, is restricted to certified technicians as of January 1, 2018.  </a:t>
            </a:r>
          </a:p>
          <a:p>
            <a:r>
              <a:rPr lang="en-US" dirty="0"/>
              <a:t>Only technicians certified under Section 609 of the Clean Air Act (Motor Vehicle Air Conditioning) are allowed to purchase refrigerants in containers smaller than 20 lbs.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76</a:t>
            </a:fld>
            <a:endParaRPr lang="en-US" dirty="0"/>
          </a:p>
        </p:txBody>
      </p:sp>
    </p:spTree>
    <p:extLst>
      <p:ext uri="{BB962C8B-B14F-4D97-AF65-F5344CB8AC3E}">
        <p14:creationId xmlns:p14="http://schemas.microsoft.com/office/powerpoint/2010/main" val="27163207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p>
          <a:p>
            <a:endParaRPr lang="en-US" dirty="0"/>
          </a:p>
          <a:p>
            <a:r>
              <a:rPr lang="en-US" dirty="0"/>
              <a:t>The sale of CFC and HCFC refrigerants has been restricted to certified technicians since November 14, 1994. The sale of ozone depleting substances and substitute refrigerants, HFC and HFO refrigerants is restricted to certified technicians as of January 1, 2018.  Only technicians certified under Section 609 of the Clean Air Act (Motor Vehicle Air Conditioning) are allowed to purchase refrigerants in containers smaller than 20 lbs. </a:t>
            </a:r>
          </a:p>
          <a:p>
            <a:r>
              <a:rPr lang="en-US" dirty="0"/>
              <a:t>CFCs or HCFCs can be used for servicing a system that uses the refrigerant after the phaseout.  Using CFCs or HCFCs can not be used in new equipment.</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77</a:t>
            </a:fld>
            <a:endParaRPr lang="en-US" dirty="0"/>
          </a:p>
        </p:txBody>
      </p:sp>
    </p:spTree>
    <p:extLst>
      <p:ext uri="{BB962C8B-B14F-4D97-AF65-F5344CB8AC3E}">
        <p14:creationId xmlns:p14="http://schemas.microsoft.com/office/powerpoint/2010/main" val="32936257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p>
          <a:p>
            <a:endParaRPr lang="en-US" altLang="en-US" dirty="0"/>
          </a:p>
          <a:p>
            <a:r>
              <a:rPr lang="en-US" altLang="en-US" dirty="0"/>
              <a:t>EPA's classifications of decisions on alternative substitutes may be listed as:</a:t>
            </a:r>
          </a:p>
          <a:p>
            <a:r>
              <a:rPr lang="en-US" altLang="en-US" dirty="0"/>
              <a:t>Acceptable,</a:t>
            </a:r>
          </a:p>
          <a:p>
            <a:r>
              <a:rPr lang="en-US" altLang="en-US" dirty="0"/>
              <a:t>Acceptable subject to use conditions,</a:t>
            </a:r>
          </a:p>
          <a:p>
            <a:r>
              <a:rPr lang="en-US" altLang="en-US" dirty="0"/>
              <a:t>Acceptable subject to narrowed use limits,</a:t>
            </a:r>
          </a:p>
          <a:p>
            <a:r>
              <a:rPr lang="en-US" altLang="en-US" dirty="0"/>
              <a:t>Unacceptable alternatives.</a:t>
            </a:r>
          </a:p>
        </p:txBody>
      </p:sp>
      <p:sp>
        <p:nvSpPr>
          <p:cNvPr id="258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05F472C-9559-4A29-8A36-798880E74D90}" type="slidenum">
              <a:rPr lang="en-US" altLang="en-US" smtClean="0">
                <a:latin typeface="Times New Roman" pitchFamily="18" charset="0"/>
              </a:rPr>
              <a:pPr algn="r" eaLnBrk="1" hangingPunct="1">
                <a:spcBef>
                  <a:spcPct val="0"/>
                </a:spcBef>
              </a:pPr>
              <a:t>78</a:t>
            </a:fld>
            <a:endParaRPr lang="en-US" altLang="en-US" dirty="0">
              <a:latin typeface="Times New Roman" pitchFamily="18" charset="0"/>
            </a:endParaRPr>
          </a:p>
        </p:txBody>
      </p:sp>
    </p:spTree>
    <p:extLst>
      <p:ext uri="{BB962C8B-B14F-4D97-AF65-F5344CB8AC3E}">
        <p14:creationId xmlns:p14="http://schemas.microsoft.com/office/powerpoint/2010/main" val="29464442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p>
          <a:p>
            <a:endParaRPr lang="en-US" altLang="en-US" dirty="0"/>
          </a:p>
          <a:p>
            <a:r>
              <a:rPr lang="en-US" altLang="en-US" dirty="0"/>
              <a:t>R‐134a is an HFC and is considered Ozone friendly. R‐134a is the leading candidate for CFC R‐12 retrofit, but it is not a drop‐in substitute. The oils used in most R‐134a refrigeration systems are ESTERS. Esters cannot be mixed with other oils. It is also important to remember that when leak testing an R‐134a system to use pressurized nitrogen.</a:t>
            </a:r>
          </a:p>
          <a:p>
            <a:r>
              <a:rPr lang="en-US" altLang="en-US" dirty="0"/>
              <a:t>EPA and compressor manufacturers must approve refrigerant for use. Any change in refrigerant type in a system will change the operating characteristics or void the warranty.</a:t>
            </a:r>
          </a:p>
        </p:txBody>
      </p:sp>
      <p:sp>
        <p:nvSpPr>
          <p:cNvPr id="259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D0BA00A3-4CB2-4B51-84B6-16C381867196}" type="slidenum">
              <a:rPr lang="en-US" altLang="en-US" smtClean="0">
                <a:latin typeface="Times New Roman" pitchFamily="18" charset="0"/>
              </a:rPr>
              <a:pPr algn="r" eaLnBrk="1" hangingPunct="1">
                <a:spcBef>
                  <a:spcPct val="0"/>
                </a:spcBef>
              </a:pPr>
              <a:t>79</a:t>
            </a:fld>
            <a:endParaRPr lang="en-US" altLang="en-US" dirty="0">
              <a:latin typeface="Times New Roman" pitchFamily="18" charset="0"/>
            </a:endParaRPr>
          </a:p>
        </p:txBody>
      </p:sp>
    </p:spTree>
    <p:extLst>
      <p:ext uri="{BB962C8B-B14F-4D97-AF65-F5344CB8AC3E}">
        <p14:creationId xmlns:p14="http://schemas.microsoft.com/office/powerpoint/2010/main" val="39687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5</a:t>
            </a:r>
          </a:p>
          <a:p>
            <a:endParaRPr lang="en-US" dirty="0"/>
          </a:p>
          <a:p>
            <a:r>
              <a:rPr lang="en-US" dirty="0"/>
              <a:t>Type III.  Persons who maintain, service, repair, or dispose of low-pressure appliances (centrifugals and chillers) must be certified as Type III technicians.  Low-pressure refrigerants have pressures of 30 psig or lower at a liquid phase temperature of 104°F.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8</a:t>
            </a:fld>
            <a:endParaRPr lang="en-US" dirty="0"/>
          </a:p>
        </p:txBody>
      </p:sp>
    </p:spTree>
    <p:extLst>
      <p:ext uri="{BB962C8B-B14F-4D97-AF65-F5344CB8AC3E}">
        <p14:creationId xmlns:p14="http://schemas.microsoft.com/office/powerpoint/2010/main" val="39173600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endParaRPr lang="en-US" dirty="0"/>
          </a:p>
          <a:p>
            <a:endParaRPr lang="en-US" dirty="0"/>
          </a:p>
          <a:p>
            <a:r>
              <a:rPr lang="en-US" dirty="0"/>
              <a:t>It is also important to remember that, when leak testing an HFC system, use pressurized nitrogen with only a trace amount of refrigerant vapor. In order to avoid contamination use the same refrigerant as the system charge.  This is not considered to be a refrigerant that must be recovered.</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80</a:t>
            </a:fld>
            <a:endParaRPr lang="en-US" dirty="0"/>
          </a:p>
        </p:txBody>
      </p:sp>
    </p:spTree>
    <p:extLst>
      <p:ext uri="{BB962C8B-B14F-4D97-AF65-F5344CB8AC3E}">
        <p14:creationId xmlns:p14="http://schemas.microsoft.com/office/powerpoint/2010/main" val="40142509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altLang="en-US" dirty="0"/>
          </a:p>
          <a:p>
            <a:r>
              <a:rPr lang="en-US" altLang="en-US" dirty="0"/>
              <a:t>There are several refrigerant blends commonly in use. Some of the blends are called ternary, which means they are a three‐part blend. Ternary blends are used with a synthetic alkylbenzene lubricant. Make certain you are using the correct oil for the refrigerant. Most blends have a temperature glide.</a:t>
            </a:r>
          </a:p>
        </p:txBody>
      </p:sp>
      <p:sp>
        <p:nvSpPr>
          <p:cNvPr id="260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2AEB104-4579-4F14-9556-2A41CE716A62}" type="slidenum">
              <a:rPr lang="en-US" altLang="en-US" smtClean="0">
                <a:latin typeface="Times New Roman" pitchFamily="18" charset="0"/>
              </a:rPr>
              <a:pPr algn="r" eaLnBrk="1" hangingPunct="1">
                <a:spcBef>
                  <a:spcPct val="0"/>
                </a:spcBef>
              </a:pPr>
              <a:t>81</a:t>
            </a:fld>
            <a:endParaRPr lang="en-US" altLang="en-US" dirty="0">
              <a:latin typeface="Times New Roman" pitchFamily="18" charset="0"/>
            </a:endParaRPr>
          </a:p>
        </p:txBody>
      </p:sp>
    </p:spTree>
    <p:extLst>
      <p:ext uri="{BB962C8B-B14F-4D97-AF65-F5344CB8AC3E}">
        <p14:creationId xmlns:p14="http://schemas.microsoft.com/office/powerpoint/2010/main" val="1490997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pPr defTabSz="931717">
              <a:defRPr/>
            </a:pPr>
            <a:endParaRPr lang="en-US" altLang="en-US" b="1" dirty="0"/>
          </a:p>
          <a:p>
            <a:pPr defTabSz="931717">
              <a:defRPr/>
            </a:pPr>
            <a:r>
              <a:rPr lang="en-US" altLang="en-US" b="0" dirty="0"/>
              <a:t>Make certain you are using the correct oil for the particular refrigerant.  Most refrigerant oils are hygroscopic.  Hygroscopic oil has a high affinity for water. Some of these oils can absorb water through a plastic container. An oil sample should be taken and analyzed if a system has had a burned compressor winding failure or a major leak allowing moisture to enter the system.</a:t>
            </a:r>
          </a:p>
          <a:p>
            <a:pPr defTabSz="931717">
              <a:defRPr/>
            </a:pPr>
            <a:endParaRPr lang="en-US" altLang="en-US" b="1" dirty="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D408243-6C4D-4932-9AD4-470F879D5FD3}" type="slidenum">
              <a:rPr lang="en-US" altLang="en-US" smtClean="0">
                <a:latin typeface="Times New Roman" pitchFamily="18" charset="0"/>
              </a:rPr>
              <a:pPr algn="r" eaLnBrk="1" hangingPunct="1">
                <a:spcBef>
                  <a:spcPct val="0"/>
                </a:spcBef>
              </a:pPr>
              <a:t>82</a:t>
            </a:fld>
            <a:endParaRPr lang="en-US" altLang="en-US" dirty="0">
              <a:latin typeface="Times New Roman" pitchFamily="18" charset="0"/>
            </a:endParaRPr>
          </a:p>
        </p:txBody>
      </p:sp>
    </p:spTree>
    <p:extLst>
      <p:ext uri="{BB962C8B-B14F-4D97-AF65-F5344CB8AC3E}">
        <p14:creationId xmlns:p14="http://schemas.microsoft.com/office/powerpoint/2010/main" val="15357084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 </a:t>
            </a:r>
          </a:p>
          <a:p>
            <a:endParaRPr lang="en-US" altLang="en-US" dirty="0"/>
          </a:p>
          <a:p>
            <a:r>
              <a:rPr lang="en-US" altLang="en-US" dirty="0"/>
              <a:t>Refrigerant blends are made up of two or more single component refrigerants. Depending on how strongly the refrigerant molecules are attracted to each other, they may be classified as azeotropic or zeotropic.</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83</a:t>
            </a:fld>
            <a:endParaRPr lang="en-US" altLang="en-US" dirty="0">
              <a:latin typeface="Times New Roman" pitchFamily="18" charset="0"/>
            </a:endParaRPr>
          </a:p>
        </p:txBody>
      </p:sp>
    </p:spTree>
    <p:extLst>
      <p:ext uri="{BB962C8B-B14F-4D97-AF65-F5344CB8AC3E}">
        <p14:creationId xmlns:p14="http://schemas.microsoft.com/office/powerpoint/2010/main" val="8999183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altLang="en-US" dirty="0"/>
          </a:p>
          <a:p>
            <a:r>
              <a:rPr lang="en-US" altLang="en-US" dirty="0"/>
              <a:t>An azeotropic mixture acts like a single component refrigerant over its entire temperature pressure range. An azeotrope does not have a temperature glide.</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84</a:t>
            </a:fld>
            <a:endParaRPr lang="en-US" altLang="en-US" dirty="0">
              <a:latin typeface="Times New Roman" pitchFamily="18" charset="0"/>
            </a:endParaRPr>
          </a:p>
        </p:txBody>
      </p:sp>
    </p:spTree>
    <p:extLst>
      <p:ext uri="{BB962C8B-B14F-4D97-AF65-F5344CB8AC3E}">
        <p14:creationId xmlns:p14="http://schemas.microsoft.com/office/powerpoint/2010/main" val="2366693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altLang="en-US" dirty="0"/>
          </a:p>
          <a:p>
            <a:r>
              <a:rPr lang="en-US" altLang="en-US" dirty="0"/>
              <a:t>Zeotropic blends behave like a mixture of the individual components with predictable properties based on combinations of the original refrigerant’s properties.  </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85</a:t>
            </a:fld>
            <a:endParaRPr lang="en-US" altLang="en-US" dirty="0">
              <a:latin typeface="Times New Roman" pitchFamily="18" charset="0"/>
            </a:endParaRPr>
          </a:p>
        </p:txBody>
      </p:sp>
    </p:spTree>
    <p:extLst>
      <p:ext uri="{BB962C8B-B14F-4D97-AF65-F5344CB8AC3E}">
        <p14:creationId xmlns:p14="http://schemas.microsoft.com/office/powerpoint/2010/main" val="32889473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altLang="en-US" dirty="0"/>
          </a:p>
          <a:p>
            <a:r>
              <a:rPr lang="en-US" altLang="en-US" dirty="0"/>
              <a:t>You will need to know the</a:t>
            </a:r>
            <a:r>
              <a:rPr lang="en-US" altLang="en-US" baseline="0" dirty="0"/>
              <a:t> term</a:t>
            </a:r>
            <a:r>
              <a:rPr lang="en-US" altLang="en-US" dirty="0"/>
              <a:t> “temperature glide”</a:t>
            </a:r>
            <a:r>
              <a:rPr lang="en-US" altLang="en-US" baseline="0" dirty="0"/>
              <a:t> as it</a:t>
            </a:r>
            <a:r>
              <a:rPr lang="en-US" altLang="en-US" dirty="0"/>
              <a:t> refers to refrigerants that have a range of boiling points or condensing points throughout the evaporator and condenser pressures. Refrigerant fractionation can occur from a continuous leak due to the difference in pressures from the combined refrigerants. Temperature glide can range as low as 1 tenth of a degree to more than10 degrees.</a:t>
            </a:r>
          </a:p>
        </p:txBody>
      </p:sp>
      <p:sp>
        <p:nvSpPr>
          <p:cNvPr id="264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E8CCCEA-EE3A-4705-94EA-301DE6C83499}" type="slidenum">
              <a:rPr lang="en-US" altLang="en-US" smtClean="0">
                <a:latin typeface="Times New Roman" pitchFamily="18" charset="0"/>
              </a:rPr>
              <a:pPr algn="r" eaLnBrk="1" hangingPunct="1">
                <a:spcBef>
                  <a:spcPct val="0"/>
                </a:spcBef>
              </a:pPr>
              <a:t>86</a:t>
            </a:fld>
            <a:endParaRPr lang="en-US" altLang="en-US" dirty="0">
              <a:latin typeface="Times New Roman" pitchFamily="18" charset="0"/>
            </a:endParaRPr>
          </a:p>
        </p:txBody>
      </p:sp>
    </p:spTree>
    <p:extLst>
      <p:ext uri="{BB962C8B-B14F-4D97-AF65-F5344CB8AC3E}">
        <p14:creationId xmlns:p14="http://schemas.microsoft.com/office/powerpoint/2010/main" val="13512348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sz="1300" dirty="0"/>
          </a:p>
          <a:p>
            <a:r>
              <a:rPr lang="en-US" sz="1300" dirty="0"/>
              <a:t>The R-400 series of refrigerants are blended and the components of a blended refrigerant can leak from a system at uneven rates due to different vapor pressures. Then the percentages of the refrigerant blend change due to leaking.  The out of balance refrigerant is said to be fractionated. </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87</a:t>
            </a:fld>
            <a:endParaRPr lang="en-US" altLang="en-US" dirty="0">
              <a:latin typeface="Times New Roman" pitchFamily="18" charset="0"/>
            </a:endParaRPr>
          </a:p>
        </p:txBody>
      </p:sp>
    </p:spTree>
    <p:extLst>
      <p:ext uri="{BB962C8B-B14F-4D97-AF65-F5344CB8AC3E}">
        <p14:creationId xmlns:p14="http://schemas.microsoft.com/office/powerpoint/2010/main" val="20456919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sz="1300" dirty="0"/>
          </a:p>
          <a:p>
            <a:r>
              <a:rPr lang="en-US" sz="1300" dirty="0"/>
              <a:t>The proper charging method for blended refrigerants is to weigh into the high side of the system as a liquid.  When adding to an undercharged system, liquid refrigerant is throttled into the low side while the system is operating.</a:t>
            </a:r>
          </a:p>
          <a:p>
            <a:r>
              <a:rPr lang="en-US" sz="1300" dirty="0"/>
              <a:t> </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88</a:t>
            </a:fld>
            <a:endParaRPr lang="en-US" altLang="en-US" dirty="0">
              <a:latin typeface="Times New Roman" pitchFamily="18" charset="0"/>
            </a:endParaRPr>
          </a:p>
        </p:txBody>
      </p:sp>
    </p:spTree>
    <p:extLst>
      <p:ext uri="{BB962C8B-B14F-4D97-AF65-F5344CB8AC3E}">
        <p14:creationId xmlns:p14="http://schemas.microsoft.com/office/powerpoint/2010/main" val="18992258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sz="1300" dirty="0"/>
          </a:p>
          <a:p>
            <a:r>
              <a:rPr lang="en-US" sz="1300" dirty="0"/>
              <a:t>The Bubble and Dew points are used to indicate condensing and evaporation temperatures for blended refrigerants on a pressure temperature saturation chart. Bubble point is used when charging by condenser sub-cooling and dew point is used for charging by suction or evaporator superheat. This relationship of pressures and temperatures is based on the refrigerant’s temperature glide. Temperature glide can range a few tenths of a degree to 12 degrees or more.</a:t>
            </a:r>
          </a:p>
          <a:p>
            <a:r>
              <a:rPr lang="en-US" sz="1300" dirty="0"/>
              <a:t> </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89</a:t>
            </a:fld>
            <a:endParaRPr lang="en-US" altLang="en-US" dirty="0">
              <a:latin typeface="Times New Roman" pitchFamily="18" charset="0"/>
            </a:endParaRPr>
          </a:p>
        </p:txBody>
      </p:sp>
    </p:spTree>
    <p:extLst>
      <p:ext uri="{BB962C8B-B14F-4D97-AF65-F5344CB8AC3E}">
        <p14:creationId xmlns:p14="http://schemas.microsoft.com/office/powerpoint/2010/main" val="189922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5</a:t>
            </a:r>
          </a:p>
          <a:p>
            <a:endParaRPr lang="en-US" dirty="0"/>
          </a:p>
          <a:p>
            <a:pPr marL="0" indent="0">
              <a:buNone/>
            </a:pPr>
            <a:r>
              <a:rPr lang="en-US" altLang="en-US" dirty="0"/>
              <a:t>Persons, who obtain Type I, Type II and Type III certification levels are certified as </a:t>
            </a:r>
            <a:r>
              <a:rPr lang="en-US" altLang="en-US" b="1" dirty="0">
                <a:effectLst>
                  <a:outerShdw blurRad="38100" dist="38100" dir="2700000" algn="tl">
                    <a:srgbClr val="000000">
                      <a:alpha val="43137"/>
                    </a:srgbClr>
                  </a:outerShdw>
                </a:effectLst>
              </a:rPr>
              <a:t>Universal</a:t>
            </a:r>
            <a:r>
              <a:rPr lang="en-US" altLang="en-US" dirty="0"/>
              <a:t> technicians.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9</a:t>
            </a:fld>
            <a:endParaRPr lang="en-US" dirty="0"/>
          </a:p>
        </p:txBody>
      </p:sp>
    </p:spTree>
    <p:extLst>
      <p:ext uri="{BB962C8B-B14F-4D97-AF65-F5344CB8AC3E}">
        <p14:creationId xmlns:p14="http://schemas.microsoft.com/office/powerpoint/2010/main" val="32286504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sz="1300" dirty="0"/>
          </a:p>
          <a:p>
            <a:r>
              <a:rPr lang="en-US" sz="1300" dirty="0"/>
              <a:t>Even though the pressure temperature relationship, and the operating characteristics may be almost the same, the refrigerants cannot be interchanged. Due to flammability of some of the HC’s and HFO’s, the equipment must be designed to handle the refrigerant. Therefore, EPA regulates the maximum amount of refrigerant that can be use in the new systems by their type and use.</a:t>
            </a:r>
          </a:p>
          <a:p>
            <a:r>
              <a:rPr lang="en-US" sz="1300" dirty="0"/>
              <a:t> </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90</a:t>
            </a:fld>
            <a:endParaRPr lang="en-US" altLang="en-US" dirty="0">
              <a:latin typeface="Times New Roman" pitchFamily="18" charset="0"/>
            </a:endParaRPr>
          </a:p>
        </p:txBody>
      </p:sp>
    </p:spTree>
    <p:extLst>
      <p:ext uri="{BB962C8B-B14F-4D97-AF65-F5344CB8AC3E}">
        <p14:creationId xmlns:p14="http://schemas.microsoft.com/office/powerpoint/2010/main" val="18992258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dirty="0"/>
          </a:p>
          <a:p>
            <a:r>
              <a:rPr lang="en-US" dirty="0"/>
              <a:t>EPA regulations require a service aperture or process stub on all hermetically sealed appliances that use a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regulated </a:t>
            </a:r>
            <a:r>
              <a:rPr lang="en-US" dirty="0"/>
              <a:t>refrigerant in order to make it easier to recover refrigerant.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91</a:t>
            </a:fld>
            <a:endParaRPr lang="en-US" dirty="0"/>
          </a:p>
        </p:txBody>
      </p:sp>
    </p:spTree>
    <p:extLst>
      <p:ext uri="{BB962C8B-B14F-4D97-AF65-F5344CB8AC3E}">
        <p14:creationId xmlns:p14="http://schemas.microsoft.com/office/powerpoint/2010/main" val="36074127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altLang="en-US" dirty="0"/>
          </a:p>
          <a:p>
            <a:r>
              <a:rPr lang="en-US" altLang="en-US" dirty="0"/>
              <a:t>When servicing a system, if you discover that the refrigerant is contaminated, two or more refrigerants have been mixed in a system, you must recover the mixture into a separate tank to be turned in for reclamation. It is important NOT to mix different refrigerants in the same recovery tank because the mixture may be impossible to reclaim. Recover only one type of refrigerant into a recovery tank. The number of recovery tanks required by a person or company depends on the variety of equipment worked on and the types of refrigerants.</a:t>
            </a:r>
          </a:p>
          <a:p>
            <a:endParaRPr lang="en-US" altLang="en-US" dirty="0"/>
          </a:p>
        </p:txBody>
      </p:sp>
      <p:sp>
        <p:nvSpPr>
          <p:cNvPr id="266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A90B74F-A8ED-4C79-A72E-ED8798807A37}" type="slidenum">
              <a:rPr lang="en-US" altLang="en-US" smtClean="0">
                <a:latin typeface="Times New Roman" pitchFamily="18" charset="0"/>
              </a:rPr>
              <a:pPr algn="r" eaLnBrk="1" hangingPunct="1">
                <a:spcBef>
                  <a:spcPct val="0"/>
                </a:spcBef>
              </a:pPr>
              <a:t>92</a:t>
            </a:fld>
            <a:endParaRPr lang="en-US" altLang="en-US" dirty="0">
              <a:latin typeface="Times New Roman" pitchFamily="18" charset="0"/>
            </a:endParaRPr>
          </a:p>
        </p:txBody>
      </p:sp>
    </p:spTree>
    <p:extLst>
      <p:ext uri="{BB962C8B-B14F-4D97-AF65-F5344CB8AC3E}">
        <p14:creationId xmlns:p14="http://schemas.microsoft.com/office/powerpoint/2010/main" val="32273246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a:t>
            </a:r>
          </a:p>
          <a:p>
            <a:endParaRPr lang="en-US" altLang="en-US" dirty="0"/>
          </a:p>
          <a:p>
            <a:r>
              <a:rPr lang="en-US" altLang="en-US" dirty="0"/>
              <a:t>If a strong odor is detected during the recovery process, a compressor burn‐out has likely occurred. When recovering refrigerant from a system that experienced a compressor burn‐out, watch for signs of contamination in the oil. After recovering refrigerant, if nitrogen is used to flush debris out of the system, the nitrogen may be legally vented. A suction line filter drier should be installed to trap any debris that may damage the new compressor.</a:t>
            </a:r>
          </a:p>
        </p:txBody>
      </p:sp>
      <p:sp>
        <p:nvSpPr>
          <p:cNvPr id="267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C31150C-A856-4936-92CB-29480FA9E0DB}" type="slidenum">
              <a:rPr lang="en-US" altLang="en-US" smtClean="0">
                <a:latin typeface="Times New Roman" pitchFamily="18" charset="0"/>
              </a:rPr>
              <a:pPr algn="r" eaLnBrk="1" hangingPunct="1">
                <a:spcBef>
                  <a:spcPct val="0"/>
                </a:spcBef>
              </a:pPr>
              <a:t>93</a:t>
            </a:fld>
            <a:endParaRPr lang="en-US" altLang="en-US" dirty="0">
              <a:latin typeface="Times New Roman" pitchFamily="18" charset="0"/>
            </a:endParaRPr>
          </a:p>
        </p:txBody>
      </p:sp>
    </p:spTree>
    <p:extLst>
      <p:ext uri="{BB962C8B-B14F-4D97-AF65-F5344CB8AC3E}">
        <p14:creationId xmlns:p14="http://schemas.microsoft.com/office/powerpoint/2010/main" val="2562481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12 &amp; 13</a:t>
            </a:r>
          </a:p>
          <a:p>
            <a:endParaRPr lang="en-US" altLang="en-US" dirty="0"/>
          </a:p>
          <a:p>
            <a:r>
              <a:rPr lang="en-US" altLang="en-US" dirty="0"/>
              <a:t>The size of the equipment, amount of moisture, length of the hose between the unit being recovered from and the recovery machine, and the ambient temperature can all effect the efficiency of the recovery process.  Long hoses will cause excessive pressure drop, increased recovery time, and have a potential for increased emissions or venting from the recovery machine.  Excessive venting of the recovery machine or cylinder is illegal.  </a:t>
            </a:r>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7F779C-4E6C-4C55-AF42-0FAFFB334BF2}" type="slidenum">
              <a:rPr lang="en-US" altLang="en-US" smtClean="0">
                <a:latin typeface="Times New Roman" pitchFamily="18" charset="0"/>
              </a:rPr>
              <a:pPr algn="r" eaLnBrk="1" hangingPunct="1">
                <a:spcBef>
                  <a:spcPct val="0"/>
                </a:spcBef>
              </a:pPr>
              <a:t>94</a:t>
            </a:fld>
            <a:endParaRPr lang="en-US" altLang="en-US" dirty="0">
              <a:latin typeface="Times New Roman" pitchFamily="18" charset="0"/>
            </a:endParaRPr>
          </a:p>
        </p:txBody>
      </p:sp>
    </p:spTree>
    <p:extLst>
      <p:ext uri="{BB962C8B-B14F-4D97-AF65-F5344CB8AC3E}">
        <p14:creationId xmlns:p14="http://schemas.microsoft.com/office/powerpoint/2010/main" val="34726446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a:t>
            </a:r>
          </a:p>
          <a:p>
            <a:endParaRPr lang="en-US" altLang="en-US" dirty="0"/>
          </a:p>
          <a:p>
            <a:r>
              <a:rPr lang="en-US" altLang="en-US" dirty="0"/>
              <a:t>Since all refrigerants have a pressure temperature relationship, the lower the ambient temperature, surrounding the equipment being serviced, the slower the recovery rate will be.</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95</a:t>
            </a:fld>
            <a:endParaRPr lang="en-US" dirty="0"/>
          </a:p>
        </p:txBody>
      </p:sp>
    </p:spTree>
    <p:extLst>
      <p:ext uri="{BB962C8B-B14F-4D97-AF65-F5344CB8AC3E}">
        <p14:creationId xmlns:p14="http://schemas.microsoft.com/office/powerpoint/2010/main" val="18243554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a:t>
            </a:r>
            <a:endParaRPr lang="en-US" dirty="0"/>
          </a:p>
          <a:p>
            <a:endParaRPr lang="en-US" dirty="0"/>
          </a:p>
          <a:p>
            <a:r>
              <a:rPr lang="en-US" dirty="0"/>
              <a:t>After completing the transfer of liquid refrigerant between a recovery unit and a refrigeration system, you should guard against trapping liquid refrigerant between the service valves.</a:t>
            </a:r>
          </a:p>
          <a:p>
            <a:r>
              <a:rPr lang="en-US" dirty="0"/>
              <a:t>Recovered refrigerant may not meet the AHRI standard for virgin refrigerant, therefore it can only be reused in the same system or another system of the same owner.  It cannot change ownership.</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96</a:t>
            </a:fld>
            <a:endParaRPr lang="en-US" dirty="0"/>
          </a:p>
        </p:txBody>
      </p:sp>
    </p:spTree>
    <p:extLst>
      <p:ext uri="{BB962C8B-B14F-4D97-AF65-F5344CB8AC3E}">
        <p14:creationId xmlns:p14="http://schemas.microsoft.com/office/powerpoint/2010/main" val="36521817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a:t>
            </a:r>
          </a:p>
          <a:p>
            <a:endParaRPr lang="en-US" altLang="en-US" dirty="0"/>
          </a:p>
          <a:p>
            <a:r>
              <a:rPr lang="en-US" altLang="en-US" dirty="0"/>
              <a:t>In order to determine the general area of a leak, use an electronic or ultrasonic leak detector after pressurizing the system with nitrogen and a trace amount of refrigerant.  Once the general area of the leak is located, the use of soap bubbles will aid in pinpointing the leak.  Finding and repairing leaks in a system will conserve refrigerant for future use.</a:t>
            </a:r>
          </a:p>
        </p:txBody>
      </p:sp>
      <p:sp>
        <p:nvSpPr>
          <p:cNvPr id="270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CD95CDD-3649-42B5-8EB5-AEF7C01119D2}" type="slidenum">
              <a:rPr lang="en-US" altLang="en-US" smtClean="0">
                <a:latin typeface="Times New Roman" pitchFamily="18" charset="0"/>
              </a:rPr>
              <a:pPr algn="r" eaLnBrk="1" hangingPunct="1">
                <a:spcBef>
                  <a:spcPct val="0"/>
                </a:spcBef>
              </a:pPr>
              <a:t>97</a:t>
            </a:fld>
            <a:endParaRPr lang="en-US" altLang="en-US" dirty="0">
              <a:latin typeface="Times New Roman" pitchFamily="18" charset="0"/>
            </a:endParaRPr>
          </a:p>
        </p:txBody>
      </p:sp>
    </p:spTree>
    <p:extLst>
      <p:ext uri="{BB962C8B-B14F-4D97-AF65-F5344CB8AC3E}">
        <p14:creationId xmlns:p14="http://schemas.microsoft.com/office/powerpoint/2010/main" val="21295638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a:t>
            </a:r>
          </a:p>
          <a:p>
            <a:endParaRPr lang="en-US" altLang="en-US" dirty="0"/>
          </a:p>
          <a:p>
            <a:r>
              <a:rPr lang="en-US" altLang="en-US" dirty="0"/>
              <a:t>Two verification tests are required when an appliance containing 50 pounds of refrigerant or more has triggered the leak rate threshold and subsequently been repaired.  One must be performed before the appliance is recharged and one after the appliance returns to its normal operating conditions. </a:t>
            </a:r>
          </a:p>
        </p:txBody>
      </p:sp>
      <p:sp>
        <p:nvSpPr>
          <p:cNvPr id="270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CD95CDD-3649-42B5-8EB5-AEF7C01119D2}" type="slidenum">
              <a:rPr lang="en-US" altLang="en-US" smtClean="0">
                <a:latin typeface="Times New Roman" pitchFamily="18" charset="0"/>
              </a:rPr>
              <a:pPr algn="r" eaLnBrk="1" hangingPunct="1">
                <a:spcBef>
                  <a:spcPct val="0"/>
                </a:spcBef>
              </a:pPr>
              <a:t>98</a:t>
            </a:fld>
            <a:endParaRPr lang="en-US" altLang="en-US" dirty="0">
              <a:latin typeface="Times New Roman" pitchFamily="18" charset="0"/>
            </a:endParaRPr>
          </a:p>
        </p:txBody>
      </p:sp>
    </p:spTree>
    <p:extLst>
      <p:ext uri="{BB962C8B-B14F-4D97-AF65-F5344CB8AC3E}">
        <p14:creationId xmlns:p14="http://schemas.microsoft.com/office/powerpoint/2010/main" val="21295638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13</a:t>
            </a:r>
          </a:p>
          <a:p>
            <a:endParaRPr lang="en-US" altLang="en-US" dirty="0"/>
          </a:p>
          <a:p>
            <a:r>
              <a:rPr lang="en-US" altLang="en-US" dirty="0"/>
              <a:t>Industrial Process Refrigeration (IPR) refers to refrigeration equipment used in agriculture, crop production, oil and gas extraction, ice rinks, manufacture of frozen food, dairy products, food and beverages, ice, petrochemicals, chemicals, machinery, medical equipment, plastics, paper, and electronics. </a:t>
            </a:r>
          </a:p>
          <a:p>
            <a:endParaRPr lang="en-US" altLang="en-US" dirty="0"/>
          </a:p>
          <a:p>
            <a:r>
              <a:rPr lang="en-US" altLang="en-US" dirty="0"/>
              <a:t>Commercial Refrigeration refers to refrigerated warehousing and storage facilities, supermarkets, grocery stores, warehouse clubs, supercenters, convenience stores, and refrigerated transport.</a:t>
            </a:r>
          </a:p>
          <a:p>
            <a:endParaRPr lang="en-US" altLang="en-US" dirty="0"/>
          </a:p>
          <a:p>
            <a:r>
              <a:rPr lang="en-US" altLang="en-US" dirty="0"/>
              <a:t>Comfort Cooling refers to air-conditioning equipment, and others uses not listed. </a:t>
            </a:r>
          </a:p>
          <a:p>
            <a:endParaRPr lang="en-US" altLang="en-US" dirty="0"/>
          </a:p>
        </p:txBody>
      </p:sp>
      <p:sp>
        <p:nvSpPr>
          <p:cNvPr id="270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CD95CDD-3649-42B5-8EB5-AEF7C01119D2}" type="slidenum">
              <a:rPr lang="en-US" altLang="en-US" smtClean="0">
                <a:latin typeface="Times New Roman" pitchFamily="18" charset="0"/>
              </a:rPr>
              <a:pPr algn="r" eaLnBrk="1" hangingPunct="1">
                <a:spcBef>
                  <a:spcPct val="0"/>
                </a:spcBef>
              </a:pPr>
              <a:t>99</a:t>
            </a:fld>
            <a:endParaRPr lang="en-US" altLang="en-US" dirty="0">
              <a:latin typeface="Times New Roman" pitchFamily="18" charset="0"/>
            </a:endParaRPr>
          </a:p>
        </p:txBody>
      </p:sp>
    </p:spTree>
    <p:extLst>
      <p:ext uri="{BB962C8B-B14F-4D97-AF65-F5344CB8AC3E}">
        <p14:creationId xmlns:p14="http://schemas.microsoft.com/office/powerpoint/2010/main" val="77013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29340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581191" y="1020431"/>
            <a:ext cx="10993549" cy="1475013"/>
          </a:xfrm>
          <a:effectLst/>
        </p:spPr>
        <p:txBody>
          <a:bodyPr anchor="b">
            <a:normAutofit/>
          </a:bodyPr>
          <a:lstStyle>
            <a:lvl1pPr>
              <a:tabLst>
                <a:tab pos="914400" algn="l"/>
              </a:tabLst>
              <a:defRPr sz="3600" cap="none">
                <a:solidFill>
                  <a:schemeClr val="accent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7064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p>
            <a:pPr>
              <a:defRPr/>
            </a:pPr>
            <a:fld id="{686740D2-2166-47D1-BE97-1F4CAE741329}" type="slidenum">
              <a:rPr lang="en-US" smtClean="0"/>
              <a:pPr>
                <a:defRPr/>
              </a:pPr>
              <a:t>‹#›</a:t>
            </a:fld>
            <a:endParaRPr lang="en-US" dirty="0"/>
          </a:p>
        </p:txBody>
      </p:sp>
    </p:spTree>
    <p:extLst>
      <p:ext uri="{BB962C8B-B14F-4D97-AF65-F5344CB8AC3E}">
        <p14:creationId xmlns:p14="http://schemas.microsoft.com/office/powerpoint/2010/main" val="139038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5" name="Footer Placeholder 4"/>
          <p:cNvSpPr>
            <a:spLocks noGrp="1"/>
          </p:cNvSpPr>
          <p:nvPr>
            <p:ph type="ftr" sz="quarter" idx="11"/>
          </p:nvPr>
        </p:nvSpPr>
        <p:spPr>
          <a:xfrm>
            <a:off x="774923" y="5951811"/>
            <a:ext cx="7896279"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10446615" y="5956137"/>
            <a:ext cx="1164195" cy="365125"/>
          </a:xfrm>
          <a:prstGeom prst="rect">
            <a:avLst/>
          </a:prstGeom>
        </p:spPr>
        <p:txBody>
          <a:bodyPr/>
          <a:lstStyle>
            <a:lvl1pPr>
              <a:defRPr>
                <a:solidFill>
                  <a:schemeClr val="accent1">
                    <a:lumMod val="75000"/>
                    <a:lumOff val="25000"/>
                  </a:schemeClr>
                </a:solidFill>
              </a:defRPr>
            </a:lvl1pPr>
          </a:lstStyle>
          <a:p>
            <a:pPr>
              <a:defRPr/>
            </a:pPr>
            <a:fld id="{5E9BE29B-EE6C-494D-8F6F-056C47CB6A86}" type="slidenum">
              <a:rPr lang="en-US" smtClean="0"/>
              <a:pPr>
                <a:defRPr/>
              </a:pPr>
              <a:t>‹#›</a:t>
            </a:fld>
            <a:endParaRPr lang="en-US" dirty="0"/>
          </a:p>
        </p:txBody>
      </p:sp>
    </p:spTree>
    <p:extLst>
      <p:ext uri="{BB962C8B-B14F-4D97-AF65-F5344CB8AC3E}">
        <p14:creationId xmlns:p14="http://schemas.microsoft.com/office/powerpoint/2010/main" val="1760334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277195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FAEC78A4-ED24-4468-BB8F-F39AAEFB01AF}" type="slidenum">
              <a:rPr lang="en-US"/>
              <a:pPr>
                <a:defRPr/>
              </a:pPr>
              <a:t>‹#›</a:t>
            </a:fld>
            <a:endParaRPr lang="en-US" dirty="0"/>
          </a:p>
        </p:txBody>
      </p:sp>
    </p:spTree>
    <p:extLst>
      <p:ext uri="{BB962C8B-B14F-4D97-AF65-F5344CB8AC3E}">
        <p14:creationId xmlns:p14="http://schemas.microsoft.com/office/powerpoint/2010/main" val="1555168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185724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3969740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295685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2" y="702156"/>
            <a:ext cx="10086808" cy="1013800"/>
          </a:xfrm>
        </p:spPr>
        <p:txBody>
          <a:bodyPr anchor="ctr">
            <a:normAutofit/>
          </a:bodyPr>
          <a:lstStyle>
            <a:lvl1pPr>
              <a:tabLst>
                <a:tab pos="1198563" algn="l"/>
              </a:tabLst>
              <a:defRPr sz="4000" cap="none">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440286" y="1981200"/>
            <a:ext cx="11309338" cy="387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37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8098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lvl1pPr>
              <a:defRPr>
                <a:solidFill>
                  <a:schemeClr val="accent1">
                    <a:lumMod val="75000"/>
                    <a:lumOff val="25000"/>
                  </a:schemeClr>
                </a:solidFill>
              </a:defRPr>
            </a:lvl1pPr>
          </a:lstStyle>
          <a:p>
            <a:pPr>
              <a:defRPr/>
            </a:pPr>
            <a:fld id="{68B04B27-ECC6-4556-A728-AD74E7CD585F}" type="slidenum">
              <a:rPr lang="en-US" smtClean="0"/>
              <a:pPr>
                <a:defRPr/>
              </a:pPr>
              <a:t>‹#›</a:t>
            </a:fld>
            <a:endParaRPr lang="en-US" dirty="0"/>
          </a:p>
        </p:txBody>
      </p:sp>
    </p:spTree>
    <p:extLst>
      <p:ext uri="{BB962C8B-B14F-4D97-AF65-F5344CB8AC3E}">
        <p14:creationId xmlns:p14="http://schemas.microsoft.com/office/powerpoint/2010/main" val="40798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729658"/>
            <a:ext cx="11029616" cy="988332"/>
          </a:xfrm>
        </p:spPr>
        <p:txBody>
          <a:bodyPr>
            <a:normAutofit/>
          </a:bodyPr>
          <a:lstStyle>
            <a:lvl1pPr>
              <a:defRPr sz="3600" cap="none">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pPr>
              <a:defRPr/>
            </a:pPr>
            <a:fld id="{EB1162BE-9F05-4ABC-8DE9-5BB4696B8ED2}" type="slidenum">
              <a:rPr lang="en-US" smtClean="0"/>
              <a:pPr>
                <a:defRPr/>
              </a:pPr>
              <a:t>‹#›</a:t>
            </a:fld>
            <a:endParaRPr lang="en-US" dirty="0"/>
          </a:p>
        </p:txBody>
      </p:sp>
    </p:spTree>
    <p:extLst>
      <p:ext uri="{BB962C8B-B14F-4D97-AF65-F5344CB8AC3E}">
        <p14:creationId xmlns:p14="http://schemas.microsoft.com/office/powerpoint/2010/main" val="2573888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8" name="Footer Placeholder 7"/>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10558300" y="5956137"/>
            <a:ext cx="1052510" cy="365125"/>
          </a:xfrm>
          <a:prstGeom prst="rect">
            <a:avLst/>
          </a:prstGeom>
        </p:spPr>
        <p:txBody>
          <a:bodyPr/>
          <a:lstStyle/>
          <a:p>
            <a:pPr>
              <a:defRPr/>
            </a:pPr>
            <a:fld id="{7F388D0D-F752-44E8-A302-1DDA76394619}" type="slidenum">
              <a:rPr lang="en-US" smtClean="0"/>
              <a:pPr>
                <a:defRPr/>
              </a:pPr>
              <a:t>‹#›</a:t>
            </a:fld>
            <a:endParaRPr lang="en-US" dirty="0"/>
          </a:p>
        </p:txBody>
      </p:sp>
    </p:spTree>
    <p:extLst>
      <p:ext uri="{BB962C8B-B14F-4D97-AF65-F5344CB8AC3E}">
        <p14:creationId xmlns:p14="http://schemas.microsoft.com/office/powerpoint/2010/main" val="1176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hasCustomPrompt="1"/>
          </p:nvPr>
        </p:nvSpPr>
        <p:spPr>
          <a:xfrm>
            <a:off x="575894" y="729658"/>
            <a:ext cx="11029616" cy="988332"/>
          </a:xfrm>
        </p:spPr>
        <p:txBody>
          <a:bodyPr anchor="ctr">
            <a:normAutofit/>
          </a:bodyPr>
          <a:lstStyle>
            <a:lvl1pPr>
              <a:tabLst>
                <a:tab pos="744538" algn="l"/>
              </a:tabLst>
              <a:defRPr sz="4000" cap="none">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10558300" y="5956137"/>
            <a:ext cx="1052510" cy="365125"/>
          </a:xfrm>
          <a:prstGeom prst="rect">
            <a:avLst/>
          </a:prstGeom>
        </p:spPr>
        <p:txBody>
          <a:bodyPr/>
          <a:lstStyle/>
          <a:p>
            <a:pPr>
              <a:defRPr/>
            </a:pPr>
            <a:fld id="{629EEBD1-4DAD-4EB8-A146-4F61DD3F960E}" type="slidenum">
              <a:rPr lang="en-US" smtClean="0"/>
              <a:pPr>
                <a:defRPr/>
              </a:pPr>
              <a:t>‹#›</a:t>
            </a:fld>
            <a:endParaRPr lang="en-US" dirty="0"/>
          </a:p>
        </p:txBody>
      </p:sp>
    </p:spTree>
    <p:extLst>
      <p:ext uri="{BB962C8B-B14F-4D97-AF65-F5344CB8AC3E}">
        <p14:creationId xmlns:p14="http://schemas.microsoft.com/office/powerpoint/2010/main" val="167928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3" name="Footer Placeholder 2"/>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10558300" y="5956137"/>
            <a:ext cx="1052510" cy="365125"/>
          </a:xfrm>
          <a:prstGeom prst="rect">
            <a:avLst/>
          </a:prstGeom>
        </p:spPr>
        <p:txBody>
          <a:bodyPr/>
          <a:lstStyle/>
          <a:p>
            <a:pPr>
              <a:defRPr/>
            </a:pPr>
            <a:fld id="{69AB00A7-F916-4D31-9E31-B9F54E46DB99}" type="slidenum">
              <a:rPr lang="en-US" smtClean="0"/>
              <a:pPr>
                <a:defRPr/>
              </a:pPr>
              <a:t>‹#›</a:t>
            </a:fld>
            <a:endParaRPr lang="en-US" dirty="0"/>
          </a:p>
        </p:txBody>
      </p:sp>
    </p:spTree>
    <p:extLst>
      <p:ext uri="{BB962C8B-B14F-4D97-AF65-F5344CB8AC3E}">
        <p14:creationId xmlns:p14="http://schemas.microsoft.com/office/powerpoint/2010/main" val="247938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lvl1pPr>
              <a:defRPr>
                <a:solidFill>
                  <a:schemeClr val="accent1">
                    <a:lumMod val="75000"/>
                    <a:lumOff val="25000"/>
                  </a:schemeClr>
                </a:solidFill>
              </a:defRPr>
            </a:lvl1pPr>
          </a:lstStyle>
          <a:p>
            <a:pPr>
              <a:defRPr/>
            </a:pPr>
            <a:fld id="{FF6F2639-6331-4F97-B277-32C7D08775C1}" type="slidenum">
              <a:rPr lang="en-US" smtClean="0"/>
              <a:pPr>
                <a:defRPr/>
              </a:pPr>
              <a:t>‹#›</a:t>
            </a:fld>
            <a:endParaRPr lang="en-US" dirty="0"/>
          </a:p>
        </p:txBody>
      </p:sp>
    </p:spTree>
    <p:extLst>
      <p:ext uri="{BB962C8B-B14F-4D97-AF65-F5344CB8AC3E}">
        <p14:creationId xmlns:p14="http://schemas.microsoft.com/office/powerpoint/2010/main" val="73259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pPr>
              <a:defRPr/>
            </a:pPr>
            <a:fld id="{C1EBFD5B-94EC-4113-B366-2191A6312C2E}" type="slidenum">
              <a:rPr lang="en-US" smtClean="0"/>
              <a:pPr>
                <a:defRPr/>
              </a:pPr>
              <a:t>‹#›</a:t>
            </a:fld>
            <a:endParaRPr lang="en-US" dirty="0"/>
          </a:p>
        </p:txBody>
      </p:sp>
    </p:spTree>
    <p:extLst>
      <p:ext uri="{BB962C8B-B14F-4D97-AF65-F5344CB8AC3E}">
        <p14:creationId xmlns:p14="http://schemas.microsoft.com/office/powerpoint/2010/main" val="266899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429339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p:cNvSpPr txBox="1"/>
          <p:nvPr userDrawn="1"/>
        </p:nvSpPr>
        <p:spPr>
          <a:xfrm>
            <a:off x="8377038" y="3463381"/>
            <a:ext cx="6604001" cy="769441"/>
          </a:xfrm>
          <a:prstGeom prst="rect">
            <a:avLst/>
          </a:prstGeom>
          <a:noFill/>
        </p:spPr>
        <p:txBody>
          <a:bodyPr wrap="square" rtlCol="0">
            <a:spAutoFit/>
          </a:bodyPr>
          <a:lstStyle/>
          <a:p>
            <a:endParaRPr lang="en-US" sz="4400" dirty="0"/>
          </a:p>
        </p:txBody>
      </p:sp>
      <p:pic>
        <p:nvPicPr>
          <p:cNvPr id="5" name="Picture 4">
            <a:extLst>
              <a:ext uri="{FF2B5EF4-FFF2-40B4-BE49-F238E27FC236}">
                <a16:creationId xmlns:a16="http://schemas.microsoft.com/office/drawing/2014/main" id="{DDC2628C-939A-4F01-A37F-167E5214F53D}"/>
              </a:ext>
            </a:extLst>
          </p:cNvPr>
          <p:cNvPicPr>
            <a:picLocks noChangeAspect="1"/>
          </p:cNvPicPr>
          <p:nvPr userDrawn="1"/>
        </p:nvPicPr>
        <p:blipFill>
          <a:blip r:embed="rId1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192551" y="6096000"/>
            <a:ext cx="836514" cy="648371"/>
          </a:xfrm>
          <a:prstGeom prst="rect">
            <a:avLst/>
          </a:prstGeom>
        </p:spPr>
      </p:pic>
    </p:spTree>
    <p:extLst>
      <p:ext uri="{BB962C8B-B14F-4D97-AF65-F5344CB8AC3E}">
        <p14:creationId xmlns:p14="http://schemas.microsoft.com/office/powerpoint/2010/main" val="144420018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3" r:id="rId15"/>
    <p:sldLayoutId id="2147484054" r:id="rId16"/>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amp;ehk=m1XNDUoxVqIKKmOZ1v073g&amp;r=0&amp;pid=OfficeInsert"/><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hyperlink" Target="http://en.wikipedia.org/wiki/file:no_sign.svg"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amp;ehk=DqOT0"/><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spring.org.uk/2012/02/multiple-choice-tests-why-sticking-with-your-first-answer-is-probably-wrong.php"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112.xml.rels><?xml version="1.0" encoding="UTF-8" standalone="yes"?>
<Relationships xmlns="http://schemas.openxmlformats.org/package/2006/relationships"><Relationship Id="rId3" Type="http://schemas.openxmlformats.org/officeDocument/2006/relationships/image" Target="../media/image82.png&amp;ehk=lkzswwYZgvGEaPvdUCo"/><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hyperlink" Target="http://thetechyteacher.com/blogging-best-practices-for-teachers-and-students/"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4.xml.rels><?xml version="1.0" encoding="UTF-8" standalone="yes"?>
<Relationships xmlns="http://schemas.openxmlformats.org/package/2006/relationships"><Relationship Id="rId8" Type="http://schemas.openxmlformats.org/officeDocument/2006/relationships/hyperlink" Target="https://commons.wikimedia.org/wiki/File:Compressor3.jpg" TargetMode="External"/><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hyperlink" Target="http://en.wikipedia.org/wiki/file:no_sign.svg" TargetMode="External"/><Relationship Id="rId5" Type="http://schemas.openxmlformats.org/officeDocument/2006/relationships/image" Target="../media/image87.png"/><Relationship Id="rId4" Type="http://schemas.openxmlformats.org/officeDocument/2006/relationships/image" Target="../media/image86.jpeg"/></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2.png&amp;ehk=M9UvhRAitQOnkKsIFfgFxA&amp;r=0&amp;pid=OfficeInsert"/><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hyperlink" Target="https://en.wikipedia.org/wiki/Achlorhydria"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99.jpeg"/><Relationship Id="rId4" Type="http://schemas.openxmlformats.org/officeDocument/2006/relationships/image" Target="../media/image98.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escogroup.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21.png"/></Relationships>
</file>

<file path=ppt/slides/_rels/slide1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77.jpe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9.xml"/><Relationship Id="rId1" Type="http://schemas.openxmlformats.org/officeDocument/2006/relationships/slideLayout" Target="../slideLayouts/slideLayout4.xml"/><Relationship Id="rId4" Type="http://schemas.openxmlformats.org/officeDocument/2006/relationships/image" Target="../media/image1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0.xml"/><Relationship Id="rId1" Type="http://schemas.openxmlformats.org/officeDocument/2006/relationships/slideLayout" Target="../slideLayouts/slideLayout4.xml"/><Relationship Id="rId4" Type="http://schemas.openxmlformats.org/officeDocument/2006/relationships/image" Target="../media/image150.png"/></Relationships>
</file>

<file path=ppt/slides/_rels/slide2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2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20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09.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14.xml"/><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160.jpe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1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17.xml"/><Relationship Id="rId1" Type="http://schemas.openxmlformats.org/officeDocument/2006/relationships/slideLayout" Target="../slideLayouts/slideLayout2.xml"/><Relationship Id="rId4" Type="http://schemas.openxmlformats.org/officeDocument/2006/relationships/hyperlink" Target="https://commons.wikimedia.org/wiki/File:Replacement_filing_cabinet.svg" TargetMode="Externa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50.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25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55.xml"/><Relationship Id="rId1" Type="http://schemas.openxmlformats.org/officeDocument/2006/relationships/slideLayout" Target="../slideLayouts/slideLayout15.xml"/></Relationships>
</file>

<file path=ppt/slides/_rels/slide256.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178.wmf"/></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amp;ehk=FGai"/><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Ozone_Hole.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openclipart.org/detail/167316/su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image" Target="../media/image70.gif&amp;ehk=VlseMrXV8CLYHEH"/><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amogaathome.blogspot.com/2009_05_01_archive.html"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7" name="AutoShape 3">
            <a:extLst>
              <a:ext uri="{FF2B5EF4-FFF2-40B4-BE49-F238E27FC236}">
                <a16:creationId xmlns:a16="http://schemas.microsoft.com/office/drawing/2014/main" id="{2826D387-B905-49F3-A0D8-CC6FF3D1EE25}"/>
              </a:ext>
            </a:extLst>
          </p:cNvPr>
          <p:cNvCxnSpPr>
            <a:cxnSpLocks noChangeShapeType="1"/>
          </p:cNvCxnSpPr>
          <p:nvPr/>
        </p:nvCxnSpPr>
        <p:spPr bwMode="auto">
          <a:xfrm flipH="1">
            <a:off x="6065754" y="0"/>
            <a:ext cx="16752" cy="6858000"/>
          </a:xfrm>
          <a:prstGeom prst="straightConnector1">
            <a:avLst/>
          </a:prstGeom>
          <a:noFill/>
          <a:ln w="190500">
            <a:solidFill>
              <a:srgbClr val="1F497D"/>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cxnSp>
      <p:pic>
        <p:nvPicPr>
          <p:cNvPr id="1028" name="Picture 4">
            <a:extLst>
              <a:ext uri="{FF2B5EF4-FFF2-40B4-BE49-F238E27FC236}">
                <a16:creationId xmlns:a16="http://schemas.microsoft.com/office/drawing/2014/main" id="{D0920930-43C0-49CD-8170-1C86B39456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7516" y="1111817"/>
            <a:ext cx="2617485" cy="2906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9" name="Picture 5" descr="PTAC">
            <a:extLst>
              <a:ext uri="{FF2B5EF4-FFF2-40B4-BE49-F238E27FC236}">
                <a16:creationId xmlns:a16="http://schemas.microsoft.com/office/drawing/2014/main" id="{AE851740-50F5-496A-9BF3-1610B58BD2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899" y="1448401"/>
            <a:ext cx="3743844" cy="23583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descr="Ice Machine">
            <a:extLst>
              <a:ext uri="{FF2B5EF4-FFF2-40B4-BE49-F238E27FC236}">
                <a16:creationId xmlns:a16="http://schemas.microsoft.com/office/drawing/2014/main" id="{F1F7ED84-F58F-4C4E-A655-9EE469EBF4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1035" y="4013779"/>
            <a:ext cx="2462377" cy="28817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031" name="AutoShape 7">
            <a:extLst>
              <a:ext uri="{FF2B5EF4-FFF2-40B4-BE49-F238E27FC236}">
                <a16:creationId xmlns:a16="http://schemas.microsoft.com/office/drawing/2014/main" id="{AE5C197F-A9B5-4357-BA70-AE900E81E7FD}"/>
              </a:ext>
            </a:extLst>
          </p:cNvPr>
          <p:cNvCxnSpPr>
            <a:cxnSpLocks noChangeShapeType="1"/>
          </p:cNvCxnSpPr>
          <p:nvPr/>
        </p:nvCxnSpPr>
        <p:spPr bwMode="auto">
          <a:xfrm>
            <a:off x="0" y="3875790"/>
            <a:ext cx="12192000" cy="0"/>
          </a:xfrm>
          <a:prstGeom prst="straightConnector1">
            <a:avLst/>
          </a:prstGeom>
          <a:noFill/>
          <a:ln w="190500" algn="ctr">
            <a:solidFill>
              <a:srgbClr val="1F497D"/>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cxnSp>
      <p:pic>
        <p:nvPicPr>
          <p:cNvPr id="1032" name="Picture 8" descr="Chiller with background removed">
            <a:extLst>
              <a:ext uri="{FF2B5EF4-FFF2-40B4-BE49-F238E27FC236}">
                <a16:creationId xmlns:a16="http://schemas.microsoft.com/office/drawing/2014/main" id="{E5D3670C-9057-495E-92D7-DF06087F9D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4517" y="3753521"/>
            <a:ext cx="3988268" cy="29905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9">
            <a:extLst>
              <a:ext uri="{FF2B5EF4-FFF2-40B4-BE49-F238E27FC236}">
                <a16:creationId xmlns:a16="http://schemas.microsoft.com/office/drawing/2014/main" id="{90C18380-F754-4C97-A9E5-D6A5BA0A4FD0}"/>
              </a:ext>
            </a:extLst>
          </p:cNvPr>
          <p:cNvSpPr>
            <a:spLocks noChangeAspect="1" noChangeArrowheads="1"/>
          </p:cNvSpPr>
          <p:nvPr/>
        </p:nvSpPr>
        <p:spPr bwMode="auto">
          <a:xfrm rot="2670344">
            <a:off x="5191495" y="2966041"/>
            <a:ext cx="1808502" cy="1803378"/>
          </a:xfrm>
          <a:prstGeom prst="rect">
            <a:avLst/>
          </a:prstGeom>
          <a:solidFill>
            <a:srgbClr val="1F497D"/>
          </a:solidFill>
          <a:ln w="6350" algn="ctr">
            <a:solidFill>
              <a:srgbClr val="C00000"/>
            </a:solidFill>
            <a:miter lim="800000"/>
            <a:headEnd/>
            <a:tailEnd/>
          </a:ln>
          <a:effectLst>
            <a:outerShdw blurRad="50800" dist="38100" dir="18900000" algn="bl" rotWithShape="0">
              <a:prstClr val="black">
                <a:alpha val="40000"/>
              </a:prstClr>
            </a:outerShdw>
          </a:effectLst>
          <a:extLst/>
        </p:spPr>
        <p:txBody>
          <a:bodyPr vert="horz" wrap="square" lIns="36576" tIns="36576" rIns="36576" bIns="36576" numCol="1" anchor="t" anchorCtr="0" compatLnSpc="1">
            <a:prstTxWarp prst="textNoShape">
              <a:avLst/>
            </a:prstTxWarp>
          </a:bodyPr>
          <a:lstStyle/>
          <a:p>
            <a:endParaRPr lang="en-US" dirty="0"/>
          </a:p>
        </p:txBody>
      </p:sp>
      <p:pic>
        <p:nvPicPr>
          <p:cNvPr id="1034" name="Picture 10" descr="ESCO Institutt w stroke">
            <a:extLst>
              <a:ext uri="{FF2B5EF4-FFF2-40B4-BE49-F238E27FC236}">
                <a16:creationId xmlns:a16="http://schemas.microsoft.com/office/drawing/2014/main" id="{63B654FA-D8A3-4BB8-8FD2-C7B20F79B2A8}"/>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3245317"/>
            <a:ext cx="1548778" cy="1122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4" name="Text Box 2">
            <a:extLst>
              <a:ext uri="{FF2B5EF4-FFF2-40B4-BE49-F238E27FC236}">
                <a16:creationId xmlns:a16="http://schemas.microsoft.com/office/drawing/2014/main" id="{F438EB09-447D-49E4-860B-74B94B12CE63}"/>
              </a:ext>
            </a:extLst>
          </p:cNvPr>
          <p:cNvSpPr txBox="1">
            <a:spLocks noChangeArrowheads="1"/>
          </p:cNvSpPr>
          <p:nvPr/>
        </p:nvSpPr>
        <p:spPr bwMode="auto">
          <a:xfrm>
            <a:off x="0" y="-1588"/>
            <a:ext cx="12192000" cy="1256356"/>
          </a:xfrm>
          <a:prstGeom prst="rect">
            <a:avLst/>
          </a:prstGeom>
          <a:solidFill>
            <a:srgbClr val="1F497D"/>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36576" tIns="36576" rIns="36576" bIns="36576" numCol="1" anchor="ctr" anchorCtr="0" compatLnSpc="1">
            <a:prstTxWarp prst="textNoShape">
              <a:avLst/>
            </a:prstTxWarp>
          </a:bodyPr>
          <a:lstStyle/>
          <a:p>
            <a:pPr marL="338138">
              <a:lnSpc>
                <a:spcPct val="83000"/>
              </a:lnSpc>
              <a:spcBef>
                <a:spcPts val="0"/>
              </a:spcBef>
              <a:spcAft>
                <a:spcPts val="300"/>
              </a:spcAft>
            </a:pPr>
            <a:r>
              <a:rPr lang="en-US" sz="4000" kern="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EPA Section 608 Preparatory Class</a:t>
            </a:r>
            <a:r>
              <a:rPr lang="en-US" sz="800" kern="1400"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8536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chor="ctr"/>
          <a:lstStyle/>
          <a:p>
            <a:r>
              <a:rPr lang="en-US" altLang="en-US" dirty="0"/>
              <a:t>Test Format</a:t>
            </a:r>
          </a:p>
        </p:txBody>
      </p:sp>
      <p:sp>
        <p:nvSpPr>
          <p:cNvPr id="6147" name="Rectangle 3"/>
          <p:cNvSpPr>
            <a:spLocks noGrp="1" noChangeArrowheads="1"/>
          </p:cNvSpPr>
          <p:nvPr>
            <p:ph sz="half" idx="1"/>
          </p:nvPr>
        </p:nvSpPr>
        <p:spPr>
          <a:xfrm>
            <a:off x="581193" y="2826678"/>
            <a:ext cx="5667208" cy="3633047"/>
          </a:xfrm>
        </p:spPr>
        <p:txBody>
          <a:bodyPr anchor="t">
            <a:normAutofit fontScale="92500"/>
          </a:bodyPr>
          <a:lstStyle/>
          <a:p>
            <a:r>
              <a:rPr lang="en-US" altLang="en-US" sz="2700" dirty="0"/>
              <a:t>Stratospheric ozone depletion (ODP)</a:t>
            </a:r>
          </a:p>
          <a:p>
            <a:r>
              <a:rPr lang="en-US" altLang="en-US" sz="2700" dirty="0"/>
              <a:t>Rules and regulations of the Clean Air Act (CAA)</a:t>
            </a:r>
          </a:p>
          <a:p>
            <a:r>
              <a:rPr lang="en-US" altLang="en-US" sz="2700" dirty="0"/>
              <a:t>The Montreal protocol </a:t>
            </a:r>
          </a:p>
          <a:p>
            <a:r>
              <a:rPr lang="en-US" altLang="en-US" sz="2700" dirty="0"/>
              <a:t>Refrigerant recovery, recycling and reclaiming, recovery devices </a:t>
            </a:r>
          </a:p>
          <a:p>
            <a:r>
              <a:rPr lang="en-US" altLang="en-US" sz="2700" dirty="0"/>
              <a:t>Substitute refrigerants and oils </a:t>
            </a:r>
          </a:p>
        </p:txBody>
      </p:sp>
      <p:sp>
        <p:nvSpPr>
          <p:cNvPr id="2" name="Content Placeholder 1">
            <a:extLst>
              <a:ext uri="{FF2B5EF4-FFF2-40B4-BE49-F238E27FC236}">
                <a16:creationId xmlns:a16="http://schemas.microsoft.com/office/drawing/2014/main" id="{5DE67566-1D64-43CD-8A88-3EA44CE344FD}"/>
              </a:ext>
            </a:extLst>
          </p:cNvPr>
          <p:cNvSpPr>
            <a:spLocks noGrp="1"/>
          </p:cNvSpPr>
          <p:nvPr>
            <p:ph sz="half" idx="2"/>
          </p:nvPr>
        </p:nvSpPr>
        <p:spPr>
          <a:xfrm>
            <a:off x="6858000" y="2826678"/>
            <a:ext cx="5181601" cy="3633047"/>
          </a:xfrm>
        </p:spPr>
        <p:txBody>
          <a:bodyPr anchor="t">
            <a:normAutofit fontScale="92500"/>
          </a:bodyPr>
          <a:lstStyle/>
          <a:p>
            <a:r>
              <a:rPr lang="en-US" altLang="en-US" sz="2700" dirty="0"/>
              <a:t>Recovery techniques </a:t>
            </a:r>
          </a:p>
          <a:p>
            <a:r>
              <a:rPr lang="en-US" altLang="en-US" sz="2700" dirty="0"/>
              <a:t>Dehydration </a:t>
            </a:r>
          </a:p>
          <a:p>
            <a:r>
              <a:rPr lang="en-US" altLang="en-US" sz="2700" dirty="0"/>
              <a:t>Recovery cylinders </a:t>
            </a:r>
          </a:p>
          <a:p>
            <a:r>
              <a:rPr lang="en-US" altLang="en-US" sz="2700" dirty="0"/>
              <a:t>Safety</a:t>
            </a:r>
          </a:p>
          <a:p>
            <a:r>
              <a:rPr lang="en-US" altLang="en-US" sz="2700" dirty="0"/>
              <a:t>Shipping</a:t>
            </a:r>
          </a:p>
          <a:p>
            <a:r>
              <a:rPr lang="en-US" sz="2700" dirty="0"/>
              <a:t>Global Warming Potential (GWP)</a:t>
            </a:r>
          </a:p>
        </p:txBody>
      </p:sp>
      <p:sp>
        <p:nvSpPr>
          <p:cNvPr id="3" name="Rectangle 2">
            <a:extLst>
              <a:ext uri="{FF2B5EF4-FFF2-40B4-BE49-F238E27FC236}">
                <a16:creationId xmlns:a16="http://schemas.microsoft.com/office/drawing/2014/main" id="{70875232-F060-4FE0-A405-0993F3983138}"/>
              </a:ext>
            </a:extLst>
          </p:cNvPr>
          <p:cNvSpPr/>
          <p:nvPr/>
        </p:nvSpPr>
        <p:spPr>
          <a:xfrm>
            <a:off x="581193" y="2010724"/>
            <a:ext cx="11029616" cy="523220"/>
          </a:xfrm>
          <a:prstGeom prst="rect">
            <a:avLst/>
          </a:prstGeom>
        </p:spPr>
        <p:txBody>
          <a:bodyPr wrap="square">
            <a:spAutoFit/>
          </a:bodyPr>
          <a:lstStyle/>
          <a:p>
            <a:r>
              <a:rPr lang="en-US" altLang="en-US" sz="2800" b="0" dirty="0">
                <a:solidFill>
                  <a:schemeClr val="tx2"/>
                </a:solidFill>
                <a:latin typeface="+mn-lt"/>
              </a:rPr>
              <a:t>The Core contains 25 general knowledge questions relating to: </a:t>
            </a:r>
          </a:p>
        </p:txBody>
      </p:sp>
    </p:spTree>
    <p:extLst>
      <p:ext uri="{BB962C8B-B14F-4D97-AF65-F5344CB8AC3E}">
        <p14:creationId xmlns:p14="http://schemas.microsoft.com/office/powerpoint/2010/main" val="33427657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dirty="0"/>
              <a:t>Leak Detection</a:t>
            </a:r>
          </a:p>
        </p:txBody>
      </p:sp>
      <p:sp>
        <p:nvSpPr>
          <p:cNvPr id="83971" name="Content Placeholder 2"/>
          <p:cNvSpPr>
            <a:spLocks noGrp="1"/>
          </p:cNvSpPr>
          <p:nvPr>
            <p:ph idx="1"/>
          </p:nvPr>
        </p:nvSpPr>
        <p:spPr>
          <a:xfrm>
            <a:off x="440286" y="1981200"/>
            <a:ext cx="11309338" cy="4876800"/>
          </a:xfrm>
        </p:spPr>
        <p:txBody>
          <a:bodyPr anchor="t">
            <a:normAutofit/>
          </a:bodyPr>
          <a:lstStyle/>
          <a:p>
            <a:r>
              <a:rPr lang="en-US" dirty="0"/>
              <a:t>When an appliance is designed for multiple use, the category will be considered industrial process refrigeration equipment if 50 percent or more of its operating capacity is used for industrial process refrigeration.</a:t>
            </a:r>
          </a:p>
          <a:p>
            <a:pPr marL="0" indent="0">
              <a:buNone/>
            </a:pPr>
            <a:r>
              <a:rPr lang="en-US" dirty="0"/>
              <a:t> </a:t>
            </a:r>
          </a:p>
          <a:p>
            <a:endParaRPr lang="en-US" altLang="en-US" dirty="0"/>
          </a:p>
          <a:p>
            <a:endParaRPr lang="en-US" altLang="en-US" dirty="0"/>
          </a:p>
        </p:txBody>
      </p:sp>
    </p:spTree>
    <p:extLst>
      <p:ext uri="{BB962C8B-B14F-4D97-AF65-F5344CB8AC3E}">
        <p14:creationId xmlns:p14="http://schemas.microsoft.com/office/powerpoint/2010/main" val="1955121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dirty="0"/>
              <a:t>Dehydration</a:t>
            </a:r>
          </a:p>
        </p:txBody>
      </p:sp>
      <p:sp>
        <p:nvSpPr>
          <p:cNvPr id="76803" name="Rectangle 3"/>
          <p:cNvSpPr>
            <a:spLocks noGrp="1" noChangeArrowheads="1"/>
          </p:cNvSpPr>
          <p:nvPr>
            <p:ph idx="1"/>
          </p:nvPr>
        </p:nvSpPr>
        <p:spPr/>
        <p:txBody>
          <a:bodyPr anchor="t">
            <a:normAutofit lnSpcReduction="10000"/>
          </a:bodyPr>
          <a:lstStyle/>
          <a:p>
            <a:pPr>
              <a:defRPr/>
            </a:pPr>
            <a:r>
              <a:rPr lang="en-US" dirty="0"/>
              <a:t>Reason for dehydrating a refrigeration system is to remove water and water vapor.</a:t>
            </a:r>
          </a:p>
          <a:p>
            <a:pPr>
              <a:defRPr/>
            </a:pPr>
            <a:endParaRPr lang="en-US" dirty="0"/>
          </a:p>
          <a:p>
            <a:pPr>
              <a:defRPr/>
            </a:pPr>
            <a:r>
              <a:rPr lang="en-US" dirty="0"/>
              <a:t>Not possible to over evacuate a system.  </a:t>
            </a:r>
          </a:p>
          <a:p>
            <a:pPr>
              <a:defRPr/>
            </a:pPr>
            <a:endParaRPr lang="en-US" dirty="0"/>
          </a:p>
          <a:p>
            <a:pPr>
              <a:defRPr/>
            </a:pPr>
            <a:r>
              <a:rPr lang="en-US" dirty="0"/>
              <a:t>Most manufacturers require an evacuation to 500 microns or lower.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dirty="0"/>
              <a:t>Dehydration</a:t>
            </a:r>
          </a:p>
        </p:txBody>
      </p:sp>
      <p:sp>
        <p:nvSpPr>
          <p:cNvPr id="87043" name="Rectangle 3"/>
          <p:cNvSpPr>
            <a:spLocks noGrp="1" noChangeArrowheads="1"/>
          </p:cNvSpPr>
          <p:nvPr>
            <p:ph idx="1"/>
          </p:nvPr>
        </p:nvSpPr>
        <p:spPr/>
        <p:txBody>
          <a:bodyPr>
            <a:normAutofit/>
          </a:bodyPr>
          <a:lstStyle/>
          <a:p>
            <a:pPr marL="0" indent="0">
              <a:buNone/>
            </a:pPr>
            <a:r>
              <a:rPr lang="en-US" altLang="en-US" dirty="0"/>
              <a:t>The factors affecting the speed and efficiency of evacuation are:</a:t>
            </a:r>
          </a:p>
          <a:p>
            <a:pPr marL="914400" indent="-398463"/>
            <a:r>
              <a:rPr lang="en-US" altLang="en-US" dirty="0"/>
              <a:t>Size of equipment being evacuated</a:t>
            </a:r>
          </a:p>
          <a:p>
            <a:pPr marL="914400" indent="-398463"/>
            <a:r>
              <a:rPr lang="en-US" altLang="en-US" dirty="0"/>
              <a:t>Ambient temperature</a:t>
            </a:r>
          </a:p>
          <a:p>
            <a:pPr marL="914400" indent="-398463"/>
            <a:r>
              <a:rPr lang="en-US" altLang="en-US" dirty="0"/>
              <a:t>Amount of moisture in the system</a:t>
            </a:r>
          </a:p>
          <a:p>
            <a:pPr marL="914400" indent="-398463"/>
            <a:r>
              <a:rPr lang="en-US" altLang="en-US" dirty="0"/>
              <a:t>The size of the vacuum pump and suction line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dirty="0"/>
              <a:t>Dehydration</a:t>
            </a:r>
          </a:p>
        </p:txBody>
      </p:sp>
      <p:sp>
        <p:nvSpPr>
          <p:cNvPr id="3" name="Content Placeholder 2">
            <a:extLst>
              <a:ext uri="{FF2B5EF4-FFF2-40B4-BE49-F238E27FC236}">
                <a16:creationId xmlns:a16="http://schemas.microsoft.com/office/drawing/2014/main" id="{90CDF451-094B-4B8D-8620-516CA720AD00}"/>
              </a:ext>
            </a:extLst>
          </p:cNvPr>
          <p:cNvSpPr>
            <a:spLocks noGrp="1"/>
          </p:cNvSpPr>
          <p:nvPr>
            <p:ph idx="1"/>
          </p:nvPr>
        </p:nvSpPr>
        <p:spPr>
          <a:xfrm>
            <a:off x="440286" y="1981200"/>
            <a:ext cx="11309338" cy="4724400"/>
          </a:xfrm>
        </p:spPr>
        <p:txBody>
          <a:bodyPr>
            <a:normAutofit/>
          </a:bodyPr>
          <a:lstStyle/>
          <a:p>
            <a:pPr marL="0" lvl="4" indent="0">
              <a:buClr>
                <a:schemeClr val="bg2">
                  <a:lumMod val="90000"/>
                </a:schemeClr>
              </a:buClr>
              <a:buNone/>
            </a:pPr>
            <a:r>
              <a:rPr lang="en-US" altLang="en-US" sz="3200" dirty="0"/>
              <a:t>Vacuum Measurement</a:t>
            </a:r>
          </a:p>
          <a:p>
            <a:pPr marL="914400" lvl="4" indent="-398463">
              <a:buClr>
                <a:schemeClr val="bg2">
                  <a:lumMod val="90000"/>
                </a:schemeClr>
              </a:buClr>
            </a:pPr>
            <a:r>
              <a:rPr lang="en-US" altLang="en-US" sz="3200" dirty="0"/>
              <a:t>Measuring a system’s vacuum should be done with the system isolated and the vacuum pump turned off. </a:t>
            </a:r>
          </a:p>
          <a:p>
            <a:pPr marL="914400" lvl="4" indent="-398463">
              <a:buClr>
                <a:schemeClr val="bg2">
                  <a:lumMod val="90000"/>
                </a:schemeClr>
              </a:buClr>
            </a:pPr>
            <a:r>
              <a:rPr lang="en-US" altLang="en-US" sz="3200" dirty="0"/>
              <a:t>Vacuum gauge should be as far away from the vacuum pump as possible.</a:t>
            </a:r>
          </a:p>
          <a:p>
            <a:pPr marL="914400" lvl="4" indent="-398463">
              <a:buClr>
                <a:schemeClr val="bg2">
                  <a:lumMod val="90000"/>
                </a:schemeClr>
              </a:buClr>
            </a:pPr>
            <a:r>
              <a:rPr lang="en-US" altLang="en-US" sz="3200" dirty="0"/>
              <a:t>Dehydration is complete when the vacuum gauge shows that you have reached and held the required finished vacuum.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dirty="0"/>
              <a:t>Dehydration</a:t>
            </a:r>
          </a:p>
        </p:txBody>
      </p:sp>
      <p:sp>
        <p:nvSpPr>
          <p:cNvPr id="3" name="Content Placeholder 2">
            <a:extLst>
              <a:ext uri="{FF2B5EF4-FFF2-40B4-BE49-F238E27FC236}">
                <a16:creationId xmlns:a16="http://schemas.microsoft.com/office/drawing/2014/main" id="{90CDF451-094B-4B8D-8620-516CA720AD00}"/>
              </a:ext>
            </a:extLst>
          </p:cNvPr>
          <p:cNvSpPr>
            <a:spLocks noGrp="1"/>
          </p:cNvSpPr>
          <p:nvPr>
            <p:ph idx="1"/>
          </p:nvPr>
        </p:nvSpPr>
        <p:spPr/>
        <p:txBody>
          <a:bodyPr>
            <a:normAutofit/>
          </a:bodyPr>
          <a:lstStyle/>
          <a:p>
            <a:pPr marL="457200" lvl="4" indent="-457200">
              <a:buClr>
                <a:schemeClr val="bg2">
                  <a:lumMod val="90000"/>
                </a:schemeClr>
              </a:buClr>
            </a:pPr>
            <a:r>
              <a:rPr lang="en-US" altLang="en-US" sz="3200" dirty="0"/>
              <a:t>Heat the refrigeration system to decrease dehydration time.</a:t>
            </a:r>
          </a:p>
          <a:p>
            <a:pPr marL="457200" lvl="4" indent="-457200">
              <a:buClr>
                <a:schemeClr val="bg2">
                  <a:lumMod val="90000"/>
                </a:schemeClr>
              </a:buClr>
            </a:pPr>
            <a:endParaRPr lang="en-US" altLang="en-US" sz="3200" dirty="0"/>
          </a:p>
          <a:p>
            <a:pPr marL="457200" lvl="4" indent="-457200">
              <a:buClr>
                <a:schemeClr val="bg2">
                  <a:lumMod val="90000"/>
                </a:schemeClr>
              </a:buClr>
            </a:pPr>
            <a:r>
              <a:rPr lang="en-US" altLang="en-US" sz="3200" dirty="0"/>
              <a:t>Tapping a compressor with a rubber mallet will aid in releasing trapped refrigerant from the oil. </a:t>
            </a:r>
          </a:p>
        </p:txBody>
      </p:sp>
    </p:spTree>
    <p:extLst>
      <p:ext uri="{BB962C8B-B14F-4D97-AF65-F5344CB8AC3E}">
        <p14:creationId xmlns:p14="http://schemas.microsoft.com/office/powerpoint/2010/main" val="42646816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D700B73-F7B2-4E36-A3B8-BF4831D11D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7225" y="2533078"/>
            <a:ext cx="3305175" cy="3305175"/>
          </a:xfrm>
          <a:prstGeom prst="rect">
            <a:avLst/>
          </a:prstGeom>
        </p:spPr>
      </p:pic>
      <p:sp>
        <p:nvSpPr>
          <p:cNvPr id="9011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Dehydration</a:t>
            </a:r>
          </a:p>
        </p:txBody>
      </p:sp>
      <p:sp>
        <p:nvSpPr>
          <p:cNvPr id="90115" name="Rectangle 3"/>
          <p:cNvSpPr>
            <a:spLocks noGrp="1" noChangeArrowheads="1"/>
          </p:cNvSpPr>
          <p:nvPr>
            <p:ph idx="1"/>
          </p:nvPr>
        </p:nvSpPr>
        <p:spPr>
          <a:xfrm>
            <a:off x="4505325" y="2180496"/>
            <a:ext cx="7105481" cy="4045683"/>
          </a:xfrm>
        </p:spPr>
        <p:txBody>
          <a:bodyPr>
            <a:normAutofit/>
          </a:bodyPr>
          <a:lstStyle/>
          <a:p>
            <a:r>
              <a:rPr lang="en-US" dirty="0"/>
              <a:t>Never operate the compressor while the system is in a deep vacuum; internal electrical arcing could occur burning the motor windings.</a:t>
            </a:r>
          </a:p>
        </p:txBody>
      </p:sp>
    </p:spTree>
    <p:extLst>
      <p:ext uri="{BB962C8B-B14F-4D97-AF65-F5344CB8AC3E}">
        <p14:creationId xmlns:p14="http://schemas.microsoft.com/office/powerpoint/2010/main" val="13777290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6129" name="Group 113"/>
          <p:cNvGraphicFramePr>
            <a:graphicFrameLocks noGrp="1"/>
          </p:cNvGraphicFramePr>
          <p:nvPr>
            <p:extLst>
              <p:ext uri="{D42A27DB-BD31-4B8C-83A1-F6EECF244321}">
                <p14:modId xmlns:p14="http://schemas.microsoft.com/office/powerpoint/2010/main" val="3446930756"/>
              </p:ext>
            </p:extLst>
          </p:nvPr>
        </p:nvGraphicFramePr>
        <p:xfrm>
          <a:off x="2514600" y="171450"/>
          <a:ext cx="7391400" cy="655320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3327400">
                  <a:extLst>
                    <a:ext uri="{9D8B030D-6E8A-4147-A177-3AD203B41FA5}">
                      <a16:colId xmlns:a16="http://schemas.microsoft.com/office/drawing/2014/main" val="20002"/>
                    </a:ext>
                  </a:extLst>
                </a:gridCol>
              </a:tblGrid>
              <a:tr h="4984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2"/>
                          </a:solidFill>
                          <a:effectLst/>
                          <a:latin typeface="Times New Roman" pitchFamily="18" charset="0"/>
                        </a:rPr>
                        <a:t>MICRONS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2"/>
                          </a:solidFill>
                          <a:effectLst/>
                          <a:latin typeface="Times New Roman" pitchFamily="18" charset="0"/>
                        </a:rPr>
                        <a:t>INCHES OF Hg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2"/>
                          </a:solidFill>
                          <a:effectLst/>
                          <a:latin typeface="Times New Roman" pitchFamily="18" charset="0"/>
                        </a:rPr>
                        <a:t>Vaporization Temp of Water at each Pressure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29.921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29.92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-50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29.92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-40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150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29.92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-33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19208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29.91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300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29.91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9051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500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29.90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99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6699FF"/>
                    </a:solidFill>
                  </a:tcPr>
                </a:tc>
                <a:extLst>
                  <a:ext uri="{0D108BD9-81ED-4DB2-BD59-A6C34878D82A}">
                    <a16:rowId xmlns:a16="http://schemas.microsoft.com/office/drawing/2014/main" val="10007"/>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29.88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4,000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29.76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10,000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29.53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52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20,000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29.13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72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50,000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27.95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101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100,000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25.98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200,000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22.05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152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19208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500,000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10.24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192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1936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760,000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800" b="1" i="0" u="none" strike="noStrike" cap="none" normalizeH="0" baseline="0" dirty="0">
                          <a:ln>
                            <a:noFill/>
                          </a:ln>
                          <a:solidFill>
                            <a:schemeClr val="tx1"/>
                          </a:solidFill>
                          <a:effectLst/>
                          <a:latin typeface="Times New Roman" pitchFamily="18" charset="0"/>
                        </a:rPr>
                        <a:t>212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dirty="0"/>
              <a:t>Recovery Cylinders</a:t>
            </a:r>
          </a:p>
        </p:txBody>
      </p:sp>
      <p:sp>
        <p:nvSpPr>
          <p:cNvPr id="94211" name="Rectangle 3"/>
          <p:cNvSpPr>
            <a:spLocks noGrp="1" noChangeArrowheads="1"/>
          </p:cNvSpPr>
          <p:nvPr>
            <p:ph idx="1"/>
          </p:nvPr>
        </p:nvSpPr>
        <p:spPr/>
        <p:txBody>
          <a:bodyPr anchor="t"/>
          <a:lstStyle/>
          <a:p>
            <a:pPr marL="0" indent="0">
              <a:buNone/>
            </a:pPr>
            <a:r>
              <a:rPr lang="en-US" altLang="en-US" dirty="0"/>
              <a:t>Disposable cylinders are used with virgin refrigerant only.</a:t>
            </a:r>
          </a:p>
          <a:p>
            <a:r>
              <a:rPr lang="en-US" altLang="en-US" dirty="0"/>
              <a:t>NEVER used for recovery. </a:t>
            </a:r>
          </a:p>
        </p:txBody>
      </p:sp>
      <p:pic>
        <p:nvPicPr>
          <p:cNvPr id="94212" name="Picture 4"/>
          <p:cNvPicPr>
            <a:picLocks noChangeAspect="1" noChangeArrowheads="1"/>
          </p:cNvPicPr>
          <p:nvPr/>
        </p:nvPicPr>
        <p:blipFill>
          <a:blip r:embed="rId3">
            <a:extLst>
              <a:ext uri="{28A0092B-C50C-407E-A947-70E740481C1C}">
                <a14:useLocalDpi xmlns:a14="http://schemas.microsoft.com/office/drawing/2010/main" val="0"/>
              </a:ext>
            </a:extLst>
          </a:blip>
          <a:srcRect r="77895"/>
          <a:stretch>
            <a:fillRect/>
          </a:stretch>
        </p:blipFill>
        <p:spPr bwMode="auto">
          <a:xfrm>
            <a:off x="7848601" y="3121025"/>
            <a:ext cx="1979613"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Recovery Cylinders</a:t>
            </a:r>
          </a:p>
        </p:txBody>
      </p:sp>
      <p:sp>
        <p:nvSpPr>
          <p:cNvPr id="5" name="Content Placeholder 4"/>
          <p:cNvSpPr>
            <a:spLocks noGrp="1"/>
          </p:cNvSpPr>
          <p:nvPr>
            <p:ph idx="1"/>
          </p:nvPr>
        </p:nvSpPr>
        <p:spPr>
          <a:xfrm>
            <a:off x="440286" y="1981200"/>
            <a:ext cx="11309338" cy="4724400"/>
          </a:xfrm>
        </p:spPr>
        <p:txBody>
          <a:bodyPr anchor="t">
            <a:normAutofit/>
          </a:bodyPr>
          <a:lstStyle/>
          <a:p>
            <a:pPr marL="0" indent="0">
              <a:buNone/>
            </a:pPr>
            <a:r>
              <a:rPr lang="en-US" dirty="0"/>
              <a:t>Recovery cylinders have two valves, one liquid and one vapor.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MUST NOT BE FILLED ABOVE 80% of its capacity by weight.</a:t>
            </a:r>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4572000" y="2590800"/>
            <a:ext cx="2209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2081134" y="2627026"/>
            <a:ext cx="1858780" cy="612648"/>
          </a:xfrm>
          <a:prstGeom prst="wedgeRoundRectCallout">
            <a:avLst>
              <a:gd name="adj1" fmla="val 124342"/>
              <a:gd name="adj2" fmla="val 28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Vapor</a:t>
            </a:r>
          </a:p>
        </p:txBody>
      </p:sp>
      <p:sp>
        <p:nvSpPr>
          <p:cNvPr id="3" name="Rounded Rectangular Callout 2"/>
          <p:cNvSpPr/>
          <p:nvPr/>
        </p:nvSpPr>
        <p:spPr>
          <a:xfrm>
            <a:off x="8077200" y="2827339"/>
            <a:ext cx="1447800" cy="599881"/>
          </a:xfrm>
          <a:prstGeom prst="wedgeRoundRectCallout">
            <a:avLst>
              <a:gd name="adj1" fmla="val -189599"/>
              <a:gd name="adj2" fmla="val -845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Liquid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altLang="en-US" sz="4000" dirty="0"/>
              <a:t>Recovery Cylinders</a:t>
            </a:r>
            <a:endParaRPr lang="en-US" sz="4000" dirty="0"/>
          </a:p>
        </p:txBody>
      </p:sp>
      <p:sp>
        <p:nvSpPr>
          <p:cNvPr id="3" name="Content Placeholder 2"/>
          <p:cNvSpPr>
            <a:spLocks noGrp="1"/>
          </p:cNvSpPr>
          <p:nvPr>
            <p:ph sz="half" idx="1"/>
          </p:nvPr>
        </p:nvSpPr>
        <p:spPr>
          <a:xfrm>
            <a:off x="581192" y="2228003"/>
            <a:ext cx="6276807" cy="4325197"/>
          </a:xfrm>
        </p:spPr>
        <p:txBody>
          <a:bodyPr>
            <a:normAutofit fontScale="77500" lnSpcReduction="20000"/>
          </a:bodyPr>
          <a:lstStyle/>
          <a:p>
            <a:pPr marL="0" indent="0">
              <a:buNone/>
            </a:pPr>
            <a:r>
              <a:rPr lang="en-US" sz="3400" dirty="0"/>
              <a:t>Identified by their colors, yellow tops and grey bodies.  </a:t>
            </a:r>
          </a:p>
          <a:p>
            <a:pPr marL="0" indent="0">
              <a:buNone/>
            </a:pPr>
            <a:endParaRPr lang="en-US" sz="3400" dirty="0"/>
          </a:p>
          <a:p>
            <a:pPr marL="0" indent="0">
              <a:buNone/>
            </a:pPr>
            <a:r>
              <a:rPr lang="en-US" sz="3400" dirty="0"/>
              <a:t>Should be inspected for rust or damage.</a:t>
            </a:r>
          </a:p>
          <a:p>
            <a:pPr marL="0" indent="0">
              <a:buNone/>
            </a:pPr>
            <a:endParaRPr lang="en-US" sz="3400" dirty="0"/>
          </a:p>
          <a:p>
            <a:pPr marL="0" indent="0">
              <a:buNone/>
            </a:pPr>
            <a:r>
              <a:rPr lang="en-US" sz="3400" dirty="0"/>
              <a:t>Must be hydrostatically tested and date stamped every 5 years.</a:t>
            </a:r>
          </a:p>
          <a:p>
            <a:pPr marL="0" indent="0">
              <a:buNone/>
            </a:pPr>
            <a:endParaRPr lang="en-US" sz="3400" dirty="0"/>
          </a:p>
          <a:p>
            <a:pPr marL="0" indent="0">
              <a:buNone/>
            </a:pPr>
            <a:r>
              <a:rPr lang="en-US" sz="3400" dirty="0"/>
              <a:t>Reclaimers will not accept visibly burned recovery tanks. </a:t>
            </a:r>
          </a:p>
          <a:p>
            <a:pPr marL="0" indent="0">
              <a:buNone/>
            </a:pPr>
            <a:endParaRPr lang="en-US" dirty="0"/>
          </a:p>
        </p:txBody>
      </p:sp>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07738" y="2385901"/>
            <a:ext cx="3383573" cy="331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79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a:t>Test Format</a:t>
            </a:r>
          </a:p>
        </p:txBody>
      </p:sp>
      <p:sp>
        <p:nvSpPr>
          <p:cNvPr id="13315" name="Rectangle 3"/>
          <p:cNvSpPr>
            <a:spLocks noGrp="1" noChangeArrowheads="1"/>
          </p:cNvSpPr>
          <p:nvPr>
            <p:ph idx="1"/>
          </p:nvPr>
        </p:nvSpPr>
        <p:spPr>
          <a:xfrm>
            <a:off x="440286" y="1981200"/>
            <a:ext cx="6036714" cy="3877600"/>
          </a:xfrm>
        </p:spPr>
        <p:txBody>
          <a:bodyPr anchor="t"/>
          <a:lstStyle/>
          <a:p>
            <a:pPr marL="0" indent="0">
              <a:buNone/>
            </a:pPr>
            <a:r>
              <a:rPr lang="en-US" altLang="en-US" dirty="0"/>
              <a:t>Federal Regulations require the test to be a closed book, proctored exam. </a:t>
            </a:r>
          </a:p>
        </p:txBody>
      </p:sp>
      <p:pic>
        <p:nvPicPr>
          <p:cNvPr id="3" name="Picture 2">
            <a:extLst>
              <a:ext uri="{FF2B5EF4-FFF2-40B4-BE49-F238E27FC236}">
                <a16:creationId xmlns:a16="http://schemas.microsoft.com/office/drawing/2014/main" id="{F284AD28-8882-45F1-A346-DA13A190E4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53200" y="2286000"/>
            <a:ext cx="5029200" cy="307340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dirty="0"/>
              <a:t>Recovery Cylinders</a:t>
            </a:r>
          </a:p>
        </p:txBody>
      </p:sp>
      <p:sp>
        <p:nvSpPr>
          <p:cNvPr id="97283" name="Content Placeholder 2"/>
          <p:cNvSpPr>
            <a:spLocks noGrp="1"/>
          </p:cNvSpPr>
          <p:nvPr>
            <p:ph idx="1"/>
          </p:nvPr>
        </p:nvSpPr>
        <p:spPr/>
        <p:txBody>
          <a:bodyPr>
            <a:normAutofit/>
          </a:bodyPr>
          <a:lstStyle/>
          <a:p>
            <a:endParaRPr lang="en-US" altLang="en-US" dirty="0"/>
          </a:p>
          <a:p>
            <a:r>
              <a:rPr lang="en-US" altLang="en-US" dirty="0"/>
              <a:t>If they show signs of rust or appear to not be secure, they should be reduced to 0 psig and discarded.</a:t>
            </a:r>
          </a:p>
          <a:p>
            <a:r>
              <a:rPr lang="en-US" altLang="en-US" dirty="0"/>
              <a:t>Refillable cylinders used for transporting recovered pressurized refrigerant must be DOT (Department of Transportation) approved. </a:t>
            </a:r>
          </a:p>
          <a:p>
            <a:endParaRPr lang="en-US" altLang="en-US" dirty="0"/>
          </a:p>
          <a:p>
            <a:endParaRPr lang="en-US" alt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dirty="0"/>
              <a:t>Safety</a:t>
            </a:r>
          </a:p>
        </p:txBody>
      </p:sp>
      <p:sp>
        <p:nvSpPr>
          <p:cNvPr id="91139" name="Rectangle 3"/>
          <p:cNvSpPr>
            <a:spLocks noGrp="1" noChangeArrowheads="1"/>
          </p:cNvSpPr>
          <p:nvPr>
            <p:ph idx="1"/>
          </p:nvPr>
        </p:nvSpPr>
        <p:spPr/>
        <p:txBody>
          <a:bodyPr anchor="t">
            <a:normAutofit/>
          </a:bodyPr>
          <a:lstStyle/>
          <a:p>
            <a:pPr marL="0" indent="0">
              <a:buNone/>
            </a:pPr>
            <a:r>
              <a:rPr lang="en-US" dirty="0"/>
              <a:t>When handling and filling refrigerant cylinders, or operating recovery or recycling equipment, you should wear:</a:t>
            </a:r>
          </a:p>
          <a:p>
            <a:endParaRPr lang="en-US" dirty="0"/>
          </a:p>
          <a:p>
            <a:r>
              <a:rPr lang="en-US" dirty="0"/>
              <a:t>Safety Glasses</a:t>
            </a:r>
          </a:p>
          <a:p>
            <a:r>
              <a:rPr lang="en-US" dirty="0"/>
              <a:t>Safety Hat </a:t>
            </a:r>
          </a:p>
          <a:p>
            <a:r>
              <a:rPr lang="en-US" dirty="0"/>
              <a:t>Protective Gloves </a:t>
            </a:r>
          </a:p>
        </p:txBody>
      </p:sp>
      <p:pic>
        <p:nvPicPr>
          <p:cNvPr id="108548" name="Picture 4"/>
          <p:cNvPicPr>
            <a:picLocks noChangeAspect="1" noChangeArrowheads="1"/>
          </p:cNvPicPr>
          <p:nvPr/>
        </p:nvPicPr>
        <p:blipFill>
          <a:blip r:embed="rId3">
            <a:extLst>
              <a:ext uri="{28A0092B-C50C-407E-A947-70E740481C1C}">
                <a14:useLocalDpi xmlns:a14="http://schemas.microsoft.com/office/drawing/2010/main" val="0"/>
              </a:ext>
            </a:extLst>
          </a:blip>
          <a:srcRect t="21587" b="21587"/>
          <a:stretch>
            <a:fillRect/>
          </a:stretch>
        </p:blipFill>
        <p:spPr bwMode="auto">
          <a:xfrm>
            <a:off x="8458200" y="3226594"/>
            <a:ext cx="2857500" cy="162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08549" name="Picture 5"/>
          <p:cNvPicPr>
            <a:picLocks noChangeAspect="1" noChangeArrowheads="1"/>
          </p:cNvPicPr>
          <p:nvPr/>
        </p:nvPicPr>
        <p:blipFill>
          <a:blip r:embed="rId4">
            <a:extLst>
              <a:ext uri="{28A0092B-C50C-407E-A947-70E740481C1C}">
                <a14:useLocalDpi xmlns:a14="http://schemas.microsoft.com/office/drawing/2010/main" val="0"/>
              </a:ext>
            </a:extLst>
          </a:blip>
          <a:srcRect l="20702" r="20950"/>
          <a:stretch>
            <a:fillRect/>
          </a:stretch>
        </p:blipFill>
        <p:spPr bwMode="auto">
          <a:xfrm>
            <a:off x="6863764" y="4572000"/>
            <a:ext cx="1594436" cy="204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08550" name="Picture 8" descr="North's K2 Series hard hat saves the contractor money withou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883" y="3657600"/>
            <a:ext cx="20034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stop sign&#10;&#10;Description generated with very high confidence">
            <a:extLst>
              <a:ext uri="{FF2B5EF4-FFF2-40B4-BE49-F238E27FC236}">
                <a16:creationId xmlns:a16="http://schemas.microsoft.com/office/drawing/2014/main" id="{553DD291-54FC-482F-AC8A-2E9BA39D09B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 b="17454"/>
          <a:stretch/>
        </p:blipFill>
        <p:spPr>
          <a:xfrm>
            <a:off x="657225" y="2361056"/>
            <a:ext cx="3305175" cy="3649219"/>
          </a:xfrm>
          <a:prstGeom prst="rect">
            <a:avLst/>
          </a:prstGeom>
        </p:spPr>
      </p:pic>
      <p:sp>
        <p:nvSpPr>
          <p:cNvPr id="100354" name="Title 3"/>
          <p:cNvSpPr>
            <a:spLocks noGrp="1"/>
          </p:cNvSpPr>
          <p:nvPr>
            <p:ph type="title"/>
          </p:nvPr>
        </p:nvSpPr>
        <p:spPr>
          <a:xfrm>
            <a:off x="581192" y="702156"/>
            <a:ext cx="11029616" cy="1013800"/>
          </a:xfrm>
        </p:spPr>
        <p:txBody>
          <a:bodyPr>
            <a:normAutofit/>
          </a:bodyPr>
          <a:lstStyle/>
          <a:p>
            <a:r>
              <a:rPr lang="en-US" altLang="en-US" dirty="0"/>
              <a:t>Safety</a:t>
            </a:r>
          </a:p>
        </p:txBody>
      </p:sp>
      <p:sp>
        <p:nvSpPr>
          <p:cNvPr id="2" name="Content Placeholder 1"/>
          <p:cNvSpPr>
            <a:spLocks noGrp="1"/>
          </p:cNvSpPr>
          <p:nvPr>
            <p:ph idx="1"/>
          </p:nvPr>
        </p:nvSpPr>
        <p:spPr>
          <a:xfrm>
            <a:off x="4505325" y="2180496"/>
            <a:ext cx="7105481" cy="4045683"/>
          </a:xfrm>
        </p:spPr>
        <p:txBody>
          <a:bodyPr>
            <a:normAutofit/>
          </a:bodyPr>
          <a:lstStyle/>
          <a:p>
            <a:pPr marL="0" indent="0">
              <a:buNone/>
            </a:pPr>
            <a:r>
              <a:rPr lang="en-US" dirty="0"/>
              <a:t>Recovery machine must be grounded when in use, especially when recovering a flammable refrigerant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177" y="2361057"/>
            <a:ext cx="471270" cy="17783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623" y="4231896"/>
            <a:ext cx="1778379" cy="17783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02402" name="Rectangle 2"/>
          <p:cNvSpPr>
            <a:spLocks noGrp="1" noChangeArrowheads="1"/>
          </p:cNvSpPr>
          <p:nvPr>
            <p:ph type="title"/>
          </p:nvPr>
        </p:nvSpPr>
        <p:spPr>
          <a:xfrm>
            <a:off x="581192" y="702156"/>
            <a:ext cx="11029616" cy="1013800"/>
          </a:xfrm>
        </p:spPr>
        <p:txBody>
          <a:bodyPr>
            <a:normAutofit/>
          </a:bodyPr>
          <a:lstStyle/>
          <a:p>
            <a:r>
              <a:rPr lang="en-US" altLang="en-US" dirty="0"/>
              <a:t>Safety</a:t>
            </a:r>
          </a:p>
        </p:txBody>
      </p:sp>
      <p:sp>
        <p:nvSpPr>
          <p:cNvPr id="2" name="Content Placeholder 1">
            <a:extLst>
              <a:ext uri="{FF2B5EF4-FFF2-40B4-BE49-F238E27FC236}">
                <a16:creationId xmlns:a16="http://schemas.microsoft.com/office/drawing/2014/main" id="{4E7D18CA-F635-49BA-951F-0D84BA1C6FEF}"/>
              </a:ext>
            </a:extLst>
          </p:cNvPr>
          <p:cNvSpPr>
            <a:spLocks noGrp="1"/>
          </p:cNvSpPr>
          <p:nvPr>
            <p:ph idx="1"/>
          </p:nvPr>
        </p:nvSpPr>
        <p:spPr>
          <a:xfrm>
            <a:off x="4505325" y="2180496"/>
            <a:ext cx="7105481" cy="4045683"/>
          </a:xfrm>
        </p:spPr>
        <p:txBody>
          <a:bodyPr anchor="t">
            <a:normAutofit/>
          </a:bodyPr>
          <a:lstStyle/>
          <a:p>
            <a:pPr marL="0" indent="0">
              <a:lnSpc>
                <a:spcPct val="90000"/>
              </a:lnSpc>
              <a:buNone/>
              <a:defRPr/>
            </a:pPr>
            <a:r>
              <a:rPr lang="en-US" dirty="0"/>
              <a:t>When pressurizing a system with nitrogen, you should:</a:t>
            </a:r>
          </a:p>
          <a:p>
            <a:pPr>
              <a:lnSpc>
                <a:spcPct val="90000"/>
              </a:lnSpc>
              <a:spcBef>
                <a:spcPts val="600"/>
              </a:spcBef>
              <a:defRPr/>
            </a:pPr>
            <a:r>
              <a:rPr lang="en-US" sz="2800" dirty="0"/>
              <a:t>Charge through a regulator </a:t>
            </a:r>
          </a:p>
          <a:p>
            <a:pPr>
              <a:lnSpc>
                <a:spcPct val="90000"/>
              </a:lnSpc>
              <a:spcBef>
                <a:spcPts val="0"/>
              </a:spcBef>
              <a:defRPr/>
            </a:pPr>
            <a:r>
              <a:rPr lang="en-US" sz="2800" dirty="0"/>
              <a:t>Insert a relief valve in the downstream line from the pressure regulator  </a:t>
            </a:r>
          </a:p>
          <a:p>
            <a:pPr>
              <a:lnSpc>
                <a:spcPct val="90000"/>
              </a:lnSpc>
              <a:spcBef>
                <a:spcPts val="600"/>
              </a:spcBef>
              <a:defRPr/>
            </a:pPr>
            <a:r>
              <a:rPr lang="en-US" sz="2800" dirty="0"/>
              <a:t>NEVER install relief valves in series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3"/>
          <p:cNvSpPr>
            <a:spLocks noGrp="1"/>
          </p:cNvSpPr>
          <p:nvPr>
            <p:ph type="title"/>
          </p:nvPr>
        </p:nvSpPr>
        <p:spPr/>
        <p:txBody>
          <a:bodyPr/>
          <a:lstStyle/>
          <a:p>
            <a:r>
              <a:rPr lang="en-US" altLang="en-US" dirty="0"/>
              <a:t>Safety</a:t>
            </a:r>
          </a:p>
        </p:txBody>
      </p:sp>
      <p:sp>
        <p:nvSpPr>
          <p:cNvPr id="5" name="Rectangle 4"/>
          <p:cNvSpPr/>
          <p:nvPr/>
        </p:nvSpPr>
        <p:spPr>
          <a:xfrm>
            <a:off x="457200" y="1828798"/>
            <a:ext cx="7696199" cy="2308324"/>
          </a:xfrm>
          <a:prstGeom prst="rect">
            <a:avLst/>
          </a:prstGeom>
        </p:spPr>
        <p:txBody>
          <a:bodyPr wrap="square">
            <a:spAutoFit/>
          </a:bodyPr>
          <a:lstStyle/>
          <a:p>
            <a:pPr algn="l">
              <a:defRPr/>
            </a:pPr>
            <a:r>
              <a:rPr lang="en-US" sz="3600" dirty="0">
                <a:latin typeface="+mn-lt"/>
              </a:rPr>
              <a:t>Never</a:t>
            </a:r>
            <a:r>
              <a:rPr lang="en-US" sz="3600" b="0" dirty="0">
                <a:latin typeface="+mn-lt"/>
              </a:rPr>
              <a:t> pressurize the system with oxygen or compressed air! </a:t>
            </a:r>
          </a:p>
          <a:p>
            <a:pPr algn="l">
              <a:defRPr/>
            </a:pPr>
            <a:r>
              <a:rPr lang="en-US" sz="3600" b="0" dirty="0">
                <a:latin typeface="+mn-lt"/>
              </a:rPr>
              <a:t>To determine the safe pressure for leak testing, check the equipment data plate.</a:t>
            </a:r>
          </a:p>
        </p:txBody>
      </p:sp>
      <p:grpSp>
        <p:nvGrpSpPr>
          <p:cNvPr id="6" name="Group 5">
            <a:extLst>
              <a:ext uri="{FF2B5EF4-FFF2-40B4-BE49-F238E27FC236}">
                <a16:creationId xmlns:a16="http://schemas.microsoft.com/office/drawing/2014/main" id="{9CDF454C-5C3B-4EC7-8801-C63B37E9A8CE}"/>
              </a:ext>
            </a:extLst>
          </p:cNvPr>
          <p:cNvGrpSpPr/>
          <p:nvPr/>
        </p:nvGrpSpPr>
        <p:grpSpPr>
          <a:xfrm>
            <a:off x="8991600" y="2422622"/>
            <a:ext cx="2438400" cy="3429000"/>
            <a:chOff x="890453" y="2446002"/>
            <a:chExt cx="2813050" cy="4392949"/>
          </a:xfrm>
        </p:grpSpPr>
        <p:grpSp>
          <p:nvGrpSpPr>
            <p:cNvPr id="4" name="Group 3">
              <a:extLst>
                <a:ext uri="{FF2B5EF4-FFF2-40B4-BE49-F238E27FC236}">
                  <a16:creationId xmlns:a16="http://schemas.microsoft.com/office/drawing/2014/main" id="{5AD4D1D3-6CFF-4BEE-8496-F03D3569A678}"/>
                </a:ext>
              </a:extLst>
            </p:cNvPr>
            <p:cNvGrpSpPr/>
            <p:nvPr/>
          </p:nvGrpSpPr>
          <p:grpSpPr>
            <a:xfrm>
              <a:off x="1774554" y="2446002"/>
              <a:ext cx="1014456" cy="4392949"/>
              <a:chOff x="1774554" y="2446002"/>
              <a:chExt cx="1014456" cy="4392949"/>
            </a:xfrm>
          </p:grpSpPr>
          <p:pic>
            <p:nvPicPr>
              <p:cNvPr id="3074" name="Picture 2" descr="Oxygen ( 80 cu ft) &amp; Acetylene (75 cu ft)"/>
              <p:cNvPicPr>
                <a:picLocks noChangeAspect="1" noChangeArrowheads="1"/>
              </p:cNvPicPr>
              <p:nvPr/>
            </p:nvPicPr>
            <p:blipFill rotWithShape="1">
              <a:blip r:embed="rId3">
                <a:extLst>
                  <a:ext uri="{28A0092B-C50C-407E-A947-70E740481C1C}">
                    <a14:useLocalDpi xmlns:a14="http://schemas.microsoft.com/office/drawing/2010/main" val="0"/>
                  </a:ext>
                </a:extLst>
              </a:blip>
              <a:srcRect l="12422" r="53816"/>
              <a:stretch/>
            </p:blipFill>
            <p:spPr bwMode="auto">
              <a:xfrm>
                <a:off x="1774554" y="2446002"/>
                <a:ext cx="1014456" cy="4392949"/>
              </a:xfrm>
              <a:prstGeom prst="rect">
                <a:avLst/>
              </a:prstGeom>
              <a:noFill/>
              <a:extLst>
                <a:ext uri="{909E8E84-426E-40DD-AFC4-6F175D3DCCD1}">
                  <a14:hiddenFill xmlns:a14="http://schemas.microsoft.com/office/drawing/2010/main">
                    <a:solidFill>
                      <a:srgbClr val="FFFFFF"/>
                    </a:solidFill>
                  </a14:hiddenFill>
                </a:ext>
              </a:extLst>
            </p:spPr>
          </p:pic>
          <p:pic>
            <p:nvPicPr>
              <p:cNvPr id="103431" name="Picture 4" descr="https://sp.yimg.com/ib/th?id=JN.nFTvhMwKHtbwX4RRJAZGgw&amp;pid=15.1&amp;P=0&amp;w=300&amp;h=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1" y="3834607"/>
                <a:ext cx="93635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1079198-781A-423C-B289-7DB54577CD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0453" y="3235951"/>
              <a:ext cx="2813050" cy="2813050"/>
            </a:xfrm>
            <a:prstGeom prst="rect">
              <a:avLst/>
            </a:prstGeom>
          </p:spPr>
        </p:pic>
      </p:grpSp>
      <p:pic>
        <p:nvPicPr>
          <p:cNvPr id="9" name="Picture 8">
            <a:extLst>
              <a:ext uri="{FF2B5EF4-FFF2-40B4-BE49-F238E27FC236}">
                <a16:creationId xmlns:a16="http://schemas.microsoft.com/office/drawing/2014/main" id="{BDF56615-15B9-4415-BEA5-E81812733BB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343400" y="4572000"/>
            <a:ext cx="1911911" cy="1752589"/>
          </a:xfrm>
          <a:prstGeom prst="rect">
            <a:avLst/>
          </a:prstGeom>
        </p:spPr>
      </p:pic>
      <p:sp>
        <p:nvSpPr>
          <p:cNvPr id="2" name="TextBox 1">
            <a:extLst>
              <a:ext uri="{FF2B5EF4-FFF2-40B4-BE49-F238E27FC236}">
                <a16:creationId xmlns:a16="http://schemas.microsoft.com/office/drawing/2014/main" id="{496257A6-CF15-464E-B660-5E063FF5786E}"/>
              </a:ext>
            </a:extLst>
          </p:cNvPr>
          <p:cNvSpPr txBox="1"/>
          <p:nvPr/>
        </p:nvSpPr>
        <p:spPr>
          <a:xfrm rot="2328362">
            <a:off x="8382000" y="3924206"/>
            <a:ext cx="3657600" cy="369332"/>
          </a:xfrm>
          <a:prstGeom prst="rect">
            <a:avLst/>
          </a:prstGeom>
          <a:noFill/>
        </p:spPr>
        <p:txBody>
          <a:bodyPr wrap="square" rtlCol="0">
            <a:spAutoFit/>
          </a:bodyPr>
          <a:lstStyle/>
          <a:p>
            <a:r>
              <a:rPr lang="en-US" sz="1800" b="0" dirty="0"/>
              <a:t>No oxygen!</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dirty="0"/>
              <a:t>Safety</a:t>
            </a:r>
          </a:p>
        </p:txBody>
      </p:sp>
      <p:sp>
        <p:nvSpPr>
          <p:cNvPr id="2" name="Content Placeholder 1"/>
          <p:cNvSpPr>
            <a:spLocks noGrp="1"/>
          </p:cNvSpPr>
          <p:nvPr>
            <p:ph idx="1"/>
          </p:nvPr>
        </p:nvSpPr>
        <p:spPr/>
        <p:txBody>
          <a:bodyPr anchor="t">
            <a:normAutofit/>
          </a:bodyPr>
          <a:lstStyle/>
          <a:p>
            <a:pPr marL="0" lvl="5" indent="0">
              <a:buNone/>
            </a:pPr>
            <a:r>
              <a:rPr lang="en-US" altLang="en-US" sz="3200" dirty="0"/>
              <a:t>It is critical to inspect the Schrader valve core for leaks, bends and breakage. </a:t>
            </a:r>
          </a:p>
          <a:p>
            <a:pPr marL="0" indent="0">
              <a:buNone/>
            </a:pPr>
            <a:endParaRPr lang="en-US" dirty="0"/>
          </a:p>
        </p:txBody>
      </p:sp>
      <p:pic>
        <p:nvPicPr>
          <p:cNvPr id="105475" name="Picture 2"/>
          <p:cNvPicPr>
            <a:picLocks noChangeAspect="1" noChangeArrowheads="1"/>
          </p:cNvPicPr>
          <p:nvPr/>
        </p:nvPicPr>
        <p:blipFill>
          <a:blip r:embed="rId3">
            <a:extLst>
              <a:ext uri="{28A0092B-C50C-407E-A947-70E740481C1C}">
                <a14:useLocalDpi xmlns:a14="http://schemas.microsoft.com/office/drawing/2010/main" val="0"/>
              </a:ext>
            </a:extLst>
          </a:blip>
          <a:srcRect l="2628" b="1599"/>
          <a:stretch>
            <a:fillRect/>
          </a:stretch>
        </p:blipFill>
        <p:spPr bwMode="auto">
          <a:xfrm rot="-1651586">
            <a:off x="5820042" y="3141236"/>
            <a:ext cx="34083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406775"/>
            <a:ext cx="2514600"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8" name="Rectangle 3"/>
          <p:cNvSpPr>
            <a:spLocks noChangeArrowheads="1"/>
          </p:cNvSpPr>
          <p:nvPr/>
        </p:nvSpPr>
        <p:spPr bwMode="auto">
          <a:xfrm>
            <a:off x="1312037" y="4675074"/>
            <a:ext cx="81295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dirty="0">
                <a:solidFill>
                  <a:schemeClr val="bg2">
                    <a:lumMod val="90000"/>
                  </a:schemeClr>
                </a:solidFill>
                <a:latin typeface="Times New Roman" pitchFamily="18" charset="0"/>
              </a:rPr>
              <a:t>Replace damaged valve cores!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13878" y="2361056"/>
            <a:ext cx="3649219"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a:t>
            </a:r>
          </a:p>
        </p:txBody>
      </p:sp>
      <p:sp>
        <p:nvSpPr>
          <p:cNvPr id="110595" name="Rectangle 3"/>
          <p:cNvSpPr>
            <a:spLocks noGrp="1" noChangeArrowheads="1"/>
          </p:cNvSpPr>
          <p:nvPr>
            <p:ph idx="1"/>
          </p:nvPr>
        </p:nvSpPr>
        <p:spPr>
          <a:xfrm>
            <a:off x="6335805" y="2180496"/>
            <a:ext cx="5275001" cy="4045683"/>
          </a:xfrm>
        </p:spPr>
        <p:txBody>
          <a:bodyPr>
            <a:normAutofit/>
          </a:bodyPr>
          <a:lstStyle/>
          <a:p>
            <a:pPr marL="0" indent="0">
              <a:buNone/>
            </a:pPr>
            <a:r>
              <a:rPr lang="en-US" altLang="en-US" dirty="0"/>
              <a:t>If a large leak of refrigerant occurs in an enclosed area, and SCBA is not available,</a:t>
            </a:r>
          </a:p>
          <a:p>
            <a:pPr marL="0" indent="0">
              <a:buNone/>
            </a:pPr>
            <a:r>
              <a:rPr lang="en-US" altLang="en-US" dirty="0"/>
              <a:t>IMMEDIATELY VACATE AND VENTILATE THE AREA. </a:t>
            </a:r>
          </a:p>
        </p:txBody>
      </p:sp>
    </p:spTree>
    <p:extLst>
      <p:ext uri="{BB962C8B-B14F-4D97-AF65-F5344CB8AC3E}">
        <p14:creationId xmlns:p14="http://schemas.microsoft.com/office/powerpoint/2010/main" val="19676632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2"/>
          <p:cNvPicPr>
            <a:picLocks noChangeAspect="1" noChangeArrowheads="1"/>
          </p:cNvPicPr>
          <p:nvPr/>
        </p:nvPicPr>
        <p:blipFill>
          <a:blip r:embed="rId3">
            <a:extLst>
              <a:ext uri="{28A0092B-C50C-407E-A947-70E740481C1C}">
                <a14:useLocalDpi xmlns:a14="http://schemas.microsoft.com/office/drawing/2010/main" val="0"/>
              </a:ext>
            </a:extLst>
          </a:blip>
          <a:srcRect l="13440" r="12163"/>
          <a:stretch>
            <a:fillRect/>
          </a:stretch>
        </p:blipFill>
        <p:spPr bwMode="auto">
          <a:xfrm>
            <a:off x="4495801" y="3657600"/>
            <a:ext cx="235267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06499" name="Rectangle 2"/>
          <p:cNvSpPr>
            <a:spLocks noGrp="1" noChangeArrowheads="1"/>
          </p:cNvSpPr>
          <p:nvPr>
            <p:ph type="title"/>
          </p:nvPr>
        </p:nvSpPr>
        <p:spPr/>
        <p:txBody>
          <a:bodyPr/>
          <a:lstStyle/>
          <a:p>
            <a:r>
              <a:rPr lang="en-US" altLang="en-US" dirty="0"/>
              <a:t>Safety</a:t>
            </a:r>
          </a:p>
        </p:txBody>
      </p:sp>
      <p:sp>
        <p:nvSpPr>
          <p:cNvPr id="106500" name="Rectangle 3"/>
          <p:cNvSpPr>
            <a:spLocks noGrp="1" noChangeArrowheads="1"/>
          </p:cNvSpPr>
          <p:nvPr>
            <p:ph idx="1"/>
          </p:nvPr>
        </p:nvSpPr>
        <p:spPr/>
        <p:txBody>
          <a:bodyPr anchor="t"/>
          <a:lstStyle/>
          <a:p>
            <a:r>
              <a:rPr lang="en-US" altLang="en-US" dirty="0"/>
              <a:t>NEVER heat a refrigerant cylinder with an open flame.  </a:t>
            </a:r>
          </a:p>
          <a:p>
            <a:r>
              <a:rPr lang="en-US" altLang="en-US" dirty="0"/>
              <a:t>Do not cut or braze refrigerant lines on a charged unit.</a:t>
            </a:r>
          </a:p>
          <a:p>
            <a:endParaRPr lang="en-US"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pool ball&#10;&#10;Description generated with high confidence">
            <a:extLst>
              <a:ext uri="{FF2B5EF4-FFF2-40B4-BE49-F238E27FC236}">
                <a16:creationId xmlns:a16="http://schemas.microsoft.com/office/drawing/2014/main" id="{D6E3BAF7-BFCF-4B58-A240-921784DAD2A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7225" y="2657022"/>
            <a:ext cx="3305175" cy="3057286"/>
          </a:xfrm>
          <a:prstGeom prst="rect">
            <a:avLst/>
          </a:prstGeom>
        </p:spPr>
      </p:pic>
      <p:sp>
        <p:nvSpPr>
          <p:cNvPr id="86018"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Dehydration</a:t>
            </a:r>
          </a:p>
        </p:txBody>
      </p:sp>
      <p:sp>
        <p:nvSpPr>
          <p:cNvPr id="76803" name="Rectangle 3"/>
          <p:cNvSpPr>
            <a:spLocks noGrp="1" noChangeArrowheads="1"/>
          </p:cNvSpPr>
          <p:nvPr>
            <p:ph idx="1"/>
          </p:nvPr>
        </p:nvSpPr>
        <p:spPr>
          <a:xfrm>
            <a:off x="4505325" y="2180496"/>
            <a:ext cx="7105481" cy="4045683"/>
          </a:xfrm>
        </p:spPr>
        <p:txBody>
          <a:bodyPr>
            <a:normAutofit/>
          </a:bodyPr>
          <a:lstStyle/>
          <a:p>
            <a:pPr marL="0" indent="0">
              <a:buNone/>
              <a:defRPr/>
            </a:pPr>
            <a:r>
              <a:rPr lang="en-US" dirty="0"/>
              <a:t>When moisture is allowed to remain in an operating refrigeration system, hydrochloric and hydrofluoric acids may form.</a:t>
            </a:r>
          </a:p>
        </p:txBody>
      </p:sp>
    </p:spTree>
    <p:extLst>
      <p:ext uri="{BB962C8B-B14F-4D97-AF65-F5344CB8AC3E}">
        <p14:creationId xmlns:p14="http://schemas.microsoft.com/office/powerpoint/2010/main" val="18465218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0596" name="Picture 5" descr="https://sp.yimg.com/ib/th?id=JN.%2fjX1XKagnhRUb%2b4f6spAsQ&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533078"/>
            <a:ext cx="3305175" cy="330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a:t>
            </a:r>
          </a:p>
        </p:txBody>
      </p:sp>
      <p:sp>
        <p:nvSpPr>
          <p:cNvPr id="110595" name="Rectangle 3"/>
          <p:cNvSpPr>
            <a:spLocks noGrp="1" noChangeArrowheads="1"/>
          </p:cNvSpPr>
          <p:nvPr>
            <p:ph idx="1"/>
          </p:nvPr>
        </p:nvSpPr>
        <p:spPr>
          <a:xfrm>
            <a:off x="4505325" y="2180496"/>
            <a:ext cx="7105481" cy="4045683"/>
          </a:xfrm>
        </p:spPr>
        <p:txBody>
          <a:bodyPr>
            <a:normAutofit/>
          </a:bodyPr>
          <a:lstStyle/>
          <a:p>
            <a:r>
              <a:rPr lang="en-US" altLang="en-US" dirty="0"/>
              <a:t>In large quantities, refrigerants can cause suffocation because they are heavier than air and displace oxygen. </a:t>
            </a:r>
          </a:p>
          <a:p>
            <a:r>
              <a:rPr lang="en-US" altLang="en-US" dirty="0"/>
              <a:t>Inhaling refrigerant vapors or mist may cause heart irregularities, unconsciousness, and oxygen deprivation leading to death (asphyxia).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r>
              <a:rPr lang="en-US" altLang="en-US" dirty="0"/>
              <a:t>Test Format</a:t>
            </a:r>
          </a:p>
        </p:txBody>
      </p:sp>
      <p:sp>
        <p:nvSpPr>
          <p:cNvPr id="3" name="Content Placeholder 2"/>
          <p:cNvSpPr>
            <a:spLocks noGrp="1"/>
          </p:cNvSpPr>
          <p:nvPr>
            <p:ph idx="1"/>
          </p:nvPr>
        </p:nvSpPr>
        <p:spPr>
          <a:xfrm>
            <a:off x="1219200" y="1981200"/>
            <a:ext cx="10530424" cy="3877600"/>
          </a:xfrm>
        </p:spPr>
        <p:txBody>
          <a:bodyPr>
            <a:normAutofit fontScale="85000" lnSpcReduction="20000"/>
          </a:bodyPr>
          <a:lstStyle/>
          <a:p>
            <a:pPr marL="0" indent="0">
              <a:buNone/>
            </a:pPr>
            <a:r>
              <a:rPr lang="en-US" dirty="0"/>
              <a:t>PERSONAL INFORMATION REQUIRED FOR THE EXAM:</a:t>
            </a:r>
          </a:p>
          <a:p>
            <a:endParaRPr lang="en-US" dirty="0"/>
          </a:p>
          <a:p>
            <a:r>
              <a:rPr lang="en-US" dirty="0"/>
              <a:t>Picture Identification</a:t>
            </a:r>
          </a:p>
          <a:p>
            <a:r>
              <a:rPr lang="en-US" dirty="0"/>
              <a:t>Social security number </a:t>
            </a:r>
          </a:p>
          <a:p>
            <a:r>
              <a:rPr lang="en-US" dirty="0"/>
              <a:t>Home/mailing address </a:t>
            </a:r>
          </a:p>
          <a:p>
            <a:r>
              <a:rPr lang="en-US" dirty="0"/>
              <a:t>Date of Birth </a:t>
            </a:r>
          </a:p>
          <a:p>
            <a:r>
              <a:rPr lang="en-US" dirty="0"/>
              <a:t>Phone Number </a:t>
            </a:r>
          </a:p>
          <a:p>
            <a:r>
              <a:rPr lang="en-US" dirty="0"/>
              <a:t>Email address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2" descr="MSDS means Materials Safety Data Sheet and outlines critical ..."/>
          <p:cNvPicPr>
            <a:picLocks noChangeAspect="1" noChangeArrowheads="1"/>
          </p:cNvPicPr>
          <p:nvPr/>
        </p:nvPicPr>
        <p:blipFill rotWithShape="1">
          <a:blip r:embed="rId3">
            <a:extLst>
              <a:ext uri="{28A0092B-C50C-407E-A947-70E740481C1C}">
                <a14:useLocalDpi xmlns:a14="http://schemas.microsoft.com/office/drawing/2010/main" val="0"/>
              </a:ext>
            </a:extLst>
          </a:blip>
          <a:srcRect t="6082" r="-1" b="6270"/>
          <a:stretch/>
        </p:blipFill>
        <p:spPr bwMode="auto">
          <a:xfrm>
            <a:off x="533400" y="2161064"/>
            <a:ext cx="3445933" cy="42143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p:cNvSpPr>
            <a:spLocks noGrp="1" noChangeArrowheads="1"/>
          </p:cNvSpPr>
          <p:nvPr>
            <p:ph type="title"/>
          </p:nvPr>
        </p:nvSpPr>
        <p:spPr>
          <a:xfrm>
            <a:off x="581192" y="702156"/>
            <a:ext cx="11029616" cy="1013800"/>
          </a:xfrm>
        </p:spPr>
        <p:txBody>
          <a:bodyPr>
            <a:normAutofit/>
          </a:bodyPr>
          <a:lstStyle/>
          <a:p>
            <a:r>
              <a:rPr lang="en-US" altLang="en-US" dirty="0"/>
              <a:t>Safety</a:t>
            </a:r>
          </a:p>
        </p:txBody>
      </p:sp>
      <p:sp>
        <p:nvSpPr>
          <p:cNvPr id="107523" name="Rectangle 3"/>
          <p:cNvSpPr>
            <a:spLocks noGrp="1" noChangeArrowheads="1"/>
          </p:cNvSpPr>
          <p:nvPr>
            <p:ph idx="1"/>
          </p:nvPr>
        </p:nvSpPr>
        <p:spPr>
          <a:xfrm>
            <a:off x="4475858" y="2180496"/>
            <a:ext cx="7140407" cy="3678303"/>
          </a:xfrm>
        </p:spPr>
        <p:txBody>
          <a:bodyPr>
            <a:normAutofit/>
          </a:bodyPr>
          <a:lstStyle/>
          <a:p>
            <a:pPr marL="0" indent="0">
              <a:buNone/>
            </a:pPr>
            <a:r>
              <a:rPr lang="en-US" altLang="en-US" dirty="0"/>
              <a:t>Review the material  safety data sheets (SDS), when working with any solvents, chemicals, or refrigerants.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dirty="0"/>
              <a:t>Shipping and Transportation</a:t>
            </a:r>
          </a:p>
        </p:txBody>
      </p:sp>
      <p:sp>
        <p:nvSpPr>
          <p:cNvPr id="111619" name="Rectangle 3"/>
          <p:cNvSpPr>
            <a:spLocks noGrp="1" noChangeArrowheads="1"/>
          </p:cNvSpPr>
          <p:nvPr>
            <p:ph idx="1"/>
          </p:nvPr>
        </p:nvSpPr>
        <p:spPr>
          <a:xfrm>
            <a:off x="440286" y="1981200"/>
            <a:ext cx="11309338" cy="4572000"/>
          </a:xfrm>
        </p:spPr>
        <p:txBody>
          <a:bodyPr anchor="t">
            <a:normAutofit lnSpcReduction="10000"/>
          </a:bodyPr>
          <a:lstStyle/>
          <a:p>
            <a:pPr marL="0" indent="0">
              <a:buNone/>
            </a:pPr>
            <a:r>
              <a:rPr lang="en-US" altLang="en-US" dirty="0"/>
              <a:t>Before shipping used refrigerant cylinders, cylinder must meet DOT standards.</a:t>
            </a:r>
          </a:p>
          <a:p>
            <a:pPr marL="0" indent="0">
              <a:buNone/>
            </a:pPr>
            <a:endParaRPr lang="en-US" altLang="en-US" dirty="0"/>
          </a:p>
          <a:p>
            <a:pPr marL="0" indent="0">
              <a:buNone/>
            </a:pPr>
            <a:r>
              <a:rPr lang="en-US" altLang="en-US" dirty="0"/>
              <a:t>Complete the shipping paperwork, including the number of cylinders of each refrigerant, </a:t>
            </a:r>
          </a:p>
          <a:p>
            <a:pPr marL="914400" indent="-400050"/>
            <a:r>
              <a:rPr lang="en-US" altLang="en-US" dirty="0"/>
              <a:t>Properly label each cylinder with the type and amount of refrigerant. </a:t>
            </a:r>
          </a:p>
          <a:p>
            <a:pPr marL="914400" indent="-400050">
              <a:buFont typeface="Wingdings" panose="05000000000000000000" pitchFamily="2" charset="2"/>
              <a:buChar char="§"/>
            </a:pPr>
            <a:r>
              <a:rPr lang="en-US" altLang="en-US" dirty="0"/>
              <a:t>Cylinders should be transported in an upright position.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dirty="0"/>
              <a:t>Shipping and Transportation</a:t>
            </a:r>
          </a:p>
        </p:txBody>
      </p:sp>
      <p:sp>
        <p:nvSpPr>
          <p:cNvPr id="112643" name="Rectangle 3"/>
          <p:cNvSpPr>
            <a:spLocks noGrp="1" noChangeArrowheads="1"/>
          </p:cNvSpPr>
          <p:nvPr>
            <p:ph idx="1"/>
          </p:nvPr>
        </p:nvSpPr>
        <p:spPr/>
        <p:txBody>
          <a:bodyPr anchor="t"/>
          <a:lstStyle/>
          <a:p>
            <a:pPr marL="914400" indent="-454025"/>
            <a:r>
              <a:rPr lang="en-US" altLang="en-US" dirty="0"/>
              <a:t>Each cylinder must have a DOT classification tag indicating it is either a flammable or non-flammable gas.</a:t>
            </a:r>
          </a:p>
          <a:p>
            <a:pPr marL="914400" indent="-454025"/>
            <a:r>
              <a:rPr lang="en-US" altLang="en-US" dirty="0"/>
              <a:t>Some states may require special shipping procedures to be followed based on their classification of used refrigerants. Check with the DOT in the state of origin.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descr="A close up of measure&#10;&#10;Description generated with high confidence">
            <a:extLst>
              <a:ext uri="{FF2B5EF4-FFF2-40B4-BE49-F238E27FC236}">
                <a16:creationId xmlns:a16="http://schemas.microsoft.com/office/drawing/2014/main" id="{3C16F509-50FF-434B-B367-738B9280A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97481" y="-897279"/>
            <a:ext cx="6857999" cy="8652560"/>
          </a:xfrm>
          <a:prstGeom prst="rect">
            <a:avLst/>
          </a:prstGeom>
        </p:spPr>
      </p:pic>
    </p:spTree>
    <p:extLst>
      <p:ext uri="{BB962C8B-B14F-4D97-AF65-F5344CB8AC3E}">
        <p14:creationId xmlns:p14="http://schemas.microsoft.com/office/powerpoint/2010/main" val="7519574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24252" t="3027" r="22977" b="3111"/>
          <a:stretch>
            <a:fillRect/>
          </a:stretch>
        </p:blipFill>
        <p:spPr bwMode="auto">
          <a:xfrm>
            <a:off x="8305800" y="851899"/>
            <a:ext cx="1060694" cy="207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838200"/>
            <a:ext cx="1732503" cy="2027875"/>
          </a:xfrm>
          <a:prstGeom prst="rect">
            <a:avLst/>
          </a:prstGeom>
        </p:spPr>
      </p:pic>
      <p:sp>
        <p:nvSpPr>
          <p:cNvPr id="3" name="Title 2"/>
          <p:cNvSpPr>
            <a:spLocks noGrp="1"/>
          </p:cNvSpPr>
          <p:nvPr>
            <p:ph type="ctrTitle"/>
          </p:nvPr>
        </p:nvSpPr>
        <p:spPr>
          <a:xfrm>
            <a:off x="543820" y="990600"/>
            <a:ext cx="10993549" cy="1475013"/>
          </a:xfrm>
        </p:spPr>
        <p:txBody>
          <a:bodyPr/>
          <a:lstStyle/>
          <a:p>
            <a:r>
              <a:rPr lang="en-US" dirty="0"/>
              <a:t>Type I</a:t>
            </a:r>
          </a:p>
        </p:txBody>
      </p:sp>
      <p:sp>
        <p:nvSpPr>
          <p:cNvPr id="7" name="Subtitle 6"/>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766836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I Certification Contents</a:t>
            </a:r>
          </a:p>
        </p:txBody>
      </p:sp>
      <p:sp>
        <p:nvSpPr>
          <p:cNvPr id="3" name="Content Placeholder 2"/>
          <p:cNvSpPr>
            <a:spLocks noGrp="1"/>
          </p:cNvSpPr>
          <p:nvPr>
            <p:ph idx="1"/>
          </p:nvPr>
        </p:nvSpPr>
        <p:spPr/>
        <p:txBody>
          <a:bodyPr anchor="t"/>
          <a:lstStyle/>
          <a:p>
            <a:r>
              <a:rPr lang="en-US" dirty="0"/>
              <a:t>Equipment Requirements </a:t>
            </a:r>
          </a:p>
          <a:p>
            <a:r>
              <a:rPr lang="en-US" dirty="0"/>
              <a:t>Leak Repair Requirements </a:t>
            </a:r>
          </a:p>
          <a:p>
            <a:r>
              <a:rPr lang="en-US" dirty="0"/>
              <a:t>Recovery Techniques </a:t>
            </a:r>
          </a:p>
          <a:p>
            <a:r>
              <a:rPr lang="en-US" dirty="0"/>
              <a:t>Safety &amp; Shipping</a:t>
            </a:r>
          </a:p>
        </p:txBody>
      </p:sp>
    </p:spTree>
    <p:extLst>
      <p:ext uri="{BB962C8B-B14F-4D97-AF65-F5344CB8AC3E}">
        <p14:creationId xmlns:p14="http://schemas.microsoft.com/office/powerpoint/2010/main" val="26732690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dirty="0"/>
              <a:t>Type I</a:t>
            </a:r>
          </a:p>
        </p:txBody>
      </p:sp>
      <p:sp>
        <p:nvSpPr>
          <p:cNvPr id="100355" name="Rectangle 3"/>
          <p:cNvSpPr>
            <a:spLocks noGrp="1" noChangeArrowheads="1"/>
          </p:cNvSpPr>
          <p:nvPr>
            <p:ph idx="1"/>
          </p:nvPr>
        </p:nvSpPr>
        <p:spPr/>
        <p:txBody>
          <a:bodyPr anchor="t">
            <a:normAutofit/>
          </a:bodyPr>
          <a:lstStyle/>
          <a:p>
            <a:r>
              <a:rPr lang="en-US" dirty="0"/>
              <a:t>The EPA definition of a small appliance includes products manufactured, charged, and hermetically sealed in a factory with five pounds of refrigerant or less.</a:t>
            </a:r>
          </a:p>
          <a:p>
            <a:endParaRPr lang="en-US" dirty="0"/>
          </a:p>
          <a:p>
            <a:r>
              <a:rPr lang="en-US" dirty="0"/>
              <a:t> Technicians must have Type I or Universal Certification.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a:t>
            </a:r>
          </a:p>
        </p:txBody>
      </p:sp>
      <p:sp>
        <p:nvSpPr>
          <p:cNvPr id="3" name="Content Placeholder 2"/>
          <p:cNvSpPr>
            <a:spLocks noGrp="1"/>
          </p:cNvSpPr>
          <p:nvPr>
            <p:ph idx="1"/>
          </p:nvPr>
        </p:nvSpPr>
        <p:spPr/>
        <p:txBody>
          <a:bodyPr anchor="t"/>
          <a:lstStyle/>
          <a:p>
            <a:pPr marL="460375" indent="-460375"/>
            <a:r>
              <a:rPr lang="en-US" dirty="0"/>
              <a:t>The sale of ozone depleting substances such as CFCs, HCFCs, HFCs and HFOs is restricted to certified technicians. </a:t>
            </a:r>
          </a:p>
        </p:txBody>
      </p:sp>
    </p:spTree>
    <p:extLst>
      <p:ext uri="{BB962C8B-B14F-4D97-AF65-F5344CB8AC3E}">
        <p14:creationId xmlns:p14="http://schemas.microsoft.com/office/powerpoint/2010/main" val="8919595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dirty="0"/>
              <a:t>Recovery Equipment</a:t>
            </a:r>
          </a:p>
        </p:txBody>
      </p:sp>
      <p:pic>
        <p:nvPicPr>
          <p:cNvPr id="119813" name="Picture 5"/>
          <p:cNvPicPr>
            <a:picLocks noChangeAspect="1" noChangeArrowheads="1"/>
          </p:cNvPicPr>
          <p:nvPr/>
        </p:nvPicPr>
        <p:blipFill>
          <a:blip r:embed="rId3">
            <a:extLst>
              <a:ext uri="{28A0092B-C50C-407E-A947-70E740481C1C}">
                <a14:useLocalDpi xmlns:a14="http://schemas.microsoft.com/office/drawing/2010/main" val="0"/>
              </a:ext>
            </a:extLst>
          </a:blip>
          <a:srcRect l="13219" r="15404"/>
          <a:stretch>
            <a:fillRect/>
          </a:stretch>
        </p:blipFill>
        <p:spPr bwMode="auto">
          <a:xfrm>
            <a:off x="2786081" y="2895600"/>
            <a:ext cx="3734621" cy="348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198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20136"/>
            <a:ext cx="2367392" cy="300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19812" name="Picture 9" descr="IMPERIAL PT-109 Refrigerant Recovery T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0" y="1992062"/>
            <a:ext cx="19526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Refrigerant Recovery Cylinder - 30LB">
            <a:extLst>
              <a:ext uri="{FF2B5EF4-FFF2-40B4-BE49-F238E27FC236}">
                <a16:creationId xmlns:a16="http://schemas.microsoft.com/office/drawing/2014/main" id="{7C54A27A-9540-4D66-8ED7-255745826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069" r="23380"/>
          <a:stretch>
            <a:fillRect/>
          </a:stretch>
        </p:blipFill>
        <p:spPr bwMode="auto">
          <a:xfrm>
            <a:off x="7380489" y="3048000"/>
            <a:ext cx="2025430" cy="308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dirty="0"/>
              <a:t>Equipment Requirements </a:t>
            </a:r>
          </a:p>
        </p:txBody>
      </p:sp>
      <p:sp>
        <p:nvSpPr>
          <p:cNvPr id="2" name="Content Placeholder 1"/>
          <p:cNvSpPr>
            <a:spLocks noGrp="1"/>
          </p:cNvSpPr>
          <p:nvPr>
            <p:ph idx="1"/>
          </p:nvPr>
        </p:nvSpPr>
        <p:spPr/>
        <p:txBody>
          <a:bodyPr>
            <a:normAutofit/>
          </a:bodyPr>
          <a:lstStyle/>
          <a:p>
            <a:pPr>
              <a:spcBef>
                <a:spcPts val="600"/>
              </a:spcBef>
            </a:pPr>
            <a:r>
              <a:rPr lang="en-US" dirty="0"/>
              <a:t>Recovery equipment must be certified by an EPA approved testing laboratory. (example, U.L. or E.T.L) </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Format</a:t>
            </a:r>
          </a:p>
        </p:txBody>
      </p:sp>
      <p:sp>
        <p:nvSpPr>
          <p:cNvPr id="3" name="Content Placeholder 2"/>
          <p:cNvSpPr>
            <a:spLocks noGrp="1"/>
          </p:cNvSpPr>
          <p:nvPr>
            <p:ph idx="1"/>
          </p:nvPr>
        </p:nvSpPr>
        <p:spPr>
          <a:xfrm>
            <a:off x="457200" y="1981200"/>
            <a:ext cx="11292424" cy="3877600"/>
          </a:xfrm>
        </p:spPr>
        <p:txBody>
          <a:bodyPr anchor="ctr"/>
          <a:lstStyle/>
          <a:p>
            <a:r>
              <a:rPr lang="en-US" dirty="0"/>
              <a:t>Free EPA practice exams can be found online at:  </a:t>
            </a:r>
            <a:r>
              <a:rPr lang="en-US" dirty="0">
                <a:hlinkClick r:id="rId3"/>
              </a:rPr>
              <a:t>www.escogroup.org</a:t>
            </a:r>
            <a:r>
              <a:rPr lang="en-US" dirty="0"/>
              <a:t> </a:t>
            </a:r>
          </a:p>
          <a:p>
            <a:endParaRPr lang="en-US" dirty="0"/>
          </a:p>
        </p:txBody>
      </p:sp>
    </p:spTree>
    <p:extLst>
      <p:ext uri="{BB962C8B-B14F-4D97-AF65-F5344CB8AC3E}">
        <p14:creationId xmlns:p14="http://schemas.microsoft.com/office/powerpoint/2010/main" val="27734756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Dependent Recovery</a:t>
            </a:r>
          </a:p>
        </p:txBody>
      </p:sp>
      <p:sp>
        <p:nvSpPr>
          <p:cNvPr id="3" name="Content Placeholder 2"/>
          <p:cNvSpPr>
            <a:spLocks noGrp="1"/>
          </p:cNvSpPr>
          <p:nvPr>
            <p:ph idx="1"/>
          </p:nvPr>
        </p:nvSpPr>
        <p:spPr>
          <a:xfrm>
            <a:off x="440286" y="1981200"/>
            <a:ext cx="11309338" cy="4495800"/>
          </a:xfrm>
        </p:spPr>
        <p:txBody>
          <a:bodyPr>
            <a:normAutofit/>
          </a:bodyPr>
          <a:lstStyle/>
          <a:p>
            <a:r>
              <a:rPr lang="en-US" dirty="0"/>
              <a:t>Recovery equipment must be able to recover 80% of the refrigerant in a small appliance with a nonoperating compressor.   </a:t>
            </a:r>
          </a:p>
          <a:p>
            <a:endParaRPr lang="en-US" dirty="0"/>
          </a:p>
          <a:p>
            <a:r>
              <a:rPr lang="en-US" dirty="0"/>
              <a:t>Recovery equipment must be able to recover 90% of the refrigerant in a small appliance when the compressor operates.</a:t>
            </a:r>
          </a:p>
        </p:txBody>
      </p:sp>
    </p:spTree>
    <p:extLst>
      <p:ext uri="{BB962C8B-B14F-4D97-AF65-F5344CB8AC3E}">
        <p14:creationId xmlns:p14="http://schemas.microsoft.com/office/powerpoint/2010/main" val="41802783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a:t>
            </a:r>
          </a:p>
        </p:txBody>
      </p:sp>
      <p:sp>
        <p:nvSpPr>
          <p:cNvPr id="3" name="Content Placeholder 2"/>
          <p:cNvSpPr>
            <a:spLocks noGrp="1"/>
          </p:cNvSpPr>
          <p:nvPr>
            <p:ph idx="1"/>
          </p:nvPr>
        </p:nvSpPr>
        <p:spPr/>
        <p:txBody>
          <a:bodyPr/>
          <a:lstStyle/>
          <a:p>
            <a:r>
              <a:rPr lang="en-US" dirty="0"/>
              <a:t>Evacuating the appliance to four inches of mercury vacuum is low enough to satisfy the rules.</a:t>
            </a:r>
          </a:p>
          <a:p>
            <a:endParaRPr lang="en-US" dirty="0"/>
          </a:p>
        </p:txBody>
      </p:sp>
    </p:spTree>
    <p:extLst>
      <p:ext uri="{BB962C8B-B14F-4D97-AF65-F5344CB8AC3E}">
        <p14:creationId xmlns:p14="http://schemas.microsoft.com/office/powerpoint/2010/main" val="15319990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dirty="0"/>
              <a:t>Equipment Requirements </a:t>
            </a:r>
          </a:p>
        </p:txBody>
      </p:sp>
      <p:sp>
        <p:nvSpPr>
          <p:cNvPr id="100355" name="Rectangle 3"/>
          <p:cNvSpPr>
            <a:spLocks noGrp="1" noChangeArrowheads="1"/>
          </p:cNvSpPr>
          <p:nvPr>
            <p:ph idx="1"/>
          </p:nvPr>
        </p:nvSpPr>
        <p:spPr/>
        <p:txBody>
          <a:bodyPr anchor="t"/>
          <a:lstStyle/>
          <a:p>
            <a:pPr marL="0" indent="0">
              <a:buNone/>
            </a:pPr>
            <a:r>
              <a:rPr lang="en-US" dirty="0"/>
              <a:t>All recovery equipment must be equipped with low-loss fittings that can be manually closed, or close automatically, when hoses are disconnected, to minimize the refrigerant loss. </a:t>
            </a:r>
          </a:p>
        </p:txBody>
      </p:sp>
      <p:pic>
        <p:nvPicPr>
          <p:cNvPr id="4" name="Picture 6" descr="Yellow Jacket 25985 PLUS II 1/4 inch Refrigerant Charging Hoses"/>
          <p:cNvPicPr>
            <a:picLocks noChangeAspect="1" noChangeArrowheads="1"/>
          </p:cNvPicPr>
          <p:nvPr/>
        </p:nvPicPr>
        <p:blipFill>
          <a:blip r:embed="rId3">
            <a:extLst>
              <a:ext uri="{28A0092B-C50C-407E-A947-70E740481C1C}">
                <a14:useLocalDpi xmlns:a14="http://schemas.microsoft.com/office/drawing/2010/main" val="0"/>
              </a:ext>
            </a:extLst>
          </a:blip>
          <a:srcRect l="9406" t="9435" r="7278" b="4852"/>
          <a:stretch>
            <a:fillRect/>
          </a:stretch>
        </p:blipFill>
        <p:spPr bwMode="auto">
          <a:xfrm>
            <a:off x="2088421" y="3810001"/>
            <a:ext cx="2679700" cy="275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l="13013" t="15248" r="16539" b="7336"/>
          <a:stretch>
            <a:fillRect/>
          </a:stretch>
        </p:blipFill>
        <p:spPr bwMode="auto">
          <a:xfrm>
            <a:off x="7120328" y="3962038"/>
            <a:ext cx="2971800" cy="245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 Refrigerant</a:t>
            </a:r>
          </a:p>
        </p:txBody>
      </p:sp>
      <p:sp>
        <p:nvSpPr>
          <p:cNvPr id="3" name="Content Placeholder 2"/>
          <p:cNvSpPr>
            <a:spLocks noGrp="1"/>
          </p:cNvSpPr>
          <p:nvPr>
            <p:ph idx="1"/>
          </p:nvPr>
        </p:nvSpPr>
        <p:spPr/>
        <p:txBody>
          <a:bodyPr/>
          <a:lstStyle/>
          <a:p>
            <a:r>
              <a:rPr lang="en-US" dirty="0"/>
              <a:t>Isobutene (R-600a) is approved as substitute refrigerant for new household refrigerators, freezers, and combination refrigeration/freezers.  </a:t>
            </a:r>
          </a:p>
          <a:p>
            <a:r>
              <a:rPr lang="en-US" dirty="0"/>
              <a:t>None of the hydrocarbon refrigerants can be used for retrofitting a small appliance. </a:t>
            </a:r>
          </a:p>
          <a:p>
            <a:endParaRPr lang="en-US" dirty="0"/>
          </a:p>
        </p:txBody>
      </p:sp>
    </p:spTree>
    <p:extLst>
      <p:ext uri="{BB962C8B-B14F-4D97-AF65-F5344CB8AC3E}">
        <p14:creationId xmlns:p14="http://schemas.microsoft.com/office/powerpoint/2010/main" val="29369677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dirty="0"/>
              <a:t>Leak Repair Requirements</a:t>
            </a:r>
          </a:p>
        </p:txBody>
      </p:sp>
      <p:sp>
        <p:nvSpPr>
          <p:cNvPr id="121859" name="Rectangle 3"/>
          <p:cNvSpPr>
            <a:spLocks noGrp="1" noChangeArrowheads="1"/>
          </p:cNvSpPr>
          <p:nvPr>
            <p:ph idx="1"/>
          </p:nvPr>
        </p:nvSpPr>
        <p:spPr/>
        <p:txBody>
          <a:bodyPr anchor="t"/>
          <a:lstStyle/>
          <a:p>
            <a:pPr marL="0" indent="0">
              <a:buNone/>
            </a:pPr>
            <a:r>
              <a:rPr lang="en-US" altLang="en-US" dirty="0"/>
              <a:t>EPA does not require leak repair for small appliances, however, leaks should be repaired whenever possible.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p:txBody>
          <a:bodyPr/>
          <a:lstStyle/>
          <a:p>
            <a:r>
              <a:rPr lang="en-US" altLang="en-US" dirty="0"/>
              <a:t>Recovery Techniques</a:t>
            </a:r>
          </a:p>
        </p:txBody>
      </p:sp>
      <p:sp>
        <p:nvSpPr>
          <p:cNvPr id="122883" name="Rectangle 3"/>
          <p:cNvSpPr>
            <a:spLocks noGrp="1" noChangeArrowheads="1"/>
          </p:cNvSpPr>
          <p:nvPr>
            <p:ph idx="1"/>
          </p:nvPr>
        </p:nvSpPr>
        <p:spPr/>
        <p:txBody>
          <a:bodyPr anchor="t"/>
          <a:lstStyle/>
          <a:p>
            <a:pPr marL="0" indent="0">
              <a:buNone/>
            </a:pPr>
            <a:r>
              <a:rPr lang="en-US" altLang="en-US" dirty="0"/>
              <a:t>Before beginning a refrigerant recovery procedure, it is necessary to know the type of refrigerant that is in the system.</a:t>
            </a:r>
          </a:p>
        </p:txBody>
      </p:sp>
      <p:pic>
        <p:nvPicPr>
          <p:cNvPr id="12288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788" y="3728037"/>
            <a:ext cx="1828800" cy="265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5" name="Picture 12"/>
          <p:cNvPicPr>
            <a:picLocks noChangeAspect="1" noChangeArrowheads="1"/>
          </p:cNvPicPr>
          <p:nvPr/>
        </p:nvPicPr>
        <p:blipFill>
          <a:blip r:embed="rId4">
            <a:extLst>
              <a:ext uri="{28A0092B-C50C-407E-A947-70E740481C1C}">
                <a14:useLocalDpi xmlns:a14="http://schemas.microsoft.com/office/drawing/2010/main" val="0"/>
              </a:ext>
            </a:extLst>
          </a:blip>
          <a:srcRect r="70572"/>
          <a:stretch>
            <a:fillRect/>
          </a:stretch>
        </p:blipFill>
        <p:spPr bwMode="auto">
          <a:xfrm>
            <a:off x="6477000" y="3618310"/>
            <a:ext cx="1752600" cy="263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13"/>
          <p:cNvPicPr>
            <a:picLocks noChangeAspect="1" noChangeArrowheads="1"/>
          </p:cNvPicPr>
          <p:nvPr/>
        </p:nvPicPr>
        <p:blipFill>
          <a:blip r:embed="rId4">
            <a:extLst>
              <a:ext uri="{28A0092B-C50C-407E-A947-70E740481C1C}">
                <a14:useLocalDpi xmlns:a14="http://schemas.microsoft.com/office/drawing/2010/main" val="0"/>
              </a:ext>
            </a:extLst>
          </a:blip>
          <a:srcRect l="64815" t="1836" r="2599" b="5841"/>
          <a:stretch>
            <a:fillRect/>
          </a:stretch>
        </p:blipFill>
        <p:spPr bwMode="auto">
          <a:xfrm>
            <a:off x="3886200" y="3468688"/>
            <a:ext cx="18288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7" name="Picture 14"/>
          <p:cNvPicPr>
            <a:picLocks noChangeAspect="1" noChangeArrowheads="1"/>
          </p:cNvPicPr>
          <p:nvPr/>
        </p:nvPicPr>
        <p:blipFill>
          <a:blip r:embed="rId5">
            <a:extLst>
              <a:ext uri="{28A0092B-C50C-407E-A947-70E740481C1C}">
                <a14:useLocalDpi xmlns:a14="http://schemas.microsoft.com/office/drawing/2010/main" val="0"/>
              </a:ext>
            </a:extLst>
          </a:blip>
          <a:srcRect l="20296" r="10071" b="12228"/>
          <a:stretch>
            <a:fillRect/>
          </a:stretch>
        </p:blipFill>
        <p:spPr bwMode="auto">
          <a:xfrm>
            <a:off x="8787906" y="3715544"/>
            <a:ext cx="1776412" cy="25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8" name="TextBox 3"/>
          <p:cNvSpPr txBox="1">
            <a:spLocks noChangeArrowheads="1"/>
          </p:cNvSpPr>
          <p:nvPr/>
        </p:nvSpPr>
        <p:spPr bwMode="auto">
          <a:xfrm>
            <a:off x="8980436" y="4937919"/>
            <a:ext cx="13763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4400" dirty="0">
                <a:latin typeface="Times New Roman" pitchFamily="18" charset="0"/>
              </a:rPr>
              <a:t>HFC</a:t>
            </a:r>
          </a:p>
        </p:txBody>
      </p:sp>
      <p:pic>
        <p:nvPicPr>
          <p:cNvPr id="12288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5351464"/>
            <a:ext cx="1865313"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Recovery Techniques</a:t>
            </a:r>
            <a:endParaRPr lang="en-US" dirty="0"/>
          </a:p>
        </p:txBody>
      </p:sp>
      <p:sp>
        <p:nvSpPr>
          <p:cNvPr id="3" name="Content Placeholder 2"/>
          <p:cNvSpPr>
            <a:spLocks noGrp="1"/>
          </p:cNvSpPr>
          <p:nvPr>
            <p:ph idx="1"/>
          </p:nvPr>
        </p:nvSpPr>
        <p:spPr/>
        <p:txBody>
          <a:bodyPr/>
          <a:lstStyle/>
          <a:p>
            <a:r>
              <a:rPr lang="en-US" dirty="0"/>
              <a:t>After recovery, if contaminants are present in the oil, the system will have to be flushed with a cleaning solvent designed for the type of refrigerant in the system. </a:t>
            </a:r>
          </a:p>
          <a:p>
            <a:endParaRPr lang="en-US" dirty="0"/>
          </a:p>
          <a:p>
            <a:r>
              <a:rPr lang="en-US" dirty="0"/>
              <a:t>To speed up the recovery process tap into both the low and high side of the system.</a:t>
            </a:r>
          </a:p>
          <a:p>
            <a:endParaRPr lang="en-US" dirty="0"/>
          </a:p>
        </p:txBody>
      </p:sp>
    </p:spTree>
    <p:extLst>
      <p:ext uri="{BB962C8B-B14F-4D97-AF65-F5344CB8AC3E}">
        <p14:creationId xmlns:p14="http://schemas.microsoft.com/office/powerpoint/2010/main" val="16379166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p:txBody>
          <a:bodyPr/>
          <a:lstStyle/>
          <a:p>
            <a:r>
              <a:rPr lang="en-US" altLang="en-US" dirty="0"/>
              <a:t>Recovery Techniques</a:t>
            </a:r>
          </a:p>
        </p:txBody>
      </p:sp>
      <p:sp>
        <p:nvSpPr>
          <p:cNvPr id="124931" name="Rectangle 3"/>
          <p:cNvSpPr>
            <a:spLocks noGrp="1" noChangeArrowheads="1"/>
          </p:cNvSpPr>
          <p:nvPr>
            <p:ph idx="1"/>
          </p:nvPr>
        </p:nvSpPr>
        <p:spPr/>
        <p:txBody>
          <a:bodyPr anchor="t"/>
          <a:lstStyle/>
          <a:p>
            <a:pPr marL="0" indent="0">
              <a:buNone/>
            </a:pPr>
            <a:r>
              <a:rPr lang="en-US" altLang="en-US" dirty="0"/>
              <a:t>A reclamation facility that receives a tank of mixed refrigerant may refuse to process the refrigerant and destroy it at the owner's expense.  </a:t>
            </a:r>
          </a:p>
          <a:p>
            <a:pPr marL="0" indent="0">
              <a:buNone/>
            </a:pPr>
            <a:endParaRPr lang="en-US" altLang="en-US" dirty="0"/>
          </a:p>
          <a:p>
            <a:pPr marL="0" indent="0">
              <a:buNone/>
            </a:pPr>
            <a:endParaRPr lang="en-US" altLang="en-US" dirty="0"/>
          </a:p>
          <a:p>
            <a:pPr marL="0" indent="0">
              <a:buNone/>
            </a:pPr>
            <a:r>
              <a:rPr lang="en-US" altLang="en-US" dirty="0"/>
              <a:t>Do not mix refrigerants in a recovery tank. </a:t>
            </a:r>
          </a:p>
        </p:txBody>
      </p:sp>
      <p:pic>
        <p:nvPicPr>
          <p:cNvPr id="1249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276600"/>
            <a:ext cx="16383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6" descr="A close up of a tool&#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536209"/>
            <a:ext cx="3305175" cy="30903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78"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Recovery Techniques</a:t>
            </a:r>
          </a:p>
        </p:txBody>
      </p:sp>
      <p:sp>
        <p:nvSpPr>
          <p:cNvPr id="110595" name="Rectangle 3"/>
          <p:cNvSpPr>
            <a:spLocks noGrp="1" noChangeArrowheads="1"/>
          </p:cNvSpPr>
          <p:nvPr>
            <p:ph idx="1"/>
          </p:nvPr>
        </p:nvSpPr>
        <p:spPr>
          <a:xfrm>
            <a:off x="457200" y="2036927"/>
            <a:ext cx="7772400" cy="4045683"/>
          </a:xfrm>
        </p:spPr>
        <p:txBody>
          <a:bodyPr>
            <a:normAutofit/>
          </a:bodyPr>
          <a:lstStyle/>
          <a:p>
            <a:pPr marL="0" indent="0">
              <a:lnSpc>
                <a:spcPct val="90000"/>
              </a:lnSpc>
              <a:buNone/>
            </a:pPr>
            <a:r>
              <a:rPr lang="en-US" sz="3000" dirty="0"/>
              <a:t>Self-Contained (Active)Equipment</a:t>
            </a:r>
          </a:p>
          <a:p>
            <a:pPr marL="914400" indent="-454025">
              <a:lnSpc>
                <a:spcPct val="90000"/>
              </a:lnSpc>
            </a:pPr>
            <a:r>
              <a:rPr lang="en-US" sz="3000" dirty="0"/>
              <a:t>Has its own means of removing refrigerant from appliances. </a:t>
            </a:r>
          </a:p>
          <a:p>
            <a:pPr marL="914400" indent="-454025">
              <a:lnSpc>
                <a:spcPct val="90000"/>
              </a:lnSpc>
            </a:pPr>
            <a:r>
              <a:rPr lang="en-US" sz="3000" dirty="0"/>
              <a:t>Capable of reaching the required recovery rates whether or not the appliance compressor is operable.</a:t>
            </a:r>
          </a:p>
          <a:p>
            <a:pPr marL="914400" indent="-454025">
              <a:lnSpc>
                <a:spcPct val="90000"/>
              </a:lnSpc>
            </a:pPr>
            <a:r>
              <a:rPr lang="en-US" sz="3000" dirty="0"/>
              <a:t>Pumps refrigerant in a pressurized recovery tank.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dirty="0"/>
              <a:t>Recovery Techniques</a:t>
            </a:r>
          </a:p>
        </p:txBody>
      </p:sp>
      <p:sp>
        <p:nvSpPr>
          <p:cNvPr id="110595" name="Rectangle 3"/>
          <p:cNvSpPr>
            <a:spLocks noGrp="1" noChangeArrowheads="1"/>
          </p:cNvSpPr>
          <p:nvPr>
            <p:ph idx="1"/>
          </p:nvPr>
        </p:nvSpPr>
        <p:spPr/>
        <p:txBody>
          <a:bodyPr>
            <a:normAutofit/>
          </a:bodyPr>
          <a:lstStyle/>
          <a:p>
            <a:pPr marL="0" indent="0">
              <a:spcBef>
                <a:spcPts val="600"/>
              </a:spcBef>
              <a:buNone/>
            </a:pPr>
            <a:r>
              <a:rPr lang="en-US" dirty="0"/>
              <a:t>Self-Contained (Active) Equipment Operation</a:t>
            </a:r>
          </a:p>
          <a:p>
            <a:pPr marL="914400" indent="-398463"/>
            <a:r>
              <a:rPr lang="en-US" dirty="0"/>
              <a:t>Make sure tank inlet valve is open. </a:t>
            </a:r>
          </a:p>
          <a:p>
            <a:pPr marL="914400" indent="-398463"/>
            <a:r>
              <a:rPr lang="en-US" altLang="en-US" dirty="0"/>
              <a:t>Measure refrigerant pressure accurately at a stable, known temperature.</a:t>
            </a:r>
            <a:endParaRPr lang="en-US" dirty="0"/>
          </a:p>
          <a:p>
            <a:pPr marL="914400" indent="-398463"/>
            <a:r>
              <a:rPr lang="en-US" dirty="0"/>
              <a:t>Remove excessive non–condensables (air) from the recovery tank if required. </a:t>
            </a:r>
          </a:p>
          <a:p>
            <a:pPr marL="0" indent="0">
              <a:buNone/>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Vapor / Compression Refrigeration Cycle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44110"/>
            <a:ext cx="8894950" cy="43434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29870079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dirty="0"/>
              <a:t>Recovery Techniques</a:t>
            </a:r>
          </a:p>
        </p:txBody>
      </p:sp>
      <p:sp>
        <p:nvSpPr>
          <p:cNvPr id="110595" name="Rectangle 3"/>
          <p:cNvSpPr>
            <a:spLocks noGrp="1" noChangeArrowheads="1"/>
          </p:cNvSpPr>
          <p:nvPr>
            <p:ph idx="1"/>
          </p:nvPr>
        </p:nvSpPr>
        <p:spPr/>
        <p:txBody>
          <a:bodyPr>
            <a:normAutofit/>
          </a:bodyPr>
          <a:lstStyle/>
          <a:p>
            <a:pPr marL="0" indent="0">
              <a:spcBef>
                <a:spcPts val="600"/>
              </a:spcBef>
              <a:buNone/>
            </a:pPr>
            <a:r>
              <a:rPr lang="en-US" dirty="0"/>
              <a:t>Self-Contained (Active) Equipment Operation</a:t>
            </a:r>
          </a:p>
          <a:p>
            <a:r>
              <a:rPr lang="en-US" dirty="0"/>
              <a:t>Air in a refrigeration system will cause higher discharge pressures in the system and recovery equipment. </a:t>
            </a:r>
          </a:p>
          <a:p>
            <a:r>
              <a:rPr lang="en-US" dirty="0"/>
              <a:t>Follow the operating instructions supplied by the recovery equipment manufacturer regarding purging of non-condensables.</a:t>
            </a:r>
          </a:p>
        </p:txBody>
      </p:sp>
    </p:spTree>
    <p:extLst>
      <p:ext uri="{BB962C8B-B14F-4D97-AF65-F5344CB8AC3E}">
        <p14:creationId xmlns:p14="http://schemas.microsoft.com/office/powerpoint/2010/main" val="17546602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6" descr="A close up of a tool&#10;&#10;Description generated with high confidence"/>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r="4099" b="-4"/>
          <a:stretch/>
        </p:blipFill>
        <p:spPr bwMode="auto">
          <a:xfrm>
            <a:off x="448732" y="1871133"/>
            <a:ext cx="3683001" cy="45042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0" name="Rectangle 2"/>
          <p:cNvSpPr>
            <a:spLocks noGrp="1" noChangeArrowheads="1"/>
          </p:cNvSpPr>
          <p:nvPr>
            <p:ph type="title"/>
          </p:nvPr>
        </p:nvSpPr>
        <p:spPr>
          <a:xfrm>
            <a:off x="581192" y="702156"/>
            <a:ext cx="11029616" cy="1013800"/>
          </a:xfrm>
        </p:spPr>
        <p:txBody>
          <a:bodyPr>
            <a:normAutofit/>
          </a:bodyPr>
          <a:lstStyle/>
          <a:p>
            <a:r>
              <a:rPr lang="en-US" altLang="en-US" dirty="0"/>
              <a:t>Recovery Techniques</a:t>
            </a:r>
          </a:p>
        </p:txBody>
      </p:sp>
      <p:sp>
        <p:nvSpPr>
          <p:cNvPr id="130051" name="Rectangle 3"/>
          <p:cNvSpPr>
            <a:spLocks noGrp="1" noChangeArrowheads="1"/>
          </p:cNvSpPr>
          <p:nvPr>
            <p:ph idx="1"/>
          </p:nvPr>
        </p:nvSpPr>
        <p:spPr>
          <a:xfrm>
            <a:off x="4475858" y="2180496"/>
            <a:ext cx="7140407" cy="3678303"/>
          </a:xfrm>
        </p:spPr>
        <p:txBody>
          <a:bodyPr>
            <a:normAutofit/>
          </a:bodyPr>
          <a:lstStyle/>
          <a:p>
            <a:r>
              <a:rPr lang="en-US" altLang="en-US" dirty="0"/>
              <a:t>All refrigerant recovery equipment should be checked for oil level and refrigerant leaks on a daily basis.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dirty="0"/>
              <a:t>Recovery Techniques</a:t>
            </a:r>
          </a:p>
        </p:txBody>
      </p:sp>
      <p:sp>
        <p:nvSpPr>
          <p:cNvPr id="129027" name="Rectangle 3"/>
          <p:cNvSpPr>
            <a:spLocks noGrp="1" noChangeArrowheads="1"/>
          </p:cNvSpPr>
          <p:nvPr>
            <p:ph idx="1"/>
          </p:nvPr>
        </p:nvSpPr>
        <p:spPr/>
        <p:txBody>
          <a:bodyPr anchor="t"/>
          <a:lstStyle/>
          <a:p>
            <a:r>
              <a:rPr lang="en-US" altLang="en-US" dirty="0"/>
              <a:t>When using a recovery machine on very low horsepower systems such as domestic refrigerators and freezers that contain a few ounces of refrigerant, it is important to recover the refrigerant from the low and high sides to prevent oil migration. </a:t>
            </a:r>
          </a:p>
          <a:p>
            <a:endParaRPr lang="en-US" altLang="en-US" dirty="0"/>
          </a:p>
        </p:txBody>
      </p:sp>
    </p:spTree>
    <p:extLst>
      <p:ext uri="{BB962C8B-B14F-4D97-AF65-F5344CB8AC3E}">
        <p14:creationId xmlns:p14="http://schemas.microsoft.com/office/powerpoint/2010/main" val="28842831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t="27281" r="3" b="33130"/>
          <a:stretch/>
        </p:blipFill>
        <p:spPr>
          <a:xfrm>
            <a:off x="449476" y="1892627"/>
            <a:ext cx="3699935" cy="2202738"/>
          </a:xfrm>
          <a:prstGeom prst="rect">
            <a:avLst/>
          </a:prstGeom>
        </p:spPr>
      </p:pic>
      <p:pic>
        <p:nvPicPr>
          <p:cNvPr id="2" name="Picture 1" descr="A picture containing indoor, wall, kitchen, furniture&#10;&#10;Description generated with very high confidence"/>
          <p:cNvPicPr>
            <a:picLocks noChangeAspect="1"/>
          </p:cNvPicPr>
          <p:nvPr/>
        </p:nvPicPr>
        <p:blipFill rotWithShape="1">
          <a:blip r:embed="rId4" cstate="print">
            <a:extLst>
              <a:ext uri="{28A0092B-C50C-407E-A947-70E740481C1C}">
                <a14:useLocalDpi xmlns:a14="http://schemas.microsoft.com/office/drawing/2010/main" val="0"/>
              </a:ext>
            </a:extLst>
          </a:blip>
          <a:srcRect l="11873" r="8764" b="3"/>
          <a:stretch/>
        </p:blipFill>
        <p:spPr>
          <a:xfrm>
            <a:off x="449476" y="4187827"/>
            <a:ext cx="3699935" cy="2202738"/>
          </a:xfrm>
          <a:prstGeom prst="rect">
            <a:avLst/>
          </a:prstGeom>
        </p:spPr>
      </p:pic>
      <p:sp>
        <p:nvSpPr>
          <p:cNvPr id="131074" name="Rectangle 2"/>
          <p:cNvSpPr>
            <a:spLocks noGrp="1" noChangeArrowheads="1"/>
          </p:cNvSpPr>
          <p:nvPr>
            <p:ph type="title"/>
          </p:nvPr>
        </p:nvSpPr>
        <p:spPr>
          <a:xfrm>
            <a:off x="581192" y="702156"/>
            <a:ext cx="11029616" cy="1013800"/>
          </a:xfrm>
        </p:spPr>
        <p:txBody>
          <a:bodyPr>
            <a:normAutofit/>
          </a:bodyPr>
          <a:lstStyle/>
          <a:p>
            <a:r>
              <a:rPr lang="en-US" altLang="en-US" dirty="0"/>
              <a:t>Recovery Techniques</a:t>
            </a:r>
          </a:p>
        </p:txBody>
      </p:sp>
      <p:sp>
        <p:nvSpPr>
          <p:cNvPr id="105475" name="Rectangle 3"/>
          <p:cNvSpPr>
            <a:spLocks noGrp="1" noChangeArrowheads="1"/>
          </p:cNvSpPr>
          <p:nvPr>
            <p:ph idx="1"/>
          </p:nvPr>
        </p:nvSpPr>
        <p:spPr>
          <a:xfrm>
            <a:off x="4149411" y="2180496"/>
            <a:ext cx="8042589" cy="4067904"/>
          </a:xfrm>
        </p:spPr>
        <p:txBody>
          <a:bodyPr>
            <a:normAutofit/>
          </a:bodyPr>
          <a:lstStyle/>
          <a:p>
            <a:pPr marL="0" indent="0">
              <a:lnSpc>
                <a:spcPct val="90000"/>
              </a:lnSpc>
              <a:buNone/>
            </a:pPr>
            <a:r>
              <a:rPr lang="en-US" b="1" dirty="0"/>
              <a:t>System-Dependent (Passive) Equipment</a:t>
            </a:r>
          </a:p>
          <a:p>
            <a:pPr>
              <a:lnSpc>
                <a:spcPct val="90000"/>
              </a:lnSpc>
            </a:pPr>
            <a:r>
              <a:rPr lang="en-US" dirty="0"/>
              <a:t>Captures refrigerant into a non-pressurized container. </a:t>
            </a:r>
          </a:p>
          <a:p>
            <a:pPr lvl="1">
              <a:lnSpc>
                <a:spcPct val="90000"/>
              </a:lnSpc>
            </a:pPr>
            <a:r>
              <a:rPr lang="en-US" dirty="0"/>
              <a:t>May be a special reinforced plastic “bag” container. </a:t>
            </a:r>
          </a:p>
          <a:p>
            <a:pPr>
              <a:lnSpc>
                <a:spcPct val="90000"/>
              </a:lnSpc>
            </a:pPr>
            <a:r>
              <a:rPr lang="en-US" dirty="0"/>
              <a:t>Captures refrigerant with the assistance of the appliance compressor or an external heat source.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7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5908" b="18182"/>
          <a:stretch/>
        </p:blipFill>
        <p:spPr bwMode="auto">
          <a:xfrm>
            <a:off x="569160" y="3276600"/>
            <a:ext cx="3535525" cy="174769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37218"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Recovery Techniques</a:t>
            </a:r>
          </a:p>
        </p:txBody>
      </p:sp>
      <p:sp>
        <p:nvSpPr>
          <p:cNvPr id="137219" name="Rectangle 3"/>
          <p:cNvSpPr>
            <a:spLocks noGrp="1" noChangeArrowheads="1"/>
          </p:cNvSpPr>
          <p:nvPr>
            <p:ph idx="1"/>
          </p:nvPr>
        </p:nvSpPr>
        <p:spPr>
          <a:xfrm>
            <a:off x="4505325" y="2180496"/>
            <a:ext cx="7105481" cy="4045683"/>
          </a:xfrm>
        </p:spPr>
        <p:txBody>
          <a:bodyPr>
            <a:normAutofit/>
          </a:bodyPr>
          <a:lstStyle/>
          <a:p>
            <a:pPr>
              <a:buFont typeface="Wingdings" panose="05000000000000000000" pitchFamily="2" charset="2"/>
              <a:buChar char="§"/>
            </a:pPr>
            <a:r>
              <a:rPr lang="en-US" altLang="en-US" dirty="0"/>
              <a:t>Turning on the defrost heater to warm evaporator.</a:t>
            </a:r>
          </a:p>
          <a:p>
            <a:pPr>
              <a:buFont typeface="Wingdings" panose="05000000000000000000" pitchFamily="2" charset="2"/>
              <a:buChar char="§"/>
            </a:pPr>
            <a:r>
              <a:rPr lang="en-US" altLang="en-US" dirty="0"/>
              <a:t>Using a vacuum pump to evacuate recovery tank before starting the recovery process.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3"/>
          <p:cNvSpPr>
            <a:spLocks noGrp="1"/>
          </p:cNvSpPr>
          <p:nvPr>
            <p:ph type="title"/>
          </p:nvPr>
        </p:nvSpPr>
        <p:spPr/>
        <p:txBody>
          <a:bodyPr/>
          <a:lstStyle/>
          <a:p>
            <a:r>
              <a:rPr lang="en-US" altLang="en-US" dirty="0"/>
              <a:t>Vacuum Pump</a:t>
            </a:r>
          </a:p>
        </p:txBody>
      </p:sp>
      <p:sp>
        <p:nvSpPr>
          <p:cNvPr id="3" name="Content Placeholder 2"/>
          <p:cNvSpPr>
            <a:spLocks noGrp="1"/>
          </p:cNvSpPr>
          <p:nvPr>
            <p:ph idx="1"/>
          </p:nvPr>
        </p:nvSpPr>
        <p:spPr/>
        <p:txBody>
          <a:bodyPr anchor="t">
            <a:normAutofit/>
          </a:bodyPr>
          <a:lstStyle/>
          <a:p>
            <a:pPr marL="0" indent="0">
              <a:buNone/>
            </a:pPr>
            <a:r>
              <a:rPr lang="en-US" sz="3100" dirty="0">
                <a:solidFill>
                  <a:prstClr val="black"/>
                </a:solidFill>
                <a:latin typeface="Calibri"/>
              </a:rPr>
              <a:t>The vacuum pump is only used to reduce the pressure of a recovery cylinder or container into a vacuum before the recovery process. </a:t>
            </a:r>
          </a:p>
        </p:txBody>
      </p:sp>
      <p:pic>
        <p:nvPicPr>
          <p:cNvPr id="120835" name="Picture 2"/>
          <p:cNvPicPr>
            <a:picLocks noChangeAspect="1" noChangeArrowheads="1"/>
          </p:cNvPicPr>
          <p:nvPr/>
        </p:nvPicPr>
        <p:blipFill>
          <a:blip r:embed="rId3">
            <a:extLst>
              <a:ext uri="{28A0092B-C50C-407E-A947-70E740481C1C}">
                <a14:useLocalDpi xmlns:a14="http://schemas.microsoft.com/office/drawing/2010/main" val="0"/>
              </a:ext>
            </a:extLst>
          </a:blip>
          <a:srcRect l="14279" r="13647"/>
          <a:stretch>
            <a:fillRect/>
          </a:stretch>
        </p:blipFill>
        <p:spPr bwMode="auto">
          <a:xfrm>
            <a:off x="1330502" y="3251835"/>
            <a:ext cx="3546297" cy="328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2" name="Picture 1">
            <a:extLst>
              <a:ext uri="{FF2B5EF4-FFF2-40B4-BE49-F238E27FC236}">
                <a16:creationId xmlns:a16="http://schemas.microsoft.com/office/drawing/2014/main" id="{94FE42AF-6D74-4FC9-AE7E-0BD339E68616}"/>
              </a:ext>
            </a:extLst>
          </p:cNvPr>
          <p:cNvPicPr>
            <a:picLocks noChangeAspect="1"/>
          </p:cNvPicPr>
          <p:nvPr/>
        </p:nvPicPr>
        <p:blipFill>
          <a:blip r:embed="rId4"/>
          <a:stretch>
            <a:fillRect/>
          </a:stretch>
        </p:blipFill>
        <p:spPr>
          <a:xfrm>
            <a:off x="7232063" y="3352800"/>
            <a:ext cx="2213040" cy="3359187"/>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p:txBody>
          <a:bodyPr anchor="t">
            <a:normAutofit lnSpcReduction="10000"/>
          </a:bodyPr>
          <a:lstStyle/>
          <a:p>
            <a:pPr marL="0" indent="0">
              <a:buNone/>
            </a:pPr>
            <a:r>
              <a:rPr lang="en-US" dirty="0"/>
              <a:t>System-Dependent (Passive) Equipment</a:t>
            </a:r>
          </a:p>
          <a:p>
            <a:pPr>
              <a:buFont typeface="Wingdings" panose="05000000000000000000" pitchFamily="2" charset="2"/>
              <a:buChar char="§"/>
            </a:pPr>
            <a:r>
              <a:rPr lang="en-US" dirty="0"/>
              <a:t>When using a system-dependent recovery process on an appliance with an </a:t>
            </a:r>
            <a:r>
              <a:rPr lang="en-US" b="1" dirty="0"/>
              <a:t>operating compressor</a:t>
            </a:r>
            <a:r>
              <a:rPr lang="en-US" dirty="0"/>
              <a:t>, run the compressor and recover from the </a:t>
            </a:r>
            <a:r>
              <a:rPr lang="en-US" b="1" dirty="0"/>
              <a:t>high side</a:t>
            </a:r>
            <a:r>
              <a:rPr lang="en-US" dirty="0"/>
              <a:t> of the system.</a:t>
            </a:r>
          </a:p>
          <a:p>
            <a:pPr>
              <a:buFont typeface="Wingdings" panose="05000000000000000000" pitchFamily="2" charset="2"/>
              <a:buChar char="§"/>
            </a:pPr>
            <a:r>
              <a:rPr lang="en-US" dirty="0"/>
              <a:t>Usually, one access fitting on the high side will be sufficient to reach the required recovery rate as the appliance compressor should be capable of pumping the refrigerant to the high side.</a:t>
            </a:r>
          </a:p>
          <a:p>
            <a:pPr>
              <a:buFont typeface="Wingdings" panose="05000000000000000000" pitchFamily="2" charset="2"/>
              <a:buChar char="§"/>
            </a:pPr>
            <a:endParaRPr lang="en-US" dirty="0"/>
          </a:p>
          <a:p>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p:txBody>
          <a:bodyPr anchor="t">
            <a:normAutofit/>
          </a:bodyPr>
          <a:lstStyle/>
          <a:p>
            <a:pPr marL="0" indent="0">
              <a:buNone/>
            </a:pPr>
            <a:r>
              <a:rPr lang="en-US" dirty="0"/>
              <a:t>System-Dependent (Passive) Equipment</a:t>
            </a:r>
          </a:p>
          <a:p>
            <a:r>
              <a:rPr lang="en-US" dirty="0"/>
              <a:t>If the appliance has a non-operating compressor, access to both the low and high side of the system may be necessary.</a:t>
            </a:r>
          </a:p>
          <a:p>
            <a:r>
              <a:rPr lang="en-US" dirty="0"/>
              <a:t>To help release trapped refrigerant from the compressor oil, heat and tap the compressor several times. </a:t>
            </a:r>
          </a:p>
          <a:p>
            <a:endParaRPr lang="en-US" dirty="0"/>
          </a:p>
        </p:txBody>
      </p:sp>
    </p:spTree>
    <p:extLst>
      <p:ext uri="{BB962C8B-B14F-4D97-AF65-F5344CB8AC3E}">
        <p14:creationId xmlns:p14="http://schemas.microsoft.com/office/powerpoint/2010/main" val="18991228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p:txBody>
          <a:bodyPr anchor="t"/>
          <a:lstStyle/>
          <a:p>
            <a:pPr marL="0" indent="0">
              <a:buNone/>
            </a:pPr>
            <a:r>
              <a:rPr lang="en-US" dirty="0"/>
              <a:t>System-Dependent (Passive) Equipment</a:t>
            </a:r>
            <a:endParaRPr lang="en-US" altLang="en-US" dirty="0"/>
          </a:p>
          <a:p>
            <a:r>
              <a:rPr lang="en-US" altLang="en-US" dirty="0"/>
              <a:t>Because appliances with non-operating compressors can not always achieve desired evacuation levels utilizing system-dependent recovery equipment, the EPA requires technicians to have at least one self-contained recovery device available at the shop to recover refrigerant from systems with non-operating compressors.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p:txBody>
          <a:bodyPr anchor="t"/>
          <a:lstStyle/>
          <a:p>
            <a:pPr marL="0" indent="0">
              <a:buNone/>
            </a:pPr>
            <a:r>
              <a:rPr lang="en-US" dirty="0"/>
              <a:t>System-Dependent (Passive) Equipment</a:t>
            </a:r>
            <a:endParaRPr lang="en-US" altLang="en-US" dirty="0"/>
          </a:p>
          <a:p>
            <a:r>
              <a:rPr lang="en-US" altLang="en-US" dirty="0"/>
              <a:t>System dependent devices may only be used on appliances containing 15 lbs. of refrigerant or less. </a:t>
            </a:r>
          </a:p>
        </p:txBody>
      </p:sp>
    </p:spTree>
    <p:extLst>
      <p:ext uri="{BB962C8B-B14F-4D97-AF65-F5344CB8AC3E}">
        <p14:creationId xmlns:p14="http://schemas.microsoft.com/office/powerpoint/2010/main" val="3477075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0600" y="2630424"/>
            <a:ext cx="3707163"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457200" y="2057400"/>
            <a:ext cx="4343400" cy="1146048"/>
          </a:xfrm>
          <a:prstGeom prst="wedgeRectCallout">
            <a:avLst>
              <a:gd name="adj1" fmla="val 54579"/>
              <a:gd name="adj2" fmla="val 636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and temperature superheated vapor in</a:t>
            </a:r>
          </a:p>
        </p:txBody>
      </p:sp>
      <p:sp>
        <p:nvSpPr>
          <p:cNvPr id="5" name="Rectangular Callout 4"/>
          <p:cNvSpPr/>
          <p:nvPr/>
        </p:nvSpPr>
        <p:spPr>
          <a:xfrm>
            <a:off x="8763000" y="2821675"/>
            <a:ext cx="3048000" cy="1676400"/>
          </a:xfrm>
          <a:prstGeom prst="wedgeRectCallout">
            <a:avLst>
              <a:gd name="adj1" fmla="val -105908"/>
              <a:gd name="adj2" fmla="val -3519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High-pressure &amp; temperature highly superheated vapor out</a:t>
            </a:r>
          </a:p>
        </p:txBody>
      </p:sp>
    </p:spTree>
    <p:extLst>
      <p:ext uri="{BB962C8B-B14F-4D97-AF65-F5344CB8AC3E}">
        <p14:creationId xmlns:p14="http://schemas.microsoft.com/office/powerpoint/2010/main" val="26872774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dirty="0"/>
              <a:t>Recovery Techniques</a:t>
            </a:r>
          </a:p>
        </p:txBody>
      </p:sp>
      <p:sp>
        <p:nvSpPr>
          <p:cNvPr id="135171" name="Rectangle 3"/>
          <p:cNvSpPr>
            <a:spLocks noGrp="1" noChangeArrowheads="1"/>
          </p:cNvSpPr>
          <p:nvPr>
            <p:ph idx="1"/>
          </p:nvPr>
        </p:nvSpPr>
        <p:spPr/>
        <p:txBody>
          <a:bodyPr anchor="t">
            <a:normAutofit/>
          </a:bodyPr>
          <a:lstStyle/>
          <a:p>
            <a:pPr marL="0" indent="0">
              <a:buNone/>
            </a:pPr>
            <a:r>
              <a:rPr lang="en-US" altLang="en-US" dirty="0"/>
              <a:t>Installing Piercing Type  Access  Fittings</a:t>
            </a:r>
          </a:p>
          <a:p>
            <a:r>
              <a:rPr lang="en-US" altLang="en-US" dirty="0"/>
              <a:t>Small appliances are equipped with a straight piece of tubing, called a process tube, onto which a piercing type access fitting can be installed.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dirty="0"/>
              <a:t>Recovery Techniques</a:t>
            </a:r>
          </a:p>
        </p:txBody>
      </p:sp>
      <p:sp>
        <p:nvSpPr>
          <p:cNvPr id="3" name="Content Placeholder 2"/>
          <p:cNvSpPr>
            <a:spLocks noGrp="1"/>
          </p:cNvSpPr>
          <p:nvPr>
            <p:ph idx="1"/>
          </p:nvPr>
        </p:nvSpPr>
        <p:spPr/>
        <p:txBody>
          <a:bodyPr anchor="t"/>
          <a:lstStyle/>
          <a:p>
            <a:pPr marL="0" indent="0">
              <a:buNone/>
            </a:pPr>
            <a:r>
              <a:rPr lang="en-US" altLang="en-US" dirty="0"/>
              <a:t>Installing  Piercing Type  Access  Fittings</a:t>
            </a:r>
            <a:endParaRPr lang="en-US" dirty="0"/>
          </a:p>
          <a:p>
            <a:r>
              <a:rPr lang="en-US" dirty="0"/>
              <a:t>After installing an access fitting onto a sealed system, the fitting should be leak tested.</a:t>
            </a:r>
          </a:p>
          <a:p>
            <a:r>
              <a:rPr lang="en-US" dirty="0"/>
              <a:t>Solderless piercing type valves can only be used on copper or aluminum tubing material. </a:t>
            </a:r>
          </a:p>
          <a:p>
            <a:endParaRPr lang="en-US" dirty="0"/>
          </a:p>
        </p:txBody>
      </p:sp>
      <p:grpSp>
        <p:nvGrpSpPr>
          <p:cNvPr id="4" name="Group 3"/>
          <p:cNvGrpSpPr/>
          <p:nvPr/>
        </p:nvGrpSpPr>
        <p:grpSpPr>
          <a:xfrm>
            <a:off x="2061754" y="5181600"/>
            <a:ext cx="7489871" cy="1524000"/>
            <a:chOff x="298450" y="3581400"/>
            <a:chExt cx="8845549" cy="2520950"/>
          </a:xfrm>
        </p:grpSpPr>
        <p:pic>
          <p:nvPicPr>
            <p:cNvPr id="136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200" t="20900" r="6086" b="15001"/>
            <a:stretch/>
          </p:blipFill>
          <p:spPr bwMode="auto">
            <a:xfrm>
              <a:off x="5886522" y="3581400"/>
              <a:ext cx="3257477" cy="2436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36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50" y="3581400"/>
              <a:ext cx="2520950"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36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1" y="3581400"/>
              <a:ext cx="2438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grpSp>
      <p:sp>
        <p:nvSpPr>
          <p:cNvPr id="2" name="Rectangle 1"/>
          <p:cNvSpPr/>
          <p:nvPr/>
        </p:nvSpPr>
        <p:spPr>
          <a:xfrm>
            <a:off x="12725400" y="2514601"/>
            <a:ext cx="8921750" cy="584775"/>
          </a:xfrm>
          <a:prstGeom prst="rect">
            <a:avLst/>
          </a:prstGeom>
        </p:spPr>
        <p:txBody>
          <a:bodyPr>
            <a:spAutoFit/>
          </a:bodyPr>
          <a:lstStyle/>
          <a:p>
            <a:pPr algn="l">
              <a:defRPr/>
            </a:pPr>
            <a:r>
              <a:rPr lang="en-US" altLang="en-US" sz="3200" dirty="0">
                <a:solidFill>
                  <a:srgbClr val="FF0000"/>
                </a:solidFill>
                <a:latin typeface="+mn-lt"/>
              </a:rPr>
              <a:t> </a:t>
            </a:r>
            <a:endParaRPr lang="en-US" sz="3200" b="0" dirty="0">
              <a:latin typeface="+mn-lt"/>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dirty="0"/>
              <a:t>Recovery Techniques</a:t>
            </a:r>
          </a:p>
        </p:txBody>
      </p:sp>
      <p:sp>
        <p:nvSpPr>
          <p:cNvPr id="135171" name="Rectangle 3"/>
          <p:cNvSpPr>
            <a:spLocks noGrp="1" noChangeArrowheads="1"/>
          </p:cNvSpPr>
          <p:nvPr>
            <p:ph idx="1"/>
          </p:nvPr>
        </p:nvSpPr>
        <p:spPr/>
        <p:txBody>
          <a:bodyPr anchor="t">
            <a:normAutofit/>
          </a:bodyPr>
          <a:lstStyle/>
          <a:p>
            <a:pPr>
              <a:buFont typeface="Wingdings" panose="05000000000000000000" pitchFamily="2" charset="2"/>
              <a:buChar char="§"/>
            </a:pPr>
            <a:r>
              <a:rPr lang="en-US" altLang="en-US" dirty="0"/>
              <a:t>Access fittings tend to leak over time and should not be left on an appliance as a permanent service fixture.  </a:t>
            </a:r>
          </a:p>
          <a:p>
            <a:pPr>
              <a:buFont typeface="Wingdings" panose="05000000000000000000" pitchFamily="2" charset="2"/>
              <a:buChar char="§"/>
            </a:pPr>
            <a:endParaRPr lang="en-US" altLang="en-US" dirty="0"/>
          </a:p>
          <a:p>
            <a:pPr>
              <a:buFont typeface="Wingdings" panose="05000000000000000000" pitchFamily="2" charset="2"/>
              <a:buChar char="§"/>
            </a:pPr>
            <a:r>
              <a:rPr lang="en-US" altLang="en-US" dirty="0"/>
              <a:t>If after installing an access fitting, you find that the system pressure is 0 psig., do not begin the recovery process.</a:t>
            </a:r>
          </a:p>
        </p:txBody>
      </p:sp>
    </p:spTree>
    <p:extLst>
      <p:ext uri="{BB962C8B-B14F-4D97-AF65-F5344CB8AC3E}">
        <p14:creationId xmlns:p14="http://schemas.microsoft.com/office/powerpoint/2010/main" val="38635683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a:t>Recovery Techniques</a:t>
            </a:r>
          </a:p>
        </p:txBody>
      </p:sp>
      <p:sp>
        <p:nvSpPr>
          <p:cNvPr id="138243" name="Content Placeholder 2"/>
          <p:cNvSpPr>
            <a:spLocks noGrp="1"/>
          </p:cNvSpPr>
          <p:nvPr>
            <p:ph idx="1"/>
          </p:nvPr>
        </p:nvSpPr>
        <p:spPr/>
        <p:txBody>
          <a:bodyPr anchor="t"/>
          <a:lstStyle/>
          <a:p>
            <a:pPr marL="515938" indent="-346075"/>
            <a:r>
              <a:rPr lang="en-US" altLang="en-US" dirty="0"/>
              <a:t>Compressor burn‐out may be indicated by strong refrigerant odor.</a:t>
            </a:r>
          </a:p>
          <a:p>
            <a:pPr marL="515938" indent="-346075"/>
            <a:r>
              <a:rPr lang="en-US" altLang="en-US" dirty="0"/>
              <a:t>Watch for signs of contamination in the oil.</a:t>
            </a:r>
          </a:p>
          <a:p>
            <a:endParaRPr lang="en-US" altLang="en-US" dirty="0"/>
          </a:p>
        </p:txBody>
      </p:sp>
      <p:pic>
        <p:nvPicPr>
          <p:cNvPr id="138244" name="Picture 2" descr="https://sp.yimg.com/ib/th?id=JN.zG%2fcdWQfhi9qhzKiTbL66w&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39" y="4014682"/>
            <a:ext cx="2257462" cy="253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4" descr="Animal Clip Art Description: Skunk Wearing a Gas Mask Trying to Ge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242734"/>
            <a:ext cx="2590800" cy="225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dirty="0"/>
              <a:t>Recovery Techniques</a:t>
            </a:r>
          </a:p>
        </p:txBody>
      </p:sp>
      <p:sp>
        <p:nvSpPr>
          <p:cNvPr id="135171" name="Rectangle 3"/>
          <p:cNvSpPr>
            <a:spLocks noGrp="1" noChangeArrowheads="1"/>
          </p:cNvSpPr>
          <p:nvPr>
            <p:ph idx="1"/>
          </p:nvPr>
        </p:nvSpPr>
        <p:spPr/>
        <p:txBody>
          <a:bodyPr anchor="t">
            <a:normAutofit/>
          </a:bodyPr>
          <a:lstStyle/>
          <a:p>
            <a:pPr>
              <a:buFont typeface="Wingdings" panose="05000000000000000000" pitchFamily="2" charset="2"/>
              <a:buChar char="§"/>
            </a:pPr>
            <a:r>
              <a:rPr lang="en-US" altLang="en-US" dirty="0"/>
              <a:t>After recovery, if nitrogen is used to flush debris out of the system, the nitrogen may be legally vented. </a:t>
            </a:r>
          </a:p>
        </p:txBody>
      </p:sp>
    </p:spTree>
    <p:extLst>
      <p:ext uri="{BB962C8B-B14F-4D97-AF65-F5344CB8AC3E}">
        <p14:creationId xmlns:p14="http://schemas.microsoft.com/office/powerpoint/2010/main" val="8059964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029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32" r="23639" b="-1"/>
          <a:stretch/>
        </p:blipFill>
        <p:spPr bwMode="auto">
          <a:xfrm>
            <a:off x="657225" y="2361056"/>
            <a:ext cx="3305175"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40290" name="Rectangle 2"/>
          <p:cNvSpPr>
            <a:spLocks noGrp="1" noChangeArrowheads="1"/>
          </p:cNvSpPr>
          <p:nvPr>
            <p:ph type="title"/>
          </p:nvPr>
        </p:nvSpPr>
        <p:spPr>
          <a:xfrm>
            <a:off x="581192" y="702156"/>
            <a:ext cx="11029616" cy="1013800"/>
          </a:xfrm>
        </p:spPr>
        <p:txBody>
          <a:bodyPr>
            <a:normAutofit/>
          </a:bodyPr>
          <a:lstStyle/>
          <a:p>
            <a:r>
              <a:rPr lang="en-US" altLang="en-US" dirty="0"/>
              <a:t>Recovery Techniques</a:t>
            </a:r>
          </a:p>
        </p:txBody>
      </p:sp>
      <p:sp>
        <p:nvSpPr>
          <p:cNvPr id="140291" name="Rectangle 3"/>
          <p:cNvSpPr>
            <a:spLocks noGrp="1" noChangeArrowheads="1"/>
          </p:cNvSpPr>
          <p:nvPr>
            <p:ph idx="1"/>
          </p:nvPr>
        </p:nvSpPr>
        <p:spPr>
          <a:xfrm>
            <a:off x="4505325" y="2180496"/>
            <a:ext cx="7105481" cy="4045683"/>
          </a:xfrm>
        </p:spPr>
        <p:txBody>
          <a:bodyPr>
            <a:normAutofit/>
          </a:bodyPr>
          <a:lstStyle/>
          <a:p>
            <a:r>
              <a:rPr lang="en-US" altLang="en-US" dirty="0"/>
              <a:t>Small appliances used in campers or other recreational vehicles may use refrigerants such as ammonia, hydrogen, or water, and therefor, should not be recovered using current recovery equipment.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9" name="Rectangle 1413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41320" name="Rectangle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1321" name="Rectangle 7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1323" name="Rectangle 7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1330" name="Rectangle 8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1331" name="Rectangle 8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1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561" y="2361056"/>
            <a:ext cx="1742502"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41314" name="Rectangle 2"/>
          <p:cNvSpPr>
            <a:spLocks noGrp="1" noChangeArrowheads="1"/>
          </p:cNvSpPr>
          <p:nvPr>
            <p:ph type="title"/>
          </p:nvPr>
        </p:nvSpPr>
        <p:spPr>
          <a:xfrm>
            <a:off x="581192" y="702156"/>
            <a:ext cx="11029616" cy="1013800"/>
          </a:xfrm>
        </p:spPr>
        <p:txBody>
          <a:bodyPr vert="horz" lIns="91440" tIns="45720" rIns="91440" bIns="45720" rtlCol="0" anchor="b">
            <a:normAutofit/>
          </a:bodyPr>
          <a:lstStyle/>
          <a:p>
            <a:r>
              <a:rPr lang="en-US" altLang="en-US" sz="4000" dirty="0">
                <a:solidFill>
                  <a:srgbClr val="FFFFFF"/>
                </a:solidFill>
              </a:rPr>
              <a:t>Recovery Techniques</a:t>
            </a:r>
          </a:p>
        </p:txBody>
      </p:sp>
      <p:sp>
        <p:nvSpPr>
          <p:cNvPr id="141315" name="Rectangle 3"/>
          <p:cNvSpPr>
            <a:spLocks noGrp="1" noChangeArrowheads="1"/>
          </p:cNvSpPr>
          <p:nvPr>
            <p:ph sz="half" idx="1"/>
          </p:nvPr>
        </p:nvSpPr>
        <p:spPr>
          <a:xfrm>
            <a:off x="4505325" y="2180496"/>
            <a:ext cx="7105481" cy="4045683"/>
          </a:xfrm>
        </p:spPr>
        <p:txBody>
          <a:bodyPr vert="horz" lIns="91440" tIns="45720" rIns="91440" bIns="45720" rtlCol="0" anchor="ctr">
            <a:normAutofit/>
          </a:bodyPr>
          <a:lstStyle/>
          <a:p>
            <a:pPr marL="0" indent="0">
              <a:buNone/>
            </a:pPr>
            <a:r>
              <a:rPr lang="en-US" altLang="en-US" dirty="0"/>
              <a:t>When filling a graduated charging cylinder with a regulated refrigerant, the refrigerant vapor that is vented off the top of the cylinder must be recovered.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07A0-9CD1-484E-A10B-3C15A30C6748}"/>
              </a:ext>
            </a:extLst>
          </p:cNvPr>
          <p:cNvSpPr>
            <a:spLocks noGrp="1"/>
          </p:cNvSpPr>
          <p:nvPr>
            <p:ph type="title"/>
          </p:nvPr>
        </p:nvSpPr>
        <p:spPr/>
        <p:txBody>
          <a:bodyPr>
            <a:normAutofit/>
          </a:bodyPr>
          <a:lstStyle/>
          <a:p>
            <a:r>
              <a:rPr lang="en-US" dirty="0"/>
              <a:t>Hydrocarbon Refrigerants </a:t>
            </a:r>
          </a:p>
        </p:txBody>
      </p:sp>
      <p:sp>
        <p:nvSpPr>
          <p:cNvPr id="3" name="Content Placeholder 2">
            <a:extLst>
              <a:ext uri="{FF2B5EF4-FFF2-40B4-BE49-F238E27FC236}">
                <a16:creationId xmlns:a16="http://schemas.microsoft.com/office/drawing/2014/main" id="{7A91FE55-E58A-4A73-AFCE-53FBC93F3357}"/>
              </a:ext>
            </a:extLst>
          </p:cNvPr>
          <p:cNvSpPr>
            <a:spLocks noGrp="1"/>
          </p:cNvSpPr>
          <p:nvPr>
            <p:ph idx="1"/>
          </p:nvPr>
        </p:nvSpPr>
        <p:spPr>
          <a:xfrm>
            <a:off x="441331" y="2209800"/>
            <a:ext cx="11309338" cy="3877600"/>
          </a:xfrm>
        </p:spPr>
        <p:txBody>
          <a:bodyPr/>
          <a:lstStyle/>
          <a:p>
            <a:r>
              <a:rPr lang="en-US" dirty="0"/>
              <a:t>Hydrocarbon refrigerants are </a:t>
            </a:r>
            <a:r>
              <a:rPr lang="en-US" b="1" dirty="0"/>
              <a:t>NOT</a:t>
            </a:r>
            <a:r>
              <a:rPr lang="en-US" dirty="0"/>
              <a:t> approved for retrofit into existing household appliances.</a:t>
            </a:r>
          </a:p>
          <a:p>
            <a:r>
              <a:rPr lang="en-US" dirty="0"/>
              <a:t>The appliance must be designed for a hydrocarbon refrigerant.</a:t>
            </a:r>
          </a:p>
          <a:p>
            <a:r>
              <a:rPr lang="en-US" dirty="0"/>
              <a:t>Must be labeled as to the type of refrigerant.  </a:t>
            </a:r>
          </a:p>
          <a:p>
            <a:r>
              <a:rPr lang="en-US" dirty="0"/>
              <a:t>Label must be placed on the outside of the appliance in view of the service location. </a:t>
            </a:r>
          </a:p>
          <a:p>
            <a:endParaRPr lang="en-US" dirty="0"/>
          </a:p>
        </p:txBody>
      </p:sp>
    </p:spTree>
    <p:extLst>
      <p:ext uri="{BB962C8B-B14F-4D97-AF65-F5344CB8AC3E}">
        <p14:creationId xmlns:p14="http://schemas.microsoft.com/office/powerpoint/2010/main" val="9587131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20" y="784619"/>
            <a:ext cx="1882639" cy="2187181"/>
          </a:xfrm>
          <a:prstGeom prst="rect">
            <a:avLst/>
          </a:prstGeom>
        </p:spPr>
      </p:pic>
      <p:sp>
        <p:nvSpPr>
          <p:cNvPr id="7" name="Title 6">
            <a:extLst>
              <a:ext uri="{FF2B5EF4-FFF2-40B4-BE49-F238E27FC236}">
                <a16:creationId xmlns:a16="http://schemas.microsoft.com/office/drawing/2014/main" id="{E91336AD-B836-45DE-9805-B50614738498}"/>
              </a:ext>
            </a:extLst>
          </p:cNvPr>
          <p:cNvSpPr>
            <a:spLocks noGrp="1"/>
          </p:cNvSpPr>
          <p:nvPr>
            <p:ph type="ctrTitle"/>
          </p:nvPr>
        </p:nvSpPr>
        <p:spPr/>
        <p:txBody>
          <a:bodyPr/>
          <a:lstStyle/>
          <a:p>
            <a:r>
              <a:rPr lang="en-US" dirty="0"/>
              <a:t>Type II</a:t>
            </a:r>
          </a:p>
        </p:txBody>
      </p:sp>
      <p:sp>
        <p:nvSpPr>
          <p:cNvPr id="8" name="Subtitle 7">
            <a:extLst>
              <a:ext uri="{FF2B5EF4-FFF2-40B4-BE49-F238E27FC236}">
                <a16:creationId xmlns:a16="http://schemas.microsoft.com/office/drawing/2014/main" id="{20A6563B-A951-43E9-A3F4-81FEEBEDE5F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387991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Il Certification Contents</a:t>
            </a:r>
          </a:p>
        </p:txBody>
      </p:sp>
      <p:sp>
        <p:nvSpPr>
          <p:cNvPr id="3" name="Content Placeholder 2"/>
          <p:cNvSpPr>
            <a:spLocks noGrp="1"/>
          </p:cNvSpPr>
          <p:nvPr>
            <p:ph idx="1"/>
          </p:nvPr>
        </p:nvSpPr>
        <p:spPr/>
        <p:txBody>
          <a:bodyPr anchor="t">
            <a:normAutofit lnSpcReduction="10000"/>
          </a:bodyPr>
          <a:lstStyle/>
          <a:p>
            <a:r>
              <a:rPr lang="en-US" dirty="0"/>
              <a:t>Leak Detection </a:t>
            </a:r>
          </a:p>
          <a:p>
            <a:r>
              <a:rPr lang="en-US" dirty="0"/>
              <a:t>Leak Repair Requirements </a:t>
            </a:r>
          </a:p>
          <a:p>
            <a:r>
              <a:rPr lang="en-US" dirty="0"/>
              <a:t>Recovery Techniques </a:t>
            </a:r>
          </a:p>
          <a:p>
            <a:r>
              <a:rPr lang="en-US" dirty="0"/>
              <a:t>Recovery Requirements </a:t>
            </a:r>
          </a:p>
          <a:p>
            <a:r>
              <a:rPr lang="en-US" dirty="0"/>
              <a:t>Refrigeration Notes </a:t>
            </a:r>
          </a:p>
          <a:p>
            <a:r>
              <a:rPr lang="en-US" dirty="0"/>
              <a:t>Safety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266" y="2362200"/>
            <a:ext cx="308385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722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Condenser</a:t>
            </a:r>
          </a:p>
        </p:txBody>
      </p:sp>
      <p:sp>
        <p:nvSpPr>
          <p:cNvPr id="4" name="Content Placeholder 3"/>
          <p:cNvSpPr>
            <a:spLocks noGrp="1"/>
          </p:cNvSpPr>
          <p:nvPr>
            <p:ph idx="1"/>
          </p:nvPr>
        </p:nvSpPr>
        <p:spPr/>
        <p:txBody>
          <a:bodyPr/>
          <a:lstStyle/>
          <a:p>
            <a:r>
              <a:rPr lang="en-US" b="1" dirty="0"/>
              <a:t>Three stages of the condenser</a:t>
            </a:r>
          </a:p>
          <a:p>
            <a:pPr marL="514350" indent="-514350">
              <a:buFont typeface="+mj-lt"/>
              <a:buAutoNum type="arabicPeriod"/>
            </a:pPr>
            <a:r>
              <a:rPr lang="en-US" dirty="0"/>
              <a:t>De-superheats</a:t>
            </a:r>
          </a:p>
          <a:p>
            <a:pPr marL="514350" indent="-514350">
              <a:buFont typeface="+mj-lt"/>
              <a:buAutoNum type="arabicPeriod"/>
            </a:pPr>
            <a:r>
              <a:rPr lang="en-US" dirty="0"/>
              <a:t>Change of state (Vapor to Liquid)</a:t>
            </a:r>
          </a:p>
          <a:p>
            <a:pPr marL="514350" indent="-514350">
              <a:buFont typeface="+mj-lt"/>
              <a:buAutoNum type="arabicPeriod"/>
            </a:pPr>
            <a:r>
              <a:rPr lang="en-US" dirty="0"/>
              <a:t>Sub-cools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19400"/>
            <a:ext cx="448270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7853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dirty="0"/>
              <a:t>Type II</a:t>
            </a:r>
          </a:p>
        </p:txBody>
      </p:sp>
      <p:sp>
        <p:nvSpPr>
          <p:cNvPr id="118787" name="Rectangle 3"/>
          <p:cNvSpPr>
            <a:spLocks noGrp="1" noChangeArrowheads="1"/>
          </p:cNvSpPr>
          <p:nvPr>
            <p:ph idx="1"/>
          </p:nvPr>
        </p:nvSpPr>
        <p:spPr/>
        <p:txBody>
          <a:bodyPr anchor="t"/>
          <a:lstStyle/>
          <a:p>
            <a:r>
              <a:rPr lang="en-US" dirty="0"/>
              <a:t>Technicians maintaining, servicing, repairing or disposing of medium, high, or very high-pressure appliances, </a:t>
            </a:r>
            <a:r>
              <a:rPr lang="en-US" i="1" dirty="0"/>
              <a:t>except small appliances and motor vehicle air conditioning systems</a:t>
            </a:r>
            <a:r>
              <a:rPr lang="en-US" dirty="0"/>
              <a:t>, must be certified as a Type II or a Universal Technician.</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17" name="Rectangle 1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4391" name="Picture 8" descr="Refrigerant-Leak Detection for Air Conditioning and Refrigeration ..."/>
          <p:cNvPicPr>
            <a:picLocks noChangeAspect="1" noChangeArrowheads="1"/>
          </p:cNvPicPr>
          <p:nvPr/>
        </p:nvPicPr>
        <p:blipFill rotWithShape="1">
          <a:blip r:embed="rId3">
            <a:extLst>
              <a:ext uri="{28A0092B-C50C-407E-A947-70E740481C1C}">
                <a14:useLocalDpi xmlns:a14="http://schemas.microsoft.com/office/drawing/2010/main" val="0"/>
              </a:ext>
            </a:extLst>
          </a:blip>
          <a:srcRect l="15262" r="19487"/>
          <a:stretch/>
        </p:blipFill>
        <p:spPr bwMode="auto">
          <a:xfrm>
            <a:off x="657225" y="2361056"/>
            <a:ext cx="3305175"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p:cNvSpPr>
            <a:spLocks noGrp="1" noRot="1" noChangeArrowheads="1"/>
          </p:cNvSpPr>
          <p:nvPr>
            <p:ph type="title"/>
          </p:nvPr>
        </p:nvSpPr>
        <p:spPr>
          <a:xfrm>
            <a:off x="581192" y="702156"/>
            <a:ext cx="11029616" cy="1013800"/>
          </a:xfrm>
        </p:spPr>
        <p:txBody>
          <a:bodyPr>
            <a:normAutofit/>
          </a:bodyPr>
          <a:lstStyle/>
          <a:p>
            <a:r>
              <a:rPr lang="en-US" altLang="en-US" dirty="0"/>
              <a:t>Leak Detection</a:t>
            </a:r>
          </a:p>
        </p:txBody>
      </p:sp>
      <p:sp>
        <p:nvSpPr>
          <p:cNvPr id="375811" name="Rectangle 3"/>
          <p:cNvSpPr>
            <a:spLocks noGrp="1" noChangeArrowheads="1"/>
          </p:cNvSpPr>
          <p:nvPr>
            <p:ph idx="1"/>
          </p:nvPr>
        </p:nvSpPr>
        <p:spPr>
          <a:xfrm>
            <a:off x="4505325" y="2180496"/>
            <a:ext cx="7105481" cy="4045683"/>
          </a:xfrm>
        </p:spPr>
        <p:txBody>
          <a:bodyPr>
            <a:normAutofit/>
          </a:bodyPr>
          <a:lstStyle/>
          <a:p>
            <a:pPr marL="0" indent="0">
              <a:buNone/>
            </a:pPr>
            <a:r>
              <a:rPr lang="en-US" altLang="en-US" dirty="0"/>
              <a:t>Installation of any type of system, should first be pressurized with nitrogen (an inert gas) and leak checked. </a:t>
            </a:r>
          </a:p>
          <a:p>
            <a:endParaRPr lang="en-US" altLang="en-US" dirty="0"/>
          </a:p>
          <a:p>
            <a:endParaRPr lang="en-US" altLang="en-US" dirty="0"/>
          </a:p>
          <a:p>
            <a:endParaRPr lang="en-US" alt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lstStyle/>
          <a:p>
            <a:r>
              <a:rPr lang="en-US" altLang="en-US" dirty="0"/>
              <a:t>Leak Detection</a:t>
            </a:r>
          </a:p>
        </p:txBody>
      </p:sp>
      <p:sp>
        <p:nvSpPr>
          <p:cNvPr id="375811" name="Rectangle 3"/>
          <p:cNvSpPr>
            <a:spLocks noGrp="1" noChangeArrowheads="1"/>
          </p:cNvSpPr>
          <p:nvPr>
            <p:ph idx="1"/>
          </p:nvPr>
        </p:nvSpPr>
        <p:spPr/>
        <p:txBody>
          <a:bodyPr anchor="t">
            <a:normAutofit/>
          </a:bodyPr>
          <a:lstStyle/>
          <a:p>
            <a:r>
              <a:rPr lang="en-US" altLang="en-US" dirty="0"/>
              <a:t>To determine the general area of a leak, use an electronic or ultrasonic leak detector.</a:t>
            </a:r>
          </a:p>
          <a:p>
            <a:r>
              <a:rPr lang="en-US" altLang="en-US" dirty="0"/>
              <a:t>Use soap bubbles to pinpoint a leak.</a:t>
            </a:r>
          </a:p>
        </p:txBody>
      </p:sp>
      <p:pic>
        <p:nvPicPr>
          <p:cNvPr id="144389" name="Picture 7"/>
          <p:cNvPicPr>
            <a:picLocks noChangeAspect="1" noChangeArrowheads="1"/>
          </p:cNvPicPr>
          <p:nvPr/>
        </p:nvPicPr>
        <p:blipFill>
          <a:blip r:embed="rId3">
            <a:extLst>
              <a:ext uri="{28A0092B-C50C-407E-A947-70E740481C1C}">
                <a14:useLocalDpi xmlns:a14="http://schemas.microsoft.com/office/drawing/2010/main" val="0"/>
              </a:ext>
            </a:extLst>
          </a:blip>
          <a:srcRect l="30836" r="27344"/>
          <a:stretch>
            <a:fillRect/>
          </a:stretch>
        </p:blipFill>
        <p:spPr bwMode="auto">
          <a:xfrm>
            <a:off x="9623006" y="3567690"/>
            <a:ext cx="12707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44390" name="Picture 8"/>
          <p:cNvPicPr>
            <a:picLocks noChangeAspect="1" noChangeArrowheads="1"/>
          </p:cNvPicPr>
          <p:nvPr/>
        </p:nvPicPr>
        <p:blipFill>
          <a:blip r:embed="rId4">
            <a:extLst>
              <a:ext uri="{28A0092B-C50C-407E-A947-70E740481C1C}">
                <a14:useLocalDpi xmlns:a14="http://schemas.microsoft.com/office/drawing/2010/main" val="0"/>
              </a:ext>
            </a:extLst>
          </a:blip>
          <a:srcRect l="30063" t="6232" r="37927" b="6577"/>
          <a:stretch>
            <a:fillRect/>
          </a:stretch>
        </p:blipFill>
        <p:spPr bwMode="auto">
          <a:xfrm>
            <a:off x="1243096" y="3920000"/>
            <a:ext cx="1323808" cy="274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44391" name="Picture 8" descr="Refrigerant-Leak Detection for Air Conditioning and Refrigeratio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3613" y="4226651"/>
            <a:ext cx="2962684"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3353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lstStyle/>
          <a:p>
            <a:r>
              <a:rPr lang="en-US" altLang="en-US" dirty="0"/>
              <a:t>Leak Detection</a:t>
            </a:r>
          </a:p>
        </p:txBody>
      </p:sp>
      <p:sp>
        <p:nvSpPr>
          <p:cNvPr id="375811" name="Rectangle 3"/>
          <p:cNvSpPr>
            <a:spLocks noGrp="1" noChangeArrowheads="1"/>
          </p:cNvSpPr>
          <p:nvPr>
            <p:ph idx="1"/>
          </p:nvPr>
        </p:nvSpPr>
        <p:spPr/>
        <p:txBody>
          <a:bodyPr anchor="t">
            <a:normAutofit/>
          </a:bodyPr>
          <a:lstStyle/>
          <a:p>
            <a:r>
              <a:rPr lang="en-US" altLang="en-US" dirty="0"/>
              <a:t>In order to use an electronic leak detector on a system that is pressurized with nitrogen, a trace of refrigerant must be added to the system. </a:t>
            </a:r>
          </a:p>
          <a:p>
            <a:endParaRPr lang="en-US" altLang="en-US" dirty="0"/>
          </a:p>
        </p:txBody>
      </p:sp>
      <p:pic>
        <p:nvPicPr>
          <p:cNvPr id="144389" name="Picture 7"/>
          <p:cNvPicPr>
            <a:picLocks noChangeAspect="1" noChangeArrowheads="1"/>
          </p:cNvPicPr>
          <p:nvPr/>
        </p:nvPicPr>
        <p:blipFill>
          <a:blip r:embed="rId3">
            <a:extLst>
              <a:ext uri="{28A0092B-C50C-407E-A947-70E740481C1C}">
                <a14:useLocalDpi xmlns:a14="http://schemas.microsoft.com/office/drawing/2010/main" val="0"/>
              </a:ext>
            </a:extLst>
          </a:blip>
          <a:srcRect l="30836" r="27344"/>
          <a:stretch>
            <a:fillRect/>
          </a:stretch>
        </p:blipFill>
        <p:spPr bwMode="auto">
          <a:xfrm>
            <a:off x="4648200" y="3429000"/>
            <a:ext cx="12707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8755293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dirty="0"/>
              <a:t>Leak Detection</a:t>
            </a:r>
          </a:p>
        </p:txBody>
      </p:sp>
      <p:sp>
        <p:nvSpPr>
          <p:cNvPr id="145411" name="Rectangle 3"/>
          <p:cNvSpPr>
            <a:spLocks noGrp="1" noChangeArrowheads="1"/>
          </p:cNvSpPr>
          <p:nvPr>
            <p:ph idx="1"/>
          </p:nvPr>
        </p:nvSpPr>
        <p:spPr>
          <a:xfrm>
            <a:off x="5181600" y="1981200"/>
            <a:ext cx="6568024" cy="3877600"/>
          </a:xfrm>
        </p:spPr>
        <p:txBody>
          <a:bodyPr anchor="ctr"/>
          <a:lstStyle/>
          <a:p>
            <a:pPr marL="0" indent="0">
              <a:buNone/>
            </a:pPr>
            <a:r>
              <a:rPr lang="en-US" altLang="en-US" dirty="0"/>
              <a:t>An open compressor that has not been used in several months is likely to leak from the shaft seal. </a:t>
            </a:r>
          </a:p>
        </p:txBody>
      </p:sp>
      <p:grpSp>
        <p:nvGrpSpPr>
          <p:cNvPr id="4" name="Group 3">
            <a:extLst>
              <a:ext uri="{FF2B5EF4-FFF2-40B4-BE49-F238E27FC236}">
                <a16:creationId xmlns:a16="http://schemas.microsoft.com/office/drawing/2014/main" id="{61998C8B-100A-4BEC-91A1-98BEA680C87A}"/>
              </a:ext>
            </a:extLst>
          </p:cNvPr>
          <p:cNvGrpSpPr/>
          <p:nvPr/>
        </p:nvGrpSpPr>
        <p:grpSpPr>
          <a:xfrm>
            <a:off x="457200" y="1981200"/>
            <a:ext cx="3962400" cy="4648200"/>
            <a:chOff x="4800600" y="2971800"/>
            <a:chExt cx="3429000" cy="4114800"/>
          </a:xfrm>
        </p:grpSpPr>
        <p:pic>
          <p:nvPicPr>
            <p:cNvPr id="145412" name="Picture 3" descr="open drive com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21062"/>
              <a:ext cx="34290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7620000" y="2971800"/>
              <a:ext cx="304800" cy="25781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6436" name="Picture 2" descr="Evidence of a refrigerant leak 225x300 Air Conditioner Freon Leak"/>
          <p:cNvPicPr>
            <a:picLocks noChangeAspect="1" noChangeArrowheads="1"/>
          </p:cNvPicPr>
          <p:nvPr/>
        </p:nvPicPr>
        <p:blipFill rotWithShape="1">
          <a:blip r:embed="rId3">
            <a:extLst>
              <a:ext uri="{28A0092B-C50C-407E-A947-70E740481C1C}">
                <a14:useLocalDpi xmlns:a14="http://schemas.microsoft.com/office/drawing/2010/main" val="0"/>
              </a:ext>
            </a:extLst>
          </a:blip>
          <a:srcRect l="-208" t="15680" r="210" b="26440"/>
          <a:stretch/>
        </p:blipFill>
        <p:spPr bwMode="auto">
          <a:xfrm>
            <a:off x="533400" y="2288447"/>
            <a:ext cx="5181600" cy="38297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p:cNvSpPr>
            <a:spLocks noGrp="1"/>
          </p:cNvSpPr>
          <p:nvPr>
            <p:ph type="title"/>
          </p:nvPr>
        </p:nvSpPr>
        <p:spPr>
          <a:xfrm>
            <a:off x="581192" y="702156"/>
            <a:ext cx="11029616" cy="1013800"/>
          </a:xfrm>
        </p:spPr>
        <p:txBody>
          <a:bodyPr>
            <a:normAutofit/>
          </a:bodyPr>
          <a:lstStyle/>
          <a:p>
            <a:r>
              <a:rPr lang="en-US" altLang="en-US" dirty="0"/>
              <a:t>Leak Detection</a:t>
            </a:r>
          </a:p>
        </p:txBody>
      </p:sp>
      <p:sp>
        <p:nvSpPr>
          <p:cNvPr id="146435" name="Rectangle 3"/>
          <p:cNvSpPr>
            <a:spLocks noGrp="1" noChangeArrowheads="1"/>
          </p:cNvSpPr>
          <p:nvPr>
            <p:ph idx="1"/>
          </p:nvPr>
        </p:nvSpPr>
        <p:spPr>
          <a:xfrm>
            <a:off x="6335805" y="2180496"/>
            <a:ext cx="5275001" cy="4045683"/>
          </a:xfrm>
        </p:spPr>
        <p:txBody>
          <a:bodyPr>
            <a:normAutofit/>
          </a:bodyPr>
          <a:lstStyle/>
          <a:p>
            <a:pPr marL="0" indent="0">
              <a:buNone/>
            </a:pPr>
            <a:r>
              <a:rPr lang="en-US" altLang="en-US" b="1" dirty="0"/>
              <a:t>Visual leak inspection </a:t>
            </a:r>
          </a:p>
          <a:p>
            <a:pPr marL="0" indent="0">
              <a:buNone/>
            </a:pPr>
            <a:endParaRPr lang="en-US" altLang="en-US" dirty="0"/>
          </a:p>
          <a:p>
            <a:r>
              <a:rPr lang="en-US" altLang="en-US" dirty="0"/>
              <a:t>Traces of oil indicate refrigerant leaks.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altLang="en-US" dirty="0"/>
              <a:t>Leak Detection</a:t>
            </a:r>
          </a:p>
        </p:txBody>
      </p:sp>
      <p:grpSp>
        <p:nvGrpSpPr>
          <p:cNvPr id="147460" name="Group 14"/>
          <p:cNvGrpSpPr>
            <a:grpSpLocks/>
          </p:cNvGrpSpPr>
          <p:nvPr/>
        </p:nvGrpSpPr>
        <p:grpSpPr bwMode="auto">
          <a:xfrm>
            <a:off x="1905000" y="1828798"/>
            <a:ext cx="9391223" cy="4648201"/>
            <a:chOff x="380639" y="2387025"/>
            <a:chExt cx="9391629" cy="4318044"/>
          </a:xfrm>
        </p:grpSpPr>
        <p:grpSp>
          <p:nvGrpSpPr>
            <p:cNvPr id="147461" name="Group 13"/>
            <p:cNvGrpSpPr>
              <a:grpSpLocks/>
            </p:cNvGrpSpPr>
            <p:nvPr/>
          </p:nvGrpSpPr>
          <p:grpSpPr bwMode="auto">
            <a:xfrm>
              <a:off x="380639" y="2426504"/>
              <a:ext cx="9391629" cy="4278565"/>
              <a:chOff x="380639" y="2426503"/>
              <a:chExt cx="9391629" cy="4278563"/>
            </a:xfrm>
          </p:grpSpPr>
          <p:pic>
            <p:nvPicPr>
              <p:cNvPr id="147463" name="Picture 4" descr="To properly evaluate expansion valve operation, a service tech need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2" y="2426503"/>
                <a:ext cx="6357444" cy="423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0639" y="5381450"/>
                <a:ext cx="4210232" cy="1323616"/>
              </a:xfrm>
              <a:prstGeom prst="rect">
                <a:avLst/>
              </a:prstGeom>
              <a:solidFill>
                <a:schemeClr val="bg1"/>
              </a:solidFill>
            </p:spPr>
            <p:txBody>
              <a:bodyPr>
                <a:spAutoFit/>
              </a:bodyPr>
              <a:lstStyle/>
              <a:p>
                <a:pPr algn="l">
                  <a:defRPr/>
                </a:pPr>
                <a:r>
                  <a:rPr lang="en-US" sz="1600" b="0" dirty="0">
                    <a:latin typeface="+mn-lt"/>
                  </a:rPr>
                  <a:t>Measure the temperature of suction line.</a:t>
                </a:r>
              </a:p>
              <a:p>
                <a:pPr algn="l">
                  <a:defRPr/>
                </a:pPr>
                <a:r>
                  <a:rPr lang="en-US" sz="1600" b="0" dirty="0">
                    <a:latin typeface="+mn-lt"/>
                  </a:rPr>
                  <a:t>Measure suction pressure at evaporator outlet.</a:t>
                </a:r>
              </a:p>
              <a:p>
                <a:pPr algn="l">
                  <a:defRPr/>
                </a:pPr>
                <a:r>
                  <a:rPr lang="en-US" sz="1600" b="0" dirty="0">
                    <a:latin typeface="+mn-lt"/>
                  </a:rPr>
                  <a:t>Convert pressure to Saturation Temperature.</a:t>
                </a:r>
              </a:p>
              <a:p>
                <a:pPr algn="l">
                  <a:defRPr/>
                </a:pPr>
                <a:r>
                  <a:rPr lang="en-US" sz="1600" b="0" dirty="0">
                    <a:latin typeface="+mn-lt"/>
                  </a:rPr>
                  <a:t>Subtract Saturated Temp from suction line Temp to find superheat.</a:t>
                </a:r>
              </a:p>
            </p:txBody>
          </p:sp>
          <p:sp>
            <p:nvSpPr>
              <p:cNvPr id="147465" name="TextBox 9"/>
              <p:cNvSpPr txBox="1">
                <a:spLocks noChangeArrowheads="1"/>
              </p:cNvSpPr>
              <p:nvPr/>
            </p:nvSpPr>
            <p:spPr bwMode="auto">
              <a:xfrm>
                <a:off x="4606475" y="6228546"/>
                <a:ext cx="388325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Actual Superheat =   7°F</a:t>
                </a:r>
              </a:p>
            </p:txBody>
          </p:sp>
          <p:sp>
            <p:nvSpPr>
              <p:cNvPr id="147466" name="TextBox 4"/>
              <p:cNvSpPr txBox="1">
                <a:spLocks noChangeArrowheads="1"/>
              </p:cNvSpPr>
              <p:nvPr/>
            </p:nvSpPr>
            <p:spPr bwMode="auto">
              <a:xfrm>
                <a:off x="5791200" y="3692098"/>
                <a:ext cx="2438400" cy="7695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endParaRPr lang="en-US" altLang="en-US" sz="4400" dirty="0">
                  <a:latin typeface="Times New Roman" pitchFamily="18" charset="0"/>
                </a:endParaRPr>
              </a:p>
            </p:txBody>
          </p:sp>
          <p:sp>
            <p:nvSpPr>
              <p:cNvPr id="147467" name="TextBox 3"/>
              <p:cNvSpPr txBox="1">
                <a:spLocks noChangeArrowheads="1"/>
              </p:cNvSpPr>
              <p:nvPr/>
            </p:nvSpPr>
            <p:spPr bwMode="auto">
              <a:xfrm>
                <a:off x="5846010" y="3861027"/>
                <a:ext cx="3926258" cy="7719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eaLnBrk="1" hangingPunct="1">
                  <a:spcBef>
                    <a:spcPct val="0"/>
                  </a:spcBef>
                  <a:buFontTx/>
                  <a:buNone/>
                </a:pPr>
                <a:r>
                  <a:rPr lang="en-US" altLang="en-US" sz="2400" dirty="0">
                    <a:latin typeface="Times New Roman" pitchFamily="18" charset="0"/>
                  </a:rPr>
                  <a:t>Actual  Line Temperature 		       	40°F</a:t>
                </a:r>
              </a:p>
            </p:txBody>
          </p:sp>
          <p:sp>
            <p:nvSpPr>
              <p:cNvPr id="147468" name="TextBox 11"/>
              <p:cNvSpPr txBox="1">
                <a:spLocks noChangeArrowheads="1"/>
              </p:cNvSpPr>
              <p:nvPr/>
            </p:nvSpPr>
            <p:spPr bwMode="auto">
              <a:xfrm>
                <a:off x="4679732" y="5798413"/>
                <a:ext cx="118494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latin typeface="Times New Roman" pitchFamily="18" charset="0"/>
                  </a:rPr>
                  <a:t>58.5 PSIG</a:t>
                </a:r>
              </a:p>
            </p:txBody>
          </p:sp>
          <p:sp>
            <p:nvSpPr>
              <p:cNvPr id="147469" name="TextBox 12"/>
              <p:cNvSpPr txBox="1">
                <a:spLocks noChangeArrowheads="1"/>
              </p:cNvSpPr>
              <p:nvPr/>
            </p:nvSpPr>
            <p:spPr bwMode="auto">
              <a:xfrm>
                <a:off x="6781801" y="5619866"/>
                <a:ext cx="19812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  33°F</a:t>
                </a:r>
              </a:p>
            </p:txBody>
          </p:sp>
          <p:cxnSp>
            <p:nvCxnSpPr>
              <p:cNvPr id="7" name="Straight Arrow Connector 6"/>
              <p:cNvCxnSpPr/>
              <p:nvPr/>
            </p:nvCxnSpPr>
            <p:spPr>
              <a:xfrm>
                <a:off x="6781715" y="5914920"/>
                <a:ext cx="60962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471" name="TextBox 10"/>
              <p:cNvSpPr txBox="1">
                <a:spLocks noChangeArrowheads="1"/>
              </p:cNvSpPr>
              <p:nvPr/>
            </p:nvSpPr>
            <p:spPr bwMode="auto">
              <a:xfrm>
                <a:off x="1239258" y="2818882"/>
                <a:ext cx="81785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R-22</a:t>
                </a:r>
              </a:p>
            </p:txBody>
          </p:sp>
        </p:grpSp>
        <p:sp>
          <p:nvSpPr>
            <p:cNvPr id="147462" name="TextBox 2"/>
            <p:cNvSpPr txBox="1">
              <a:spLocks noChangeArrowheads="1"/>
            </p:cNvSpPr>
            <p:nvPr/>
          </p:nvSpPr>
          <p:spPr bwMode="auto">
            <a:xfrm>
              <a:off x="1468377" y="2387025"/>
              <a:ext cx="587680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800" dirty="0">
                  <a:latin typeface="Times New Roman" pitchFamily="18" charset="0"/>
                </a:rPr>
                <a:t>Measure Superheat with P/T Method</a:t>
              </a:r>
            </a:p>
          </p:txBody>
        </p:sp>
      </p:grpSp>
      <p:cxnSp>
        <p:nvCxnSpPr>
          <p:cNvPr id="4" name="Straight Arrow Connector 3"/>
          <p:cNvCxnSpPr/>
          <p:nvPr/>
        </p:nvCxnSpPr>
        <p:spPr>
          <a:xfrm flipH="1">
            <a:off x="7542497" y="4091571"/>
            <a:ext cx="1526604" cy="6142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75F2666-B40F-4081-B3EE-2C32B9EE522D}"/>
              </a:ext>
            </a:extLst>
          </p:cNvPr>
          <p:cNvSpPr/>
          <p:nvPr/>
        </p:nvSpPr>
        <p:spPr>
          <a:xfrm>
            <a:off x="7162800" y="3118499"/>
            <a:ext cx="228600" cy="69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370" r="2231" b="4"/>
          <a:stretch/>
        </p:blipFill>
        <p:spPr>
          <a:xfrm>
            <a:off x="657225" y="2361056"/>
            <a:ext cx="3305175" cy="3649219"/>
          </a:xfrm>
          <a:prstGeom prst="rect">
            <a:avLst/>
          </a:prstGeom>
        </p:spPr>
      </p:pic>
      <p:sp>
        <p:nvSpPr>
          <p:cNvPr id="148482" name="Rectangle 2"/>
          <p:cNvSpPr>
            <a:spLocks noGrp="1" noChangeArrowheads="1"/>
          </p:cNvSpPr>
          <p:nvPr>
            <p:ph type="title"/>
          </p:nvPr>
        </p:nvSpPr>
        <p:spPr>
          <a:xfrm>
            <a:off x="581192" y="702156"/>
            <a:ext cx="11029616" cy="1013800"/>
          </a:xfrm>
        </p:spPr>
        <p:txBody>
          <a:bodyPr>
            <a:normAutofit/>
          </a:bodyPr>
          <a:lstStyle/>
          <a:p>
            <a:r>
              <a:rPr lang="en-US" altLang="en-US" dirty="0"/>
              <a:t>Leak Repair Requirements</a:t>
            </a:r>
          </a:p>
        </p:txBody>
      </p:sp>
      <p:sp>
        <p:nvSpPr>
          <p:cNvPr id="115715" name="Rectangle 3"/>
          <p:cNvSpPr>
            <a:spLocks noGrp="1" noChangeArrowheads="1"/>
          </p:cNvSpPr>
          <p:nvPr>
            <p:ph idx="1"/>
          </p:nvPr>
        </p:nvSpPr>
        <p:spPr>
          <a:xfrm>
            <a:off x="4505325" y="2180496"/>
            <a:ext cx="7105481" cy="4045683"/>
          </a:xfrm>
        </p:spPr>
        <p:txBody>
          <a:bodyPr>
            <a:normAutofit/>
          </a:bodyPr>
          <a:lstStyle/>
          <a:p>
            <a:r>
              <a:rPr lang="en-US" dirty="0"/>
              <a:t>All comfort cooling appliances </a:t>
            </a:r>
            <a:r>
              <a:rPr lang="en-US" altLang="en-US" dirty="0"/>
              <a:t>containing 50 lbs. or more of ODS refrigerant or substitute refrigerant  </a:t>
            </a:r>
            <a:r>
              <a:rPr lang="en-US" dirty="0"/>
              <a:t>must have annual leak inspections to determine if the appliances are leaking.</a:t>
            </a:r>
          </a:p>
        </p:txBody>
      </p:sp>
    </p:spTree>
    <p:extLst>
      <p:ext uri="{BB962C8B-B14F-4D97-AF65-F5344CB8AC3E}">
        <p14:creationId xmlns:p14="http://schemas.microsoft.com/office/powerpoint/2010/main" val="231188556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Leak Repair Requirements</a:t>
            </a:r>
            <a:endParaRPr lang="en-US" dirty="0"/>
          </a:p>
        </p:txBody>
      </p:sp>
      <p:sp>
        <p:nvSpPr>
          <p:cNvPr id="3" name="Content Placeholder 2"/>
          <p:cNvSpPr>
            <a:spLocks noGrp="1"/>
          </p:cNvSpPr>
          <p:nvPr>
            <p:ph idx="1"/>
          </p:nvPr>
        </p:nvSpPr>
        <p:spPr>
          <a:xfrm>
            <a:off x="441331" y="2514600"/>
            <a:ext cx="11309338" cy="3877600"/>
          </a:xfrm>
        </p:spPr>
        <p:txBody>
          <a:bodyPr/>
          <a:lstStyle/>
          <a:p>
            <a:r>
              <a:rPr lang="en-US" dirty="0"/>
              <a:t>The appliance must be repaired within </a:t>
            </a:r>
            <a:r>
              <a:rPr lang="en-US" b="1" dirty="0"/>
              <a:t>30 day</a:t>
            </a:r>
            <a:r>
              <a:rPr lang="en-US" dirty="0"/>
              <a:t>s when the annual leak rate exceeds </a:t>
            </a:r>
            <a:r>
              <a:rPr lang="en-US" b="1" dirty="0"/>
              <a:t>10%</a:t>
            </a:r>
            <a:r>
              <a:rPr lang="en-US" dirty="0"/>
              <a:t> of the total charge.  </a:t>
            </a:r>
          </a:p>
          <a:p>
            <a:r>
              <a:rPr lang="en-US" dirty="0"/>
              <a:t>A leak-test must be performed after each repair attempt.</a:t>
            </a:r>
          </a:p>
          <a:p>
            <a:r>
              <a:rPr lang="en-US" dirty="0"/>
              <a:t>A follow-up verification leak-test must be conducted within </a:t>
            </a:r>
            <a:r>
              <a:rPr lang="en-US" b="1" dirty="0"/>
              <a:t>10 days </a:t>
            </a:r>
            <a:r>
              <a:rPr lang="en-US" dirty="0"/>
              <a:t>of the repair.</a:t>
            </a:r>
          </a:p>
          <a:p>
            <a:endParaRPr lang="en-US" dirty="0"/>
          </a:p>
          <a:p>
            <a:endParaRPr lang="en-US" dirty="0"/>
          </a:p>
        </p:txBody>
      </p:sp>
    </p:spTree>
    <p:extLst>
      <p:ext uri="{BB962C8B-B14F-4D97-AF65-F5344CB8AC3E}">
        <p14:creationId xmlns:p14="http://schemas.microsoft.com/office/powerpoint/2010/main" val="10365721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ltLang="en-US" dirty="0"/>
              <a:t>Leak Repair Requirements</a:t>
            </a:r>
          </a:p>
        </p:txBody>
      </p:sp>
      <p:sp>
        <p:nvSpPr>
          <p:cNvPr id="115715" name="Rectangle 3"/>
          <p:cNvSpPr>
            <a:spLocks noGrp="1" noChangeArrowheads="1"/>
          </p:cNvSpPr>
          <p:nvPr>
            <p:ph idx="1"/>
          </p:nvPr>
        </p:nvSpPr>
        <p:spPr/>
        <p:txBody>
          <a:bodyPr anchor="t"/>
          <a:lstStyle/>
          <a:p>
            <a:r>
              <a:rPr lang="en-US" dirty="0"/>
              <a:t>The time frame for mandatory leak repair can only be extended by a certified service technician.  </a:t>
            </a:r>
          </a:p>
          <a:p>
            <a:r>
              <a:rPr lang="en-US" dirty="0"/>
              <a:t>If the leaking appliance is not going to be repaired, it must be retired or mothballed.  </a:t>
            </a:r>
          </a:p>
          <a:p>
            <a:r>
              <a:rPr lang="en-US" dirty="0"/>
              <a:t>When an appliance is mothballed, the leaking component of the system must be isolated and the refrigerant recovered to prevent further leaking. </a:t>
            </a:r>
          </a:p>
        </p:txBody>
      </p:sp>
    </p:spTree>
    <p:extLst>
      <p:ext uri="{BB962C8B-B14F-4D97-AF65-F5344CB8AC3E}">
        <p14:creationId xmlns:p14="http://schemas.microsoft.com/office/powerpoint/2010/main" val="30781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Metering Device</a:t>
            </a:r>
          </a:p>
        </p:txBody>
      </p:sp>
      <p:sp>
        <p:nvSpPr>
          <p:cNvPr id="4" name="Rectangular Callout 3"/>
          <p:cNvSpPr/>
          <p:nvPr/>
        </p:nvSpPr>
        <p:spPr>
          <a:xfrm>
            <a:off x="8534400" y="3505200"/>
            <a:ext cx="2743200" cy="1828800"/>
          </a:xfrm>
          <a:prstGeom prst="wedgeRectCallout">
            <a:avLst>
              <a:gd name="adj1" fmla="val -110503"/>
              <a:gd name="adj2" fmla="val 628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High-pressure Sub-cooled Liquid in</a:t>
            </a:r>
          </a:p>
        </p:txBody>
      </p:sp>
      <p:sp>
        <p:nvSpPr>
          <p:cNvPr id="5" name="Rectangular Callout 4"/>
          <p:cNvSpPr/>
          <p:nvPr/>
        </p:nvSpPr>
        <p:spPr>
          <a:xfrm>
            <a:off x="914400" y="3962400"/>
            <a:ext cx="2514600" cy="1600200"/>
          </a:xfrm>
          <a:prstGeom prst="wedgeRectCallout">
            <a:avLst>
              <a:gd name="adj1" fmla="val 80343"/>
              <a:gd name="adj2" fmla="val 268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Liquid and Flash Gas out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79910">
            <a:off x="5257800" y="2208710"/>
            <a:ext cx="10668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1664" r="7912"/>
          <a:stretch>
            <a:fillRect/>
          </a:stretch>
        </p:blipFill>
        <p:spPr bwMode="auto">
          <a:xfrm>
            <a:off x="4228532" y="3662982"/>
            <a:ext cx="2971800" cy="311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0398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ltLang="en-US" dirty="0"/>
              <a:t>Leak Repair Requirements</a:t>
            </a:r>
          </a:p>
        </p:txBody>
      </p:sp>
      <p:sp>
        <p:nvSpPr>
          <p:cNvPr id="115715" name="Rectangle 3"/>
          <p:cNvSpPr>
            <a:spLocks noGrp="1" noChangeArrowheads="1"/>
          </p:cNvSpPr>
          <p:nvPr>
            <p:ph idx="1"/>
          </p:nvPr>
        </p:nvSpPr>
        <p:spPr/>
        <p:txBody>
          <a:bodyPr anchor="t"/>
          <a:lstStyle/>
          <a:p>
            <a:r>
              <a:rPr lang="en-US" dirty="0"/>
              <a:t>A Type II appliance that will not be repaired must be retrofitted or retired within </a:t>
            </a:r>
            <a:r>
              <a:rPr lang="en-US" b="1" dirty="0"/>
              <a:t>12 </a:t>
            </a:r>
            <a:r>
              <a:rPr lang="en-US" dirty="0"/>
              <a:t>months. </a:t>
            </a:r>
          </a:p>
          <a:p>
            <a:r>
              <a:rPr lang="en-US" dirty="0"/>
              <a:t>If the appliance is using an exempt refrigerant, the owner has </a:t>
            </a:r>
            <a:r>
              <a:rPr lang="en-US" b="1" dirty="0"/>
              <a:t>18</a:t>
            </a:r>
            <a:r>
              <a:rPr lang="en-US" dirty="0"/>
              <a:t> months to retire the leaking system. </a:t>
            </a:r>
          </a:p>
        </p:txBody>
      </p:sp>
      <p:pic>
        <p:nvPicPr>
          <p:cNvPr id="2052" name="Picture 4" descr="C:\Users\Earl\AppData\Local\Microsoft\Windows\INetCache\IE\RPQYKGMO\calendar_ic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049850"/>
            <a:ext cx="2808150" cy="28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441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indoor, factory, floor&#10;&#10;Description generated with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12105" r="5264"/>
          <a:stretch/>
        </p:blipFill>
        <p:spPr>
          <a:xfrm>
            <a:off x="685800" y="2667000"/>
            <a:ext cx="3305175" cy="2999942"/>
          </a:xfrm>
          <a:prstGeom prst="rect">
            <a:avLst/>
          </a:prstGeom>
        </p:spPr>
      </p:pic>
      <p:sp>
        <p:nvSpPr>
          <p:cNvPr id="149506"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Leak Repair Requirements</a:t>
            </a:r>
          </a:p>
        </p:txBody>
      </p:sp>
      <p:sp>
        <p:nvSpPr>
          <p:cNvPr id="122883" name="Rectangle 3"/>
          <p:cNvSpPr>
            <a:spLocks noGrp="1" noChangeArrowheads="1"/>
          </p:cNvSpPr>
          <p:nvPr>
            <p:ph idx="1"/>
          </p:nvPr>
        </p:nvSpPr>
        <p:spPr>
          <a:xfrm>
            <a:off x="4505325" y="2180496"/>
            <a:ext cx="7105481" cy="4045683"/>
          </a:xfrm>
        </p:spPr>
        <p:txBody>
          <a:bodyPr>
            <a:normAutofit/>
          </a:bodyPr>
          <a:lstStyle/>
          <a:p>
            <a:pPr marL="0" indent="0">
              <a:buNone/>
            </a:pPr>
            <a:r>
              <a:rPr lang="en-US" b="1" dirty="0"/>
              <a:t>Comfort cooling </a:t>
            </a:r>
          </a:p>
          <a:p>
            <a:r>
              <a:rPr lang="en-US" dirty="0"/>
              <a:t>Containing more than 50 lbs. of refrigerant MUST be repaired when the annual leak rate exceeds </a:t>
            </a:r>
            <a:r>
              <a:rPr lang="en-US" b="1" dirty="0"/>
              <a:t>10%</a:t>
            </a:r>
            <a:r>
              <a:rPr lang="en-US" dirty="0"/>
              <a:t>.</a:t>
            </a:r>
          </a:p>
        </p:txBody>
      </p:sp>
    </p:spTree>
    <p:extLst>
      <p:ext uri="{BB962C8B-B14F-4D97-AF65-F5344CB8AC3E}">
        <p14:creationId xmlns:p14="http://schemas.microsoft.com/office/powerpoint/2010/main" val="23808374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9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523220"/>
            <a:ext cx="4962525" cy="332489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49506"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Leak Repair Requirements</a:t>
            </a:r>
          </a:p>
        </p:txBody>
      </p:sp>
      <p:sp>
        <p:nvSpPr>
          <p:cNvPr id="122883" name="Rectangle 3"/>
          <p:cNvSpPr>
            <a:spLocks noGrp="1" noChangeArrowheads="1"/>
          </p:cNvSpPr>
          <p:nvPr>
            <p:ph idx="1"/>
          </p:nvPr>
        </p:nvSpPr>
        <p:spPr>
          <a:xfrm>
            <a:off x="6335805" y="2180496"/>
            <a:ext cx="5275001" cy="4045683"/>
          </a:xfrm>
        </p:spPr>
        <p:txBody>
          <a:bodyPr>
            <a:normAutofit/>
          </a:bodyPr>
          <a:lstStyle/>
          <a:p>
            <a:pPr marL="0" indent="0">
              <a:buNone/>
            </a:pPr>
            <a:r>
              <a:rPr lang="en-US" b="1" dirty="0"/>
              <a:t>Commercial Refrigeration</a:t>
            </a:r>
          </a:p>
          <a:p>
            <a:r>
              <a:rPr lang="en-US" dirty="0"/>
              <a:t>Containing more than 50 lbs. of refrigerant MUST be repaired when the annual leak rate exceeds </a:t>
            </a:r>
            <a:r>
              <a:rPr lang="en-US" b="1" dirty="0"/>
              <a:t>20%</a:t>
            </a:r>
            <a:r>
              <a:rPr lang="en-US" dirty="0"/>
              <a:t>.</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506"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Leak Repair Requirements</a:t>
            </a:r>
          </a:p>
        </p:txBody>
      </p:sp>
      <p:sp>
        <p:nvSpPr>
          <p:cNvPr id="122883" name="Rectangle 3"/>
          <p:cNvSpPr>
            <a:spLocks noGrp="1" noChangeArrowheads="1"/>
          </p:cNvSpPr>
          <p:nvPr>
            <p:ph idx="1"/>
          </p:nvPr>
        </p:nvSpPr>
        <p:spPr>
          <a:xfrm>
            <a:off x="4505325" y="2180496"/>
            <a:ext cx="7105481" cy="4045683"/>
          </a:xfrm>
        </p:spPr>
        <p:txBody>
          <a:bodyPr>
            <a:normAutofit/>
          </a:bodyPr>
          <a:lstStyle/>
          <a:p>
            <a:pPr marL="0" indent="0">
              <a:buNone/>
            </a:pPr>
            <a:r>
              <a:rPr lang="en-US" b="1" dirty="0"/>
              <a:t>Industrial Process Refrigeration</a:t>
            </a:r>
          </a:p>
          <a:p>
            <a:r>
              <a:rPr lang="en-US" dirty="0"/>
              <a:t>Containing more than 50 lbs. of refrigerant MUST be repaired when the annual leak rate exceeds </a:t>
            </a:r>
            <a:r>
              <a:rPr lang="en-US" b="1" dirty="0"/>
              <a:t>30%</a:t>
            </a:r>
            <a:r>
              <a:rPr lang="en-US" dirty="0"/>
              <a:t>.</a:t>
            </a:r>
          </a:p>
        </p:txBody>
      </p:sp>
      <p:pic>
        <p:nvPicPr>
          <p:cNvPr id="4" name="Picture 3">
            <a:extLst>
              <a:ext uri="{FF2B5EF4-FFF2-40B4-BE49-F238E27FC236}">
                <a16:creationId xmlns:a16="http://schemas.microsoft.com/office/drawing/2014/main" id="{4492EE39-C63F-4AA7-9380-F7744F6C94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31"/>
          <a:stretch/>
        </p:blipFill>
        <p:spPr>
          <a:xfrm>
            <a:off x="602744" y="2590800"/>
            <a:ext cx="3390900" cy="3124200"/>
          </a:xfrm>
          <a:prstGeom prst="rect">
            <a:avLst/>
          </a:prstGeom>
        </p:spPr>
      </p:pic>
    </p:spTree>
    <p:extLst>
      <p:ext uri="{BB962C8B-B14F-4D97-AF65-F5344CB8AC3E}">
        <p14:creationId xmlns:p14="http://schemas.microsoft.com/office/powerpoint/2010/main" val="13597922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indoor, factory, floor&#10;&#10;Description generated with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12105" r="5264"/>
          <a:stretch/>
        </p:blipFill>
        <p:spPr>
          <a:xfrm>
            <a:off x="657225" y="2685694"/>
            <a:ext cx="3305175" cy="2999942"/>
          </a:xfrm>
          <a:prstGeom prst="rect">
            <a:avLst/>
          </a:prstGeom>
        </p:spPr>
      </p:pic>
      <p:sp>
        <p:nvSpPr>
          <p:cNvPr id="149506"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Leak Repair Requirements</a:t>
            </a:r>
          </a:p>
        </p:txBody>
      </p:sp>
      <p:sp>
        <p:nvSpPr>
          <p:cNvPr id="122883" name="Rectangle 3"/>
          <p:cNvSpPr>
            <a:spLocks noGrp="1" noChangeArrowheads="1"/>
          </p:cNvSpPr>
          <p:nvPr>
            <p:ph idx="1"/>
          </p:nvPr>
        </p:nvSpPr>
        <p:spPr>
          <a:xfrm>
            <a:off x="4505325" y="2180496"/>
            <a:ext cx="7105481" cy="4045683"/>
          </a:xfrm>
        </p:spPr>
        <p:txBody>
          <a:bodyPr>
            <a:normAutofit lnSpcReduction="10000"/>
          </a:bodyPr>
          <a:lstStyle/>
          <a:p>
            <a:pPr marL="0" indent="0">
              <a:buNone/>
            </a:pPr>
            <a:r>
              <a:rPr lang="en-US" b="1" dirty="0"/>
              <a:t>Industrial Process Refrigeration</a:t>
            </a:r>
          </a:p>
          <a:p>
            <a:r>
              <a:rPr lang="en-US" dirty="0"/>
              <a:t>When one appliance is used for both industrial process refrigeration and other applications, it will be considered industrial process refrigeration equipment when 50% or more of its operating capacity is used for industrial process refrigeration.</a:t>
            </a:r>
          </a:p>
        </p:txBody>
      </p:sp>
    </p:spTree>
    <p:extLst>
      <p:ext uri="{BB962C8B-B14F-4D97-AF65-F5344CB8AC3E}">
        <p14:creationId xmlns:p14="http://schemas.microsoft.com/office/powerpoint/2010/main" val="6823918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dirty="0"/>
              <a:t>Leak Repair Requirements</a:t>
            </a:r>
          </a:p>
        </p:txBody>
      </p:sp>
      <p:sp>
        <p:nvSpPr>
          <p:cNvPr id="122883" name="Rectangle 3"/>
          <p:cNvSpPr>
            <a:spLocks noGrp="1" noChangeArrowheads="1"/>
          </p:cNvSpPr>
          <p:nvPr>
            <p:ph idx="1"/>
          </p:nvPr>
        </p:nvSpPr>
        <p:spPr/>
        <p:txBody>
          <a:bodyPr anchor="t"/>
          <a:lstStyle/>
          <a:p>
            <a:r>
              <a:rPr lang="en-US" dirty="0"/>
              <a:t>Commercial refrigeration appliances and IPR with a full charge of 500 or more pounds of an ODS or substitute refrigerant will require a leak inspection to be conducted </a:t>
            </a:r>
            <a:r>
              <a:rPr lang="en-US" b="1" dirty="0"/>
              <a:t>every three months </a:t>
            </a:r>
            <a:r>
              <a:rPr lang="en-US" dirty="0"/>
              <a:t>unless a refrigerant leak monitoring system is installed. </a:t>
            </a:r>
          </a:p>
        </p:txBody>
      </p:sp>
      <p:pic>
        <p:nvPicPr>
          <p:cNvPr id="149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343400"/>
            <a:ext cx="2590800" cy="173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42376806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dirty="0"/>
              <a:t>Leak Repair Requirements</a:t>
            </a:r>
          </a:p>
        </p:txBody>
      </p:sp>
      <p:sp>
        <p:nvSpPr>
          <p:cNvPr id="122883" name="Rectangle 3"/>
          <p:cNvSpPr>
            <a:spLocks noGrp="1" noChangeArrowheads="1"/>
          </p:cNvSpPr>
          <p:nvPr>
            <p:ph idx="1"/>
          </p:nvPr>
        </p:nvSpPr>
        <p:spPr/>
        <p:txBody>
          <a:bodyPr anchor="t"/>
          <a:lstStyle/>
          <a:p>
            <a:r>
              <a:rPr lang="en-US" dirty="0"/>
              <a:t>The total system refrigerant charge can be calculated by adding the charge for each component and the piping. </a:t>
            </a:r>
          </a:p>
          <a:p>
            <a:r>
              <a:rPr lang="en-US" dirty="0"/>
              <a:t>When an appliance leaks 125% or more, the owner must submit a report to EPA describing efforts to identify leaks and repair.  </a:t>
            </a:r>
          </a:p>
        </p:txBody>
      </p:sp>
      <p:pic>
        <p:nvPicPr>
          <p:cNvPr id="149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825621"/>
            <a:ext cx="2590800" cy="173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42520825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dirty="0"/>
              <a:t>Leak Repair Requirements</a:t>
            </a:r>
          </a:p>
        </p:txBody>
      </p:sp>
      <p:sp>
        <p:nvSpPr>
          <p:cNvPr id="122883" name="Rectangle 3"/>
          <p:cNvSpPr>
            <a:spLocks noGrp="1" noChangeArrowheads="1"/>
          </p:cNvSpPr>
          <p:nvPr>
            <p:ph idx="1"/>
          </p:nvPr>
        </p:nvSpPr>
        <p:spPr/>
        <p:txBody>
          <a:bodyPr anchor="t">
            <a:normAutofit/>
          </a:bodyPr>
          <a:lstStyle/>
          <a:p>
            <a:r>
              <a:rPr lang="en-US" dirty="0"/>
              <a:t>All records for leak inspections, initial verification, verification tests and records of recovered refrigerant from equipment with </a:t>
            </a:r>
            <a:r>
              <a:rPr lang="en-US" b="1" dirty="0"/>
              <a:t>5 to 50 </a:t>
            </a:r>
            <a:r>
              <a:rPr lang="en-US" dirty="0"/>
              <a:t>lbs. must be kept for </a:t>
            </a:r>
            <a:r>
              <a:rPr lang="en-US" b="1" dirty="0"/>
              <a:t>3 years </a:t>
            </a:r>
            <a:r>
              <a:rPr lang="en-US" dirty="0"/>
              <a:t>by the owner or operator. </a:t>
            </a:r>
          </a:p>
          <a:p>
            <a:r>
              <a:rPr lang="en-US" dirty="0"/>
              <a:t>This includes, the quantity of refrigerant, by type, added, recovered from disposed appliances in each calendar month and quantity of refrigerant, by type, sent for reclamation or destruction. </a:t>
            </a:r>
          </a:p>
        </p:txBody>
      </p:sp>
      <p:pic>
        <p:nvPicPr>
          <p:cNvPr id="149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6164" y="4388370"/>
            <a:ext cx="2590800" cy="173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821526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dirty="0"/>
              <a:t>Leak Repair Requirements</a:t>
            </a:r>
          </a:p>
        </p:txBody>
      </p:sp>
      <p:sp>
        <p:nvSpPr>
          <p:cNvPr id="122883" name="Rectangle 3"/>
          <p:cNvSpPr>
            <a:spLocks noGrp="1" noChangeArrowheads="1"/>
          </p:cNvSpPr>
          <p:nvPr>
            <p:ph idx="1"/>
          </p:nvPr>
        </p:nvSpPr>
        <p:spPr/>
        <p:txBody>
          <a:bodyPr anchor="t"/>
          <a:lstStyle/>
          <a:p>
            <a:r>
              <a:rPr lang="en-US" dirty="0"/>
              <a:t>Topping off a system is considered adding refrigerant due to a leak and must be accounted for in the leak-rate calculation.</a:t>
            </a:r>
          </a:p>
          <a:p>
            <a:r>
              <a:rPr lang="en-US" dirty="0"/>
              <a:t>Adjusting the charge for seasonal variance is not considered in a leak rate calculation.</a:t>
            </a:r>
          </a:p>
          <a:p>
            <a:endParaRPr lang="en-US" dirty="0"/>
          </a:p>
        </p:txBody>
      </p:sp>
    </p:spTree>
    <p:extLst>
      <p:ext uri="{BB962C8B-B14F-4D97-AF65-F5344CB8AC3E}">
        <p14:creationId xmlns:p14="http://schemas.microsoft.com/office/powerpoint/2010/main" val="269720090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0532" name="Picture 4" descr="A close up of a tool&#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636365"/>
            <a:ext cx="3305175" cy="30986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0"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Recovery Techniques</a:t>
            </a:r>
          </a:p>
        </p:txBody>
      </p:sp>
      <p:sp>
        <p:nvSpPr>
          <p:cNvPr id="131075" name="Rectangle 3"/>
          <p:cNvSpPr>
            <a:spLocks noGrp="1" noChangeArrowheads="1"/>
          </p:cNvSpPr>
          <p:nvPr>
            <p:ph idx="1"/>
          </p:nvPr>
        </p:nvSpPr>
        <p:spPr>
          <a:xfrm>
            <a:off x="4505325" y="2180496"/>
            <a:ext cx="7105481" cy="4045683"/>
          </a:xfrm>
        </p:spPr>
        <p:txBody>
          <a:bodyPr>
            <a:normAutofit/>
          </a:bodyPr>
          <a:lstStyle/>
          <a:p>
            <a:pPr marL="0" indent="0">
              <a:buNone/>
            </a:pPr>
            <a:r>
              <a:rPr lang="en-US" dirty="0"/>
              <a:t>Recovery Equipment </a:t>
            </a:r>
          </a:p>
          <a:p>
            <a:r>
              <a:rPr lang="en-US" dirty="0"/>
              <a:t>Must be certified by an EPA approved laboratory (UL or ETL) to meet or exceed AHRI standards.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Evaporator</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19600" y="3276599"/>
            <a:ext cx="4048381" cy="176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533400" y="3200400"/>
            <a:ext cx="3352800" cy="1524000"/>
          </a:xfrm>
          <a:prstGeom prst="wedgeRectCallout">
            <a:avLst>
              <a:gd name="adj1" fmla="val 65386"/>
              <a:gd name="adj2" fmla="val -299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&amp; Temperature Liquid with some flash-gas enters</a:t>
            </a:r>
          </a:p>
        </p:txBody>
      </p:sp>
      <p:sp>
        <p:nvSpPr>
          <p:cNvPr id="6" name="Rectangular Callout 5"/>
          <p:cNvSpPr/>
          <p:nvPr/>
        </p:nvSpPr>
        <p:spPr>
          <a:xfrm>
            <a:off x="8382000" y="3047999"/>
            <a:ext cx="3352800" cy="1524000"/>
          </a:xfrm>
          <a:prstGeom prst="wedgeRectCallout">
            <a:avLst>
              <a:gd name="adj1" fmla="val -48106"/>
              <a:gd name="adj2" fmla="val 687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&amp; Temperature superheated vapor leaves</a:t>
            </a:r>
          </a:p>
        </p:txBody>
      </p:sp>
    </p:spTree>
    <p:extLst>
      <p:ext uri="{BB962C8B-B14F-4D97-AF65-F5344CB8AC3E}">
        <p14:creationId xmlns:p14="http://schemas.microsoft.com/office/powerpoint/2010/main" val="42528186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ltLang="en-US" dirty="0"/>
              <a:t>Recovery Techniques</a:t>
            </a:r>
          </a:p>
        </p:txBody>
      </p:sp>
      <p:sp>
        <p:nvSpPr>
          <p:cNvPr id="4" name="Content Placeholder 3"/>
          <p:cNvSpPr>
            <a:spLocks noGrp="1"/>
          </p:cNvSpPr>
          <p:nvPr>
            <p:ph idx="1"/>
          </p:nvPr>
        </p:nvSpPr>
        <p:spPr/>
        <p:txBody>
          <a:bodyPr anchor="t"/>
          <a:lstStyle/>
          <a:p>
            <a:pPr marL="0" indent="0">
              <a:buNone/>
            </a:pPr>
            <a:r>
              <a:rPr lang="en-US" altLang="en-US" dirty="0"/>
              <a:t>Recovered refrigerants can contain </a:t>
            </a:r>
            <a:r>
              <a:rPr lang="en-US" altLang="en-US" b="1" dirty="0">
                <a:solidFill>
                  <a:schemeClr val="bg2">
                    <a:lumMod val="75000"/>
                  </a:schemeClr>
                </a:solidFill>
              </a:rPr>
              <a:t>acids, moisture, and oil.</a:t>
            </a:r>
            <a:r>
              <a:rPr lang="en-US" altLang="en-US" dirty="0">
                <a:solidFill>
                  <a:schemeClr val="bg2">
                    <a:lumMod val="75000"/>
                  </a:schemeClr>
                </a:solidFill>
              </a:rPr>
              <a:t> </a:t>
            </a:r>
          </a:p>
          <a:p>
            <a:endParaRPr lang="en-US" dirty="0"/>
          </a:p>
        </p:txBody>
      </p:sp>
      <p:sp>
        <p:nvSpPr>
          <p:cNvPr id="151556" name="TextBox 3"/>
          <p:cNvSpPr txBox="1">
            <a:spLocks noChangeArrowheads="1"/>
          </p:cNvSpPr>
          <p:nvPr/>
        </p:nvSpPr>
        <p:spPr bwMode="auto">
          <a:xfrm>
            <a:off x="3200400" y="29718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endParaRPr lang="en-US" altLang="en-US" sz="4400" dirty="0">
              <a:latin typeface="Times New Roman" pitchFamily="18" charset="0"/>
            </a:endParaRPr>
          </a:p>
        </p:txBody>
      </p:sp>
      <p:sp>
        <p:nvSpPr>
          <p:cNvPr id="5" name="TextBox 4"/>
          <p:cNvSpPr txBox="1"/>
          <p:nvPr/>
        </p:nvSpPr>
        <p:spPr>
          <a:xfrm>
            <a:off x="6248400" y="5013325"/>
            <a:ext cx="2057400" cy="769938"/>
          </a:xfrm>
          <a:prstGeom prst="rect">
            <a:avLst/>
          </a:prstGeom>
          <a:noFill/>
        </p:spPr>
        <p:txBody>
          <a:bodyPr>
            <a:spAutoFit/>
          </a:bodyPr>
          <a:lstStyle/>
          <a:p>
            <a:pPr>
              <a:defRPr/>
            </a:pPr>
            <a:endParaRPr lang="en-US" dirty="0">
              <a:latin typeface="+mn-lt"/>
            </a:endParaRPr>
          </a:p>
        </p:txBody>
      </p:sp>
      <p:grpSp>
        <p:nvGrpSpPr>
          <p:cNvPr id="151558" name="Group 12"/>
          <p:cNvGrpSpPr>
            <a:grpSpLocks/>
          </p:cNvGrpSpPr>
          <p:nvPr/>
        </p:nvGrpSpPr>
        <p:grpSpPr bwMode="auto">
          <a:xfrm>
            <a:off x="1676401" y="3581400"/>
            <a:ext cx="8982075" cy="1274762"/>
            <a:chOff x="152400" y="3167284"/>
            <a:chExt cx="8981985" cy="1274556"/>
          </a:xfrm>
        </p:grpSpPr>
        <p:pic>
          <p:nvPicPr>
            <p:cNvPr id="151559" name="Picture 6" descr="C:\Users\Earl\AppData\Local\Microsoft\Windows\INetCache\IE\QTM2XS73\424px-Oil_drop.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993" y="3201793"/>
              <a:ext cx="876300" cy="124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7" descr="C:\Users\Earl\AppData\Local\Microsoft\Windows\INetCache\IE\QTM2XS73\Trifluoroacetic-acid-3D-ball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1793"/>
              <a:ext cx="1523999" cy="122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8" descr="C:\Users\Earl\AppData\Local\Microsoft\Windows\INetCache\IE\ON4BHC76\PngThumb-cloud-raining-13625[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800600" y="3167284"/>
              <a:ext cx="1350502" cy="114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us 1"/>
            <p:cNvSpPr/>
            <p:nvPr/>
          </p:nvSpPr>
          <p:spPr>
            <a:xfrm>
              <a:off x="1619235" y="3303787"/>
              <a:ext cx="914391" cy="91425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 name="Plus 11"/>
            <p:cNvSpPr/>
            <p:nvPr/>
          </p:nvSpPr>
          <p:spPr>
            <a:xfrm>
              <a:off x="3581366" y="3359340"/>
              <a:ext cx="914391" cy="91425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 name="Equal 2"/>
            <p:cNvSpPr/>
            <p:nvPr/>
          </p:nvSpPr>
          <p:spPr>
            <a:xfrm>
              <a:off x="6324538" y="3387910"/>
              <a:ext cx="914391" cy="914252"/>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p:txBody>
        </p:sp>
        <p:sp>
          <p:nvSpPr>
            <p:cNvPr id="151565" name="TextBox 10"/>
            <p:cNvSpPr txBox="1">
              <a:spLocks noChangeArrowheads="1"/>
            </p:cNvSpPr>
            <p:nvPr/>
          </p:nvSpPr>
          <p:spPr bwMode="auto">
            <a:xfrm>
              <a:off x="7252138" y="3552511"/>
              <a:ext cx="18822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dirty="0">
                  <a:latin typeface="Times New Roman" pitchFamily="18" charset="0"/>
                </a:rPr>
                <a:t>Burn Out</a:t>
              </a:r>
            </a:p>
          </p:txBody>
        </p:sp>
      </p:gr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Recovery Techniques</a:t>
            </a:r>
            <a:endParaRPr lang="en-US" dirty="0"/>
          </a:p>
        </p:txBody>
      </p:sp>
      <p:sp>
        <p:nvSpPr>
          <p:cNvPr id="3" name="Content Placeholder 2"/>
          <p:cNvSpPr>
            <a:spLocks noGrp="1"/>
          </p:cNvSpPr>
          <p:nvPr>
            <p:ph idx="1"/>
          </p:nvPr>
        </p:nvSpPr>
        <p:spPr/>
        <p:txBody>
          <a:bodyPr/>
          <a:lstStyle/>
          <a:p>
            <a:r>
              <a:rPr lang="en-US" dirty="0"/>
              <a:t>Frequently check and change both the oil and filter on a recovery/recycling unit as required.</a:t>
            </a:r>
          </a:p>
        </p:txBody>
      </p:sp>
    </p:spTree>
    <p:extLst>
      <p:ext uri="{BB962C8B-B14F-4D97-AF65-F5344CB8AC3E}">
        <p14:creationId xmlns:p14="http://schemas.microsoft.com/office/powerpoint/2010/main" val="13042404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ltLang="en-US" dirty="0"/>
              <a:t>Recovery Techniques</a:t>
            </a:r>
          </a:p>
        </p:txBody>
      </p:sp>
      <p:sp>
        <p:nvSpPr>
          <p:cNvPr id="152579" name="Rectangle 3"/>
          <p:cNvSpPr>
            <a:spLocks noGrp="1" noChangeArrowheads="1"/>
          </p:cNvSpPr>
          <p:nvPr>
            <p:ph idx="1"/>
          </p:nvPr>
        </p:nvSpPr>
        <p:spPr/>
        <p:txBody>
          <a:bodyPr anchor="t"/>
          <a:lstStyle/>
          <a:p>
            <a:pPr marL="0" indent="0">
              <a:buNone/>
            </a:pPr>
            <a:r>
              <a:rPr lang="en-US" altLang="en-US" dirty="0"/>
              <a:t>Some recycling and recovery equipment using hermetic compressors have the potential to overheat when drawing a deep vacuum.</a:t>
            </a:r>
          </a:p>
          <a:p>
            <a:pPr marL="0" indent="0">
              <a:buNone/>
            </a:pPr>
            <a:r>
              <a:rPr lang="en-US" altLang="en-US" dirty="0"/>
              <a:t>Hermetic compressors depend on on the flow of refrigerant through the compressor for cooling. </a:t>
            </a:r>
          </a:p>
        </p:txBody>
      </p:sp>
      <p:pic>
        <p:nvPicPr>
          <p:cNvPr id="152580" name="Picture 4" descr="Hermetic com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419600"/>
            <a:ext cx="23256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p:txBody>
          <a:bodyPr/>
          <a:lstStyle/>
          <a:p>
            <a:r>
              <a:rPr lang="en-US" altLang="en-US" dirty="0"/>
              <a:t>Recovery Techniques</a:t>
            </a:r>
          </a:p>
        </p:txBody>
      </p:sp>
      <p:sp>
        <p:nvSpPr>
          <p:cNvPr id="153603" name="Content Placeholder 4"/>
          <p:cNvSpPr>
            <a:spLocks noGrp="1"/>
          </p:cNvSpPr>
          <p:nvPr>
            <p:ph idx="1"/>
          </p:nvPr>
        </p:nvSpPr>
        <p:spPr/>
        <p:txBody>
          <a:bodyPr anchor="t"/>
          <a:lstStyle/>
          <a:p>
            <a:pPr marL="0" indent="0">
              <a:buNone/>
            </a:pPr>
            <a:r>
              <a:rPr lang="en-US" altLang="en-US" dirty="0"/>
              <a:t>Before using a recovery unit, you should always:</a:t>
            </a:r>
          </a:p>
          <a:p>
            <a:r>
              <a:rPr lang="en-US" altLang="en-US" dirty="0"/>
              <a:t>Check the service valve positions. </a:t>
            </a:r>
          </a:p>
          <a:p>
            <a:r>
              <a:rPr lang="en-US" altLang="en-US" dirty="0"/>
              <a:t>Check the recovery units oil level. </a:t>
            </a:r>
          </a:p>
          <a:p>
            <a:r>
              <a:rPr lang="en-US" altLang="en-US" dirty="0"/>
              <a:t>Evacuate and recover any remaining </a:t>
            </a:r>
            <a:br>
              <a:rPr lang="en-US" altLang="en-US" dirty="0"/>
            </a:br>
            <a:r>
              <a:rPr lang="en-US" altLang="en-US" dirty="0"/>
              <a:t>refrigerant from the unit’s receiver.</a:t>
            </a:r>
          </a:p>
          <a:p>
            <a:endParaRPr lang="en-US" altLang="en-US" dirty="0"/>
          </a:p>
        </p:txBody>
      </p:sp>
      <p:grpSp>
        <p:nvGrpSpPr>
          <p:cNvPr id="153604" name="Group 20"/>
          <p:cNvGrpSpPr>
            <a:grpSpLocks/>
          </p:cNvGrpSpPr>
          <p:nvPr/>
        </p:nvGrpSpPr>
        <p:grpSpPr bwMode="auto">
          <a:xfrm>
            <a:off x="8153400" y="2438400"/>
            <a:ext cx="3319834" cy="2438400"/>
            <a:chOff x="356559" y="2145268"/>
            <a:chExt cx="3891591" cy="2428200"/>
          </a:xfrm>
        </p:grpSpPr>
        <p:pic>
          <p:nvPicPr>
            <p:cNvPr id="153605" name="Picture 4" descr="http://www.refrigeratordiagrams.com/wp-content/uploads/2009/11/refrigerator-service-valves.JPG"/>
            <p:cNvPicPr>
              <a:picLocks noChangeAspect="1" noChangeArrowheads="1"/>
            </p:cNvPicPr>
            <p:nvPr/>
          </p:nvPicPr>
          <p:blipFill>
            <a:blip r:embed="rId3">
              <a:extLst>
                <a:ext uri="{28A0092B-C50C-407E-A947-70E740481C1C}">
                  <a14:useLocalDpi xmlns:a14="http://schemas.microsoft.com/office/drawing/2010/main" val="0"/>
                </a:ext>
              </a:extLst>
            </a:blip>
            <a:srcRect l="5621" r="55035" b="80952"/>
            <a:stretch>
              <a:fillRect/>
            </a:stretch>
          </p:blipFill>
          <p:spPr bwMode="auto">
            <a:xfrm>
              <a:off x="1447800" y="2362200"/>
              <a:ext cx="2800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TextBox 22"/>
            <p:cNvSpPr txBox="1">
              <a:spLocks noChangeArrowheads="1"/>
            </p:cNvSpPr>
            <p:nvPr/>
          </p:nvSpPr>
          <p:spPr bwMode="auto">
            <a:xfrm>
              <a:off x="956340" y="2438400"/>
              <a:ext cx="1697006" cy="38613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Fronted Seated</a:t>
              </a:r>
            </a:p>
          </p:txBody>
        </p:sp>
        <p:sp>
          <p:nvSpPr>
            <p:cNvPr id="153607" name="TextBox 23"/>
            <p:cNvSpPr txBox="1">
              <a:spLocks noChangeArrowheads="1"/>
            </p:cNvSpPr>
            <p:nvPr/>
          </p:nvSpPr>
          <p:spPr bwMode="auto">
            <a:xfrm>
              <a:off x="2139311" y="3897867"/>
              <a:ext cx="1581501" cy="6756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 Port</a:t>
              </a:r>
            </a:p>
          </p:txBody>
        </p:sp>
        <p:sp>
          <p:nvSpPr>
            <p:cNvPr id="153608" name="TextBox 24"/>
            <p:cNvSpPr txBox="1">
              <a:spLocks noChangeArrowheads="1"/>
            </p:cNvSpPr>
            <p:nvPr/>
          </p:nvSpPr>
          <p:spPr bwMode="auto">
            <a:xfrm>
              <a:off x="2522698" y="2145268"/>
              <a:ext cx="1404815" cy="38605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Service Port</a:t>
              </a:r>
            </a:p>
          </p:txBody>
        </p:sp>
        <p:sp>
          <p:nvSpPr>
            <p:cNvPr id="153609" name="TextBox 25"/>
            <p:cNvSpPr txBox="1">
              <a:spLocks noChangeArrowheads="1"/>
            </p:cNvSpPr>
            <p:nvPr/>
          </p:nvSpPr>
          <p:spPr bwMode="auto">
            <a:xfrm>
              <a:off x="356559" y="2982923"/>
              <a:ext cx="1133915" cy="38605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Line Port</a:t>
              </a:r>
            </a:p>
          </p:txBody>
        </p:sp>
      </p:grpSp>
    </p:spTree>
    <p:extLst>
      <p:ext uri="{BB962C8B-B14F-4D97-AF65-F5344CB8AC3E}">
        <p14:creationId xmlns:p14="http://schemas.microsoft.com/office/powerpoint/2010/main" val="30264828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ltLang="en-US" dirty="0"/>
              <a:t>Recovery Techniques</a:t>
            </a:r>
          </a:p>
        </p:txBody>
      </p:sp>
      <p:sp>
        <p:nvSpPr>
          <p:cNvPr id="154627" name="Content Placeholder 2"/>
          <p:cNvSpPr>
            <a:spLocks noGrp="1"/>
          </p:cNvSpPr>
          <p:nvPr>
            <p:ph idx="1"/>
          </p:nvPr>
        </p:nvSpPr>
        <p:spPr/>
        <p:txBody>
          <a:bodyPr anchor="t">
            <a:normAutofit lnSpcReduction="10000"/>
          </a:bodyPr>
          <a:lstStyle/>
          <a:p>
            <a:r>
              <a:rPr lang="en-US" altLang="en-US" sz="3500" dirty="0"/>
              <a:t>Before recovering and/or recycling a different refrigerant, purge the recover/recycle equipment by recovering as much of the first refrigerant as possible, change the filter, and evacuate. </a:t>
            </a:r>
          </a:p>
          <a:p>
            <a:r>
              <a:rPr lang="en-US" altLang="en-US" sz="3500" dirty="0"/>
              <a:t>Technicians working with more than one type of refrigerant should provide a different set of hoses, gauges, recovery or recovery/recycling machine, and oil containers.</a:t>
            </a:r>
          </a:p>
          <a:p>
            <a:endParaRPr lang="en-US" alt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5652"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1350962" y="2361056"/>
            <a:ext cx="1917701"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itle 4"/>
          <p:cNvSpPr>
            <a:spLocks noGrp="1"/>
          </p:cNvSpPr>
          <p:nvPr>
            <p:ph type="title"/>
          </p:nvPr>
        </p:nvSpPr>
        <p:spPr>
          <a:xfrm>
            <a:off x="581192" y="702156"/>
            <a:ext cx="11029616" cy="1013800"/>
          </a:xfrm>
        </p:spPr>
        <p:txBody>
          <a:bodyPr>
            <a:normAutofit/>
          </a:bodyPr>
          <a:lstStyle/>
          <a:p>
            <a:r>
              <a:rPr lang="en-US" altLang="en-US" dirty="0">
                <a:solidFill>
                  <a:srgbClr val="FFFFFF"/>
                </a:solidFill>
              </a:rPr>
              <a:t>Recovery Techniques</a:t>
            </a:r>
          </a:p>
        </p:txBody>
      </p:sp>
      <p:sp>
        <p:nvSpPr>
          <p:cNvPr id="155651" name="Content Placeholder 5"/>
          <p:cNvSpPr>
            <a:spLocks noGrp="1"/>
          </p:cNvSpPr>
          <p:nvPr>
            <p:ph idx="1"/>
          </p:nvPr>
        </p:nvSpPr>
        <p:spPr>
          <a:xfrm>
            <a:off x="4505325" y="2180496"/>
            <a:ext cx="7105481" cy="4045683"/>
          </a:xfrm>
        </p:spPr>
        <p:txBody>
          <a:bodyPr>
            <a:normAutofit/>
          </a:bodyPr>
          <a:lstStyle/>
          <a:p>
            <a:r>
              <a:rPr lang="en-US" altLang="en-US" dirty="0"/>
              <a:t>Recovering refrigerant in the vapor phase will minimize the loss of oil.</a:t>
            </a:r>
          </a:p>
          <a:p>
            <a:r>
              <a:rPr lang="en-US" altLang="en-US" dirty="0"/>
              <a:t>Recovering as much as possible in the liquid phase can reduce recovery time. </a:t>
            </a:r>
          </a:p>
          <a:p>
            <a:endParaRPr lang="en-US" altLang="en-US" dirty="0"/>
          </a:p>
          <a:p>
            <a:endParaRPr lang="en-US" altLang="en-U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4"/>
          <p:cNvSpPr>
            <a:spLocks noGrp="1"/>
          </p:cNvSpPr>
          <p:nvPr>
            <p:ph type="title"/>
          </p:nvPr>
        </p:nvSpPr>
        <p:spPr/>
        <p:txBody>
          <a:bodyPr/>
          <a:lstStyle/>
          <a:p>
            <a:r>
              <a:rPr lang="en-US" altLang="en-US" dirty="0"/>
              <a:t>Recovery Techniques</a:t>
            </a:r>
          </a:p>
        </p:txBody>
      </p:sp>
      <p:sp>
        <p:nvSpPr>
          <p:cNvPr id="156675" name="Content Placeholder 5"/>
          <p:cNvSpPr>
            <a:spLocks noGrp="1"/>
          </p:cNvSpPr>
          <p:nvPr>
            <p:ph idx="1"/>
          </p:nvPr>
        </p:nvSpPr>
        <p:spPr/>
        <p:txBody>
          <a:bodyPr anchor="t"/>
          <a:lstStyle/>
          <a:p>
            <a:pPr marL="0" indent="0">
              <a:buNone/>
            </a:pPr>
            <a:r>
              <a:rPr lang="en-US" altLang="en-US" dirty="0"/>
              <a:t>The technician may choose to speed up the recovery process by packing the recovery cylinder in ice and/or applying heat to the appliance. </a:t>
            </a:r>
          </a:p>
          <a:p>
            <a:endParaRPr lang="en-US" altLang="en-US" dirty="0"/>
          </a:p>
          <a:p>
            <a:endParaRPr lang="en-US" altLang="en-US" dirty="0"/>
          </a:p>
        </p:txBody>
      </p:sp>
      <p:pic>
        <p:nvPicPr>
          <p:cNvPr id="156676" name="Picture 2" descr="C:\Users\Earl\AppData\Local\Microsoft\Windows\INetCache\IE\ON4BHC76\ice-cub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114" y="3581400"/>
            <a:ext cx="4054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456140"/>
            <a:ext cx="1600200" cy="2431245"/>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dirty="0"/>
              <a:t>Recovery Techniques</a:t>
            </a:r>
          </a:p>
        </p:txBody>
      </p:sp>
      <p:sp>
        <p:nvSpPr>
          <p:cNvPr id="157699" name="Content Placeholder 2"/>
          <p:cNvSpPr>
            <a:spLocks noGrp="1"/>
          </p:cNvSpPr>
          <p:nvPr>
            <p:ph idx="1"/>
          </p:nvPr>
        </p:nvSpPr>
        <p:spPr/>
        <p:txBody>
          <a:bodyPr anchor="t"/>
          <a:lstStyle/>
          <a:p>
            <a:pPr marL="0" indent="0">
              <a:buNone/>
            </a:pPr>
            <a:r>
              <a:rPr lang="en-US" altLang="en-US" dirty="0"/>
              <a:t>After recovering liquid refrigerant, any remaining vapor is condensed by the recovery system. </a:t>
            </a:r>
          </a:p>
        </p:txBody>
      </p:sp>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3276600"/>
            <a:ext cx="36607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701" name="Picture 5" descr="Refrigerant Recovery Cylinder - 30LB"/>
          <p:cNvPicPr>
            <a:picLocks noChangeAspect="1" noChangeArrowheads="1"/>
          </p:cNvPicPr>
          <p:nvPr/>
        </p:nvPicPr>
        <p:blipFill>
          <a:blip r:embed="rId4">
            <a:extLst>
              <a:ext uri="{28A0092B-C50C-407E-A947-70E740481C1C}">
                <a14:useLocalDpi xmlns:a14="http://schemas.microsoft.com/office/drawing/2010/main" val="0"/>
              </a:ext>
            </a:extLst>
          </a:blip>
          <a:srcRect l="24069" r="23380"/>
          <a:stretch>
            <a:fillRect/>
          </a:stretch>
        </p:blipFill>
        <p:spPr bwMode="auto">
          <a:xfrm>
            <a:off x="7772401" y="3124200"/>
            <a:ext cx="26384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4" descr="C:\Users\Earl\AppData\Local\Microsoft\Windows\INetCache\IE\ON4BHC76\Vapor[1].JPG"/>
          <p:cNvPicPr>
            <a:picLocks noChangeAspect="1" noChangeArrowheads="1"/>
          </p:cNvPicPr>
          <p:nvPr/>
        </p:nvPicPr>
        <p:blipFill>
          <a:blip r:embed="rId5">
            <a:extLst>
              <a:ext uri="{28A0092B-C50C-407E-A947-70E740481C1C}">
                <a14:useLocalDpi xmlns:a14="http://schemas.microsoft.com/office/drawing/2010/main" val="0"/>
              </a:ext>
            </a:extLst>
          </a:blip>
          <a:srcRect r="29614"/>
          <a:stretch>
            <a:fillRect/>
          </a:stretch>
        </p:blipFill>
        <p:spPr bwMode="auto">
          <a:xfrm>
            <a:off x="8001001" y="4495800"/>
            <a:ext cx="204311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Techniques</a:t>
            </a:r>
          </a:p>
        </p:txBody>
      </p:sp>
      <p:sp>
        <p:nvSpPr>
          <p:cNvPr id="3" name="Content Placeholder 2"/>
          <p:cNvSpPr>
            <a:spLocks noGrp="1"/>
          </p:cNvSpPr>
          <p:nvPr>
            <p:ph idx="1"/>
          </p:nvPr>
        </p:nvSpPr>
        <p:spPr/>
        <p:txBody>
          <a:bodyPr/>
          <a:lstStyle/>
          <a:p>
            <a:r>
              <a:rPr lang="en-US" dirty="0"/>
              <a:t>Very large capacity recovery machines may have a water-cooled condenser to aid in faster recovery.  </a:t>
            </a:r>
          </a:p>
          <a:p>
            <a:endParaRPr lang="en-US" dirty="0"/>
          </a:p>
          <a:p>
            <a:r>
              <a:rPr lang="en-US" dirty="0"/>
              <a:t>The water-cooled condenser requires connection to a potable or municipal water supply.</a:t>
            </a:r>
          </a:p>
          <a:p>
            <a:endParaRPr lang="en-US" dirty="0"/>
          </a:p>
        </p:txBody>
      </p:sp>
    </p:spTree>
    <p:extLst>
      <p:ext uri="{BB962C8B-B14F-4D97-AF65-F5344CB8AC3E}">
        <p14:creationId xmlns:p14="http://schemas.microsoft.com/office/powerpoint/2010/main" val="40415300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Grp="1" noChangeArrowheads="1"/>
          </p:cNvSpPr>
          <p:nvPr>
            <p:ph type="title"/>
          </p:nvPr>
        </p:nvSpPr>
        <p:spPr/>
        <p:txBody>
          <a:bodyPr/>
          <a:lstStyle/>
          <a:p>
            <a:r>
              <a:rPr lang="en-US" altLang="en-US" dirty="0"/>
              <a:t>Recovery Techniques</a:t>
            </a:r>
          </a:p>
        </p:txBody>
      </p:sp>
      <p:sp>
        <p:nvSpPr>
          <p:cNvPr id="120835" name="Rectangle 3"/>
          <p:cNvSpPr>
            <a:spLocks noGrp="1" noChangeArrowheads="1"/>
          </p:cNvSpPr>
          <p:nvPr>
            <p:ph idx="1"/>
          </p:nvPr>
        </p:nvSpPr>
        <p:spPr/>
        <p:txBody>
          <a:bodyPr>
            <a:normAutofit/>
          </a:bodyPr>
          <a:lstStyle/>
          <a:p>
            <a:r>
              <a:rPr lang="en-US" dirty="0"/>
              <a:t>Refrigerant should be placed in the receiver of units that have a receiver/storage tank.  </a:t>
            </a:r>
          </a:p>
          <a:p>
            <a:r>
              <a:rPr lang="en-US" dirty="0"/>
              <a:t>Refrigerant should be removed from the condenser outlet if the condenser is below the receiver. </a:t>
            </a:r>
          </a:p>
          <a:p>
            <a:r>
              <a:rPr lang="en-US" dirty="0"/>
              <a:t>In a building that has an air-cooled condenser on the roof and an evaporator on the first floor, recovery should begin from the liquid line entering the evaporator.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Refrigeration Cycle with Accessories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13730"/>
            <a:ext cx="8894950" cy="43434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3" name="Arrow: Down 2">
            <a:extLst>
              <a:ext uri="{FF2B5EF4-FFF2-40B4-BE49-F238E27FC236}">
                <a16:creationId xmlns:a16="http://schemas.microsoft.com/office/drawing/2014/main" id="{42D2E771-1DAF-4735-8007-91D14E849D05}"/>
              </a:ext>
            </a:extLst>
          </p:cNvPr>
          <p:cNvSpPr/>
          <p:nvPr/>
        </p:nvSpPr>
        <p:spPr>
          <a:xfrm rot="7353451">
            <a:off x="5299982" y="4590479"/>
            <a:ext cx="304800" cy="8382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Down 4">
            <a:extLst>
              <a:ext uri="{FF2B5EF4-FFF2-40B4-BE49-F238E27FC236}">
                <a16:creationId xmlns:a16="http://schemas.microsoft.com/office/drawing/2014/main" id="{B638A1BC-A77B-4073-98BA-4EA1DD953A72}"/>
              </a:ext>
            </a:extLst>
          </p:cNvPr>
          <p:cNvSpPr/>
          <p:nvPr/>
        </p:nvSpPr>
        <p:spPr>
          <a:xfrm rot="20666226">
            <a:off x="7052582" y="4303909"/>
            <a:ext cx="304800" cy="8382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16271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altLang="en-US" dirty="0"/>
              <a:t>Recovery Techniques</a:t>
            </a:r>
          </a:p>
        </p:txBody>
      </p:sp>
      <p:sp>
        <p:nvSpPr>
          <p:cNvPr id="167939" name="Content Placeholder 2"/>
          <p:cNvSpPr>
            <a:spLocks noGrp="1"/>
          </p:cNvSpPr>
          <p:nvPr>
            <p:ph idx="1"/>
          </p:nvPr>
        </p:nvSpPr>
        <p:spPr/>
        <p:txBody>
          <a:bodyPr anchor="t"/>
          <a:lstStyle/>
          <a:p>
            <a:pPr marL="0" indent="0">
              <a:buNone/>
            </a:pPr>
            <a:r>
              <a:rPr lang="en-US" altLang="en-US" dirty="0"/>
              <a:t>The technician must isolate the compressor in a parallel-rack system with an open equalization connection before recovering refrigerant.</a:t>
            </a:r>
          </a:p>
        </p:txBody>
      </p:sp>
      <p:grpSp>
        <p:nvGrpSpPr>
          <p:cNvPr id="2" name="Group 1">
            <a:extLst>
              <a:ext uri="{FF2B5EF4-FFF2-40B4-BE49-F238E27FC236}">
                <a16:creationId xmlns:a16="http://schemas.microsoft.com/office/drawing/2014/main" id="{197301DC-B6B3-4B2D-AD8D-7493A74F4A99}"/>
              </a:ext>
            </a:extLst>
          </p:cNvPr>
          <p:cNvGrpSpPr/>
          <p:nvPr/>
        </p:nvGrpSpPr>
        <p:grpSpPr>
          <a:xfrm>
            <a:off x="2514600" y="3200400"/>
            <a:ext cx="7712075" cy="3480886"/>
            <a:chOff x="1736726" y="3176588"/>
            <a:chExt cx="7407275" cy="3224212"/>
          </a:xfrm>
        </p:grpSpPr>
        <p:pic>
          <p:nvPicPr>
            <p:cNvPr id="167940" name="Picture 3"/>
            <p:cNvPicPr>
              <a:picLocks noChangeAspect="1" noChangeArrowheads="1"/>
            </p:cNvPicPr>
            <p:nvPr/>
          </p:nvPicPr>
          <p:blipFill>
            <a:blip r:embed="rId3">
              <a:extLst>
                <a:ext uri="{28A0092B-C50C-407E-A947-70E740481C1C}">
                  <a14:useLocalDpi xmlns:a14="http://schemas.microsoft.com/office/drawing/2010/main" val="0"/>
                </a:ext>
              </a:extLst>
            </a:blip>
            <a:srcRect t="42776" b="-2"/>
            <a:stretch>
              <a:fillRect/>
            </a:stretch>
          </p:blipFill>
          <p:spPr bwMode="auto">
            <a:xfrm>
              <a:off x="1736726" y="3176588"/>
              <a:ext cx="7407275" cy="32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cxnSp>
          <p:nvCxnSpPr>
            <p:cNvPr id="5" name="Straight Connector 4"/>
            <p:cNvCxnSpPr/>
            <p:nvPr/>
          </p:nvCxnSpPr>
          <p:spPr>
            <a:xfrm>
              <a:off x="5181600" y="5263551"/>
              <a:ext cx="685800" cy="0"/>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dirty="0"/>
              <a:t>Recovery Techniques</a:t>
            </a:r>
          </a:p>
        </p:txBody>
      </p:sp>
      <p:sp>
        <p:nvSpPr>
          <p:cNvPr id="159747" name="Content Placeholder 2"/>
          <p:cNvSpPr>
            <a:spLocks noGrp="1"/>
          </p:cNvSpPr>
          <p:nvPr>
            <p:ph idx="1"/>
          </p:nvPr>
        </p:nvSpPr>
        <p:spPr/>
        <p:txBody>
          <a:bodyPr anchor="t"/>
          <a:lstStyle/>
          <a:p>
            <a:pPr marL="0" indent="0">
              <a:buNone/>
            </a:pPr>
            <a:r>
              <a:rPr lang="en-US" altLang="en-US" dirty="0"/>
              <a:t>After recovery, refrigerant may be returned to the appliance from which it was removed or to another appliance owned by the same person without being recycled or reclaimed.</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8896" y="4648201"/>
            <a:ext cx="2792904" cy="186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dirty="0"/>
              <a:t>Recovery Techniques</a:t>
            </a:r>
          </a:p>
        </p:txBody>
      </p:sp>
      <p:sp>
        <p:nvSpPr>
          <p:cNvPr id="159747" name="Content Placeholder 2"/>
          <p:cNvSpPr>
            <a:spLocks noGrp="1"/>
          </p:cNvSpPr>
          <p:nvPr>
            <p:ph idx="1"/>
          </p:nvPr>
        </p:nvSpPr>
        <p:spPr>
          <a:xfrm>
            <a:off x="441331" y="1981200"/>
            <a:ext cx="8169269" cy="3877600"/>
          </a:xfrm>
        </p:spPr>
        <p:txBody>
          <a:bodyPr anchor="t">
            <a:normAutofit lnSpcReduction="10000"/>
          </a:bodyPr>
          <a:lstStyle/>
          <a:p>
            <a:pPr eaLnBrk="0" hangingPunct="0"/>
            <a:r>
              <a:rPr lang="en-US" altLang="en-US" dirty="0"/>
              <a:t>The technician should always evacuate an empty recovery cylinder before transferring refrigerant to the cylinder.  </a:t>
            </a:r>
          </a:p>
          <a:p>
            <a:pPr eaLnBrk="0" hangingPunct="0"/>
            <a:endParaRPr lang="en-US" altLang="en-US" sz="1600" dirty="0"/>
          </a:p>
          <a:p>
            <a:pPr eaLnBrk="0" hangingPunct="0"/>
            <a:r>
              <a:rPr lang="en-US" altLang="en-US" dirty="0"/>
              <a:t>Quick couplers, self-sealing hoses, or hand valves should be used (as low-loss fittings) to minimize refrigerant release when hoses are connected and disconnected.</a:t>
            </a:r>
          </a:p>
          <a:p>
            <a:endParaRPr lang="en-US" altLang="en-US" b="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04" t="15514" r="14986" b="7055"/>
          <a:stretch/>
        </p:blipFill>
        <p:spPr bwMode="auto">
          <a:xfrm>
            <a:off x="8458200" y="2514600"/>
            <a:ext cx="346383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84604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Recovery Requirements</a:t>
            </a:r>
          </a:p>
        </p:txBody>
      </p:sp>
      <p:sp>
        <p:nvSpPr>
          <p:cNvPr id="5" name="Content Placeholder 4"/>
          <p:cNvSpPr>
            <a:spLocks noGrp="1"/>
          </p:cNvSpPr>
          <p:nvPr>
            <p:ph idx="1"/>
          </p:nvPr>
        </p:nvSpPr>
        <p:spPr/>
        <p:txBody>
          <a:bodyPr anchor="t"/>
          <a:lstStyle/>
          <a:p>
            <a:r>
              <a:rPr lang="en-US" dirty="0"/>
              <a:t>Anyone that services, repairs, or disposes of Type II equipment must have recovery equipment and/or recycling equipment that is certified and labeled by an EPA-approved equipment testing organization to meet EPA Standards.  </a:t>
            </a:r>
          </a:p>
          <a:p>
            <a:r>
              <a:rPr lang="en-US" dirty="0"/>
              <a:t>The purchase of recovery equipment does not need to be reported to the EPA.  </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272" y="5205067"/>
            <a:ext cx="1752600" cy="144433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7863" r="20553"/>
          <a:stretch/>
        </p:blipFill>
        <p:spPr>
          <a:xfrm>
            <a:off x="6944813" y="5126385"/>
            <a:ext cx="855637" cy="1389378"/>
          </a:xfrm>
          <a:prstGeom prst="rect">
            <a:avLst/>
          </a:prstGeom>
        </p:spPr>
      </p:pic>
    </p:spTree>
    <p:extLst>
      <p:ext uri="{BB962C8B-B14F-4D97-AF65-F5344CB8AC3E}">
        <p14:creationId xmlns:p14="http://schemas.microsoft.com/office/powerpoint/2010/main" val="416762087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dirty="0"/>
              <a:t>Recovery Requirements</a:t>
            </a:r>
            <a:endParaRPr lang="en-US" altLang="en-US" dirty="0"/>
          </a:p>
        </p:txBody>
      </p:sp>
      <p:sp>
        <p:nvSpPr>
          <p:cNvPr id="165891" name="Content Placeholder 2"/>
          <p:cNvSpPr>
            <a:spLocks noGrp="1"/>
          </p:cNvSpPr>
          <p:nvPr>
            <p:ph idx="1"/>
          </p:nvPr>
        </p:nvSpPr>
        <p:spPr/>
        <p:txBody>
          <a:bodyPr anchor="t"/>
          <a:lstStyle/>
          <a:p>
            <a:r>
              <a:rPr lang="en-US" altLang="en-US" dirty="0"/>
              <a:t>After reaching the desired vacuum, the technician should wait a few minutes to see if the system pressure rises, indicating that there is still refrigerant in liquid form or in the oil.  </a:t>
            </a:r>
          </a:p>
          <a:p>
            <a:endParaRPr lang="en-US" altLang="en-U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dirty="0"/>
              <a:t>Recovery Requirements</a:t>
            </a:r>
            <a:endParaRPr lang="en-US" altLang="en-US" dirty="0"/>
          </a:p>
        </p:txBody>
      </p:sp>
      <p:sp>
        <p:nvSpPr>
          <p:cNvPr id="168963" name="Content Placeholder 2"/>
          <p:cNvSpPr>
            <a:spLocks noGrp="1"/>
          </p:cNvSpPr>
          <p:nvPr>
            <p:ph idx="1"/>
          </p:nvPr>
        </p:nvSpPr>
        <p:spPr/>
        <p:txBody>
          <a:bodyPr anchor="t"/>
          <a:lstStyle/>
          <a:p>
            <a:pPr marL="0" indent="0">
              <a:buNone/>
            </a:pPr>
            <a:r>
              <a:rPr lang="en-US" altLang="en-US" dirty="0"/>
              <a:t>Appliances can be evacuated to atmospheric pressure (0 psig) if leaks make evacuation to the prescribed level unattainable.</a:t>
            </a:r>
          </a:p>
        </p:txBody>
      </p:sp>
      <p:pic>
        <p:nvPicPr>
          <p:cNvPr id="168964" name="Picture 4" descr="C:\Users\Earl\AppData\Local\Microsoft\Windows\INetCache\IE\QTM2XS73\Water-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3614738"/>
            <a:ext cx="2657475"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dirty="0"/>
              <a:t>Recovery Requirements</a:t>
            </a:r>
            <a:endParaRPr lang="en-US" altLang="en-US" dirty="0"/>
          </a:p>
        </p:txBody>
      </p:sp>
      <p:sp>
        <p:nvSpPr>
          <p:cNvPr id="165891" name="Content Placeholder 2"/>
          <p:cNvSpPr>
            <a:spLocks noGrp="1"/>
          </p:cNvSpPr>
          <p:nvPr>
            <p:ph idx="1"/>
          </p:nvPr>
        </p:nvSpPr>
        <p:spPr/>
        <p:txBody>
          <a:bodyPr anchor="t"/>
          <a:lstStyle/>
          <a:p>
            <a:pPr marL="0" indent="0">
              <a:buNone/>
            </a:pPr>
            <a:r>
              <a:rPr lang="en-US" altLang="en-US" dirty="0"/>
              <a:t>System-dependent recovery equipment cannot be used on appliances containing more than 15 pounds of refrigerant. </a:t>
            </a:r>
          </a:p>
        </p:txBody>
      </p:sp>
      <p:grpSp>
        <p:nvGrpSpPr>
          <p:cNvPr id="4" name="Group 3"/>
          <p:cNvGrpSpPr/>
          <p:nvPr/>
        </p:nvGrpSpPr>
        <p:grpSpPr>
          <a:xfrm>
            <a:off x="4038600" y="3429000"/>
            <a:ext cx="3505200" cy="3124732"/>
            <a:chOff x="2514600" y="2743200"/>
            <a:chExt cx="3810532" cy="381053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743200"/>
              <a:ext cx="3810532" cy="3810532"/>
            </a:xfrm>
            <a:prstGeom prst="rect">
              <a:avLst/>
            </a:prstGeom>
          </p:spPr>
        </p:pic>
        <p:sp>
          <p:nvSpPr>
            <p:cNvPr id="6" name="TextBox 5"/>
            <p:cNvSpPr txBox="1"/>
            <p:nvPr/>
          </p:nvSpPr>
          <p:spPr>
            <a:xfrm>
              <a:off x="3483895" y="4873079"/>
              <a:ext cx="1871942" cy="938314"/>
            </a:xfrm>
            <a:prstGeom prst="rect">
              <a:avLst/>
            </a:prstGeom>
            <a:noFill/>
          </p:spPr>
          <p:txBody>
            <a:bodyPr wrap="none" rtlCol="0">
              <a:spAutoFit/>
            </a:bodyPr>
            <a:lstStyle/>
            <a:p>
              <a:r>
                <a:rPr lang="en-US" dirty="0">
                  <a:solidFill>
                    <a:schemeClr val="bg1"/>
                  </a:solidFill>
                </a:rPr>
                <a:t>15 lbs.</a:t>
              </a:r>
            </a:p>
          </p:txBody>
        </p:sp>
      </p:grpSp>
    </p:spTree>
    <p:extLst>
      <p:ext uri="{BB962C8B-B14F-4D97-AF65-F5344CB8AC3E}">
        <p14:creationId xmlns:p14="http://schemas.microsoft.com/office/powerpoint/2010/main" val="301363026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en-US" dirty="0"/>
              <a:t>Recovery Requirements</a:t>
            </a:r>
          </a:p>
        </p:txBody>
      </p:sp>
      <p:sp>
        <p:nvSpPr>
          <p:cNvPr id="3" name="Content Placeholder 2"/>
          <p:cNvSpPr>
            <a:spLocks noGrp="1"/>
          </p:cNvSpPr>
          <p:nvPr>
            <p:ph idx="1"/>
          </p:nvPr>
        </p:nvSpPr>
        <p:spPr/>
        <p:txBody>
          <a:bodyPr anchor="t">
            <a:normAutofit lnSpcReduction="10000"/>
          </a:bodyPr>
          <a:lstStyle/>
          <a:p>
            <a:pPr marL="0" indent="0">
              <a:buNone/>
            </a:pPr>
            <a:r>
              <a:rPr lang="en-US" dirty="0"/>
              <a:t>Under EPA regulations, a </a:t>
            </a:r>
            <a:r>
              <a:rPr lang="en-US" b="1" u="sng" dirty="0"/>
              <a:t>major repair </a:t>
            </a:r>
            <a:r>
              <a:rPr lang="en-US" dirty="0"/>
              <a:t>means any maintenance, service or repair involving the removal of any or all of the following components: </a:t>
            </a:r>
          </a:p>
          <a:p>
            <a:r>
              <a:rPr lang="en-US" dirty="0"/>
              <a:t>Compressor </a:t>
            </a:r>
          </a:p>
          <a:p>
            <a:r>
              <a:rPr lang="en-US" dirty="0"/>
              <a:t>Condenser</a:t>
            </a:r>
          </a:p>
          <a:p>
            <a:r>
              <a:rPr lang="en-US" dirty="0"/>
              <a:t>Evaporator </a:t>
            </a:r>
          </a:p>
          <a:p>
            <a:r>
              <a:rPr lang="en-US" dirty="0"/>
              <a:t>Auxiliary heat exchanger coil</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ltLang="en-US" dirty="0"/>
              <a:t>Refrigeration Notes</a:t>
            </a:r>
          </a:p>
        </p:txBody>
      </p:sp>
      <p:sp>
        <p:nvSpPr>
          <p:cNvPr id="173059" name="Rectangle 3"/>
          <p:cNvSpPr>
            <a:spLocks noGrp="1" noChangeArrowheads="1"/>
          </p:cNvSpPr>
          <p:nvPr>
            <p:ph idx="1"/>
          </p:nvPr>
        </p:nvSpPr>
        <p:spPr>
          <a:xfrm>
            <a:off x="3803896" y="1981200"/>
            <a:ext cx="7778504" cy="3877600"/>
          </a:xfrm>
        </p:spPr>
        <p:txBody>
          <a:bodyPr anchor="t">
            <a:normAutofit lnSpcReduction="10000"/>
          </a:bodyPr>
          <a:lstStyle/>
          <a:p>
            <a:pPr marL="0" indent="0">
              <a:buNone/>
            </a:pPr>
            <a:r>
              <a:rPr lang="en-US" altLang="en-US" dirty="0"/>
              <a:t>With the phase-out of chlorofluorocarbon-based refrigerants used in residential split air conditioning systems, the industry has developed many different refrigerant blends for retrofit use.  </a:t>
            </a:r>
          </a:p>
          <a:p>
            <a:pPr marL="0" indent="0">
              <a:buNone/>
            </a:pPr>
            <a:r>
              <a:rPr lang="en-US" altLang="en-US" dirty="0"/>
              <a:t>Read the nameplate and look for labels attached to a system to help identify the type of refrigerant used and the total charge.</a:t>
            </a:r>
          </a:p>
          <a:p>
            <a:endParaRPr lang="en-US" altLang="en-US" dirty="0"/>
          </a:p>
          <a:p>
            <a:endParaRPr lang="en-US" altLang="en-US" dirty="0"/>
          </a:p>
        </p:txBody>
      </p:sp>
      <p:grpSp>
        <p:nvGrpSpPr>
          <p:cNvPr id="173060" name="Group 2"/>
          <p:cNvGrpSpPr>
            <a:grpSpLocks/>
          </p:cNvGrpSpPr>
          <p:nvPr/>
        </p:nvGrpSpPr>
        <p:grpSpPr bwMode="auto">
          <a:xfrm>
            <a:off x="228600" y="1981200"/>
            <a:ext cx="3276600" cy="4419600"/>
            <a:chOff x="5486400" y="2252932"/>
            <a:chExt cx="1828799" cy="1911399"/>
          </a:xfrm>
        </p:grpSpPr>
        <p:pic>
          <p:nvPicPr>
            <p:cNvPr id="173061" name="Picture 5" descr="Ton A/C Nameplate showing how much Freon is us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114" y="2252932"/>
              <a:ext cx="1662085" cy="191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486400" y="2980026"/>
              <a:ext cx="838200" cy="4572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000" dirty="0"/>
              <a:t>Refrigeration Notes</a:t>
            </a:r>
          </a:p>
        </p:txBody>
      </p:sp>
      <p:sp>
        <p:nvSpPr>
          <p:cNvPr id="3" name="Content Placeholder 2"/>
          <p:cNvSpPr>
            <a:spLocks noGrp="1"/>
          </p:cNvSpPr>
          <p:nvPr>
            <p:ph sz="half" idx="1"/>
          </p:nvPr>
        </p:nvSpPr>
        <p:spPr>
          <a:xfrm>
            <a:off x="581192" y="2228003"/>
            <a:ext cx="6886408" cy="4477597"/>
          </a:xfrm>
        </p:spPr>
        <p:txBody>
          <a:bodyPr>
            <a:noAutofit/>
          </a:bodyPr>
          <a:lstStyle/>
          <a:p>
            <a:pPr marL="0" indent="0">
              <a:buNone/>
            </a:pPr>
            <a:endParaRPr lang="en-US" dirty="0"/>
          </a:p>
          <a:p>
            <a:r>
              <a:rPr lang="en-US" dirty="0"/>
              <a:t>Some systems are equipped with a moisture-indicating sight glass.  </a:t>
            </a:r>
          </a:p>
          <a:p>
            <a:r>
              <a:rPr lang="en-US" dirty="0"/>
              <a:t>When the sight glass changes color, it indicates excessive moisture.</a:t>
            </a:r>
          </a:p>
          <a:p>
            <a:r>
              <a:rPr lang="en-US" dirty="0"/>
              <a:t>Evacuation and filter drier replacement is required.  </a:t>
            </a:r>
          </a:p>
          <a:p>
            <a:r>
              <a:rPr lang="en-US" dirty="0"/>
              <a:t>In cold climates, use alcohol  to remove or clean ice from a sight glass.</a:t>
            </a:r>
          </a:p>
          <a:p>
            <a:endParaRPr lang="en-US" dirty="0"/>
          </a:p>
          <a:p>
            <a:endParaRPr lang="en-US" dirty="0"/>
          </a:p>
        </p:txBody>
      </p:sp>
      <p:pic>
        <p:nvPicPr>
          <p:cNvPr id="409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05800" y="2010834"/>
            <a:ext cx="2895599" cy="255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87643BF-AD25-4B4F-8C12-DB3CF7974C19}"/>
              </a:ext>
            </a:extLst>
          </p:cNvPr>
          <p:cNvPicPr>
            <a:picLocks noChangeAspect="1"/>
          </p:cNvPicPr>
          <p:nvPr/>
        </p:nvPicPr>
        <p:blipFill>
          <a:blip r:embed="rId4"/>
          <a:stretch>
            <a:fillRect/>
          </a:stretch>
        </p:blipFill>
        <p:spPr>
          <a:xfrm rot="5400000">
            <a:off x="8774712" y="4069617"/>
            <a:ext cx="1576775" cy="2819399"/>
          </a:xfrm>
          <a:prstGeom prst="rect">
            <a:avLst/>
          </a:prstGeom>
        </p:spPr>
      </p:pic>
    </p:spTree>
    <p:extLst>
      <p:ext uri="{BB962C8B-B14F-4D97-AF65-F5344CB8AC3E}">
        <p14:creationId xmlns:p14="http://schemas.microsoft.com/office/powerpoint/2010/main" val="306814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p:txBody>
          <a:bodyPr/>
          <a:lstStyle/>
          <a:p>
            <a:r>
              <a:rPr lang="en-US" altLang="en-US" cap="none" dirty="0"/>
              <a:t>Introduction</a:t>
            </a:r>
          </a:p>
        </p:txBody>
      </p:sp>
      <p:sp>
        <p:nvSpPr>
          <p:cNvPr id="2" name="Subtitle 1">
            <a:extLst>
              <a:ext uri="{FF2B5EF4-FFF2-40B4-BE49-F238E27FC236}">
                <a16:creationId xmlns:a16="http://schemas.microsoft.com/office/drawing/2014/main" id="{74F0767D-5FFF-4FE3-9D08-779A3815D393}"/>
              </a:ext>
            </a:extLst>
          </p:cNvPr>
          <p:cNvSpPr>
            <a:spLocks noGrp="1"/>
          </p:cNvSpPr>
          <p:nvPr>
            <p:ph type="subTitle" idx="1"/>
          </p:nvPr>
        </p:nvSpPr>
        <p:spPr/>
        <p:txBody>
          <a:bodyPr/>
          <a:lstStyle/>
          <a:p>
            <a:endParaRPr lang="en-US" dirty="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85800"/>
            <a:ext cx="2346960" cy="21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9" descr="TEZ8"/>
          <p:cNvPicPr>
            <a:picLocks noChangeAspect="1" noChangeArrowheads="1"/>
          </p:cNvPicPr>
          <p:nvPr/>
        </p:nvPicPr>
        <p:blipFill>
          <a:blip r:embed="rId4">
            <a:extLst>
              <a:ext uri="{28A0092B-C50C-407E-A947-70E740481C1C}">
                <a14:useLocalDpi xmlns:a14="http://schemas.microsoft.com/office/drawing/2010/main" val="0"/>
              </a:ext>
            </a:extLst>
          </a:blip>
          <a:srcRect l="12096" r="13058"/>
          <a:stretch>
            <a:fillRect/>
          </a:stretch>
        </p:blipFill>
        <p:spPr bwMode="auto">
          <a:xfrm>
            <a:off x="8686800" y="685800"/>
            <a:ext cx="2302972" cy="218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a:xfrm>
            <a:off x="525403" y="609600"/>
            <a:ext cx="10086808" cy="1013800"/>
          </a:xfrm>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back-seated position</a:t>
            </a:r>
          </a:p>
          <a:p>
            <a:endParaRPr lang="en-US" altLang="en-US" dirty="0"/>
          </a:p>
        </p:txBody>
      </p:sp>
      <p:grpSp>
        <p:nvGrpSpPr>
          <p:cNvPr id="11" name="Group 10"/>
          <p:cNvGrpSpPr/>
          <p:nvPr/>
        </p:nvGrpSpPr>
        <p:grpSpPr>
          <a:xfrm>
            <a:off x="2590800" y="2895600"/>
            <a:ext cx="5867400" cy="3810000"/>
            <a:chOff x="1905437" y="2516118"/>
            <a:chExt cx="5450234" cy="3357319"/>
          </a:xfrm>
        </p:grpSpPr>
        <p:sp>
          <p:nvSpPr>
            <p:cNvPr id="153608" name="TextBox 24"/>
            <p:cNvSpPr txBox="1">
              <a:spLocks noChangeArrowheads="1"/>
            </p:cNvSpPr>
            <p:nvPr/>
          </p:nvSpPr>
          <p:spPr bwMode="auto">
            <a:xfrm>
              <a:off x="5392149" y="2516118"/>
              <a:ext cx="1208505" cy="646331"/>
            </a:xfrm>
            <a:prstGeom prst="rect">
              <a:avLst/>
            </a:prstGeom>
            <a:solidFill>
              <a:srgbClr val="0000CC"/>
            </a:solidFill>
            <a:ln>
              <a:noFill/>
            </a:ln>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Service Port</a:t>
              </a:r>
            </a:p>
          </p:txBody>
        </p:sp>
        <p:sp>
          <p:nvSpPr>
            <p:cNvPr id="12" name="TextBox 24"/>
            <p:cNvSpPr txBox="1">
              <a:spLocks noChangeArrowheads="1"/>
            </p:cNvSpPr>
            <p:nvPr/>
          </p:nvSpPr>
          <p:spPr bwMode="auto">
            <a:xfrm>
              <a:off x="1905437" y="3862869"/>
              <a:ext cx="678391" cy="646331"/>
            </a:xfrm>
            <a:prstGeom prst="rect">
              <a:avLst/>
            </a:prstGeom>
            <a:solidFill>
              <a:srgbClr val="0000CC"/>
            </a:solidFill>
            <a:ln>
              <a:noFill/>
            </a:ln>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Line</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3" name="TextBox 23"/>
            <p:cNvSpPr txBox="1">
              <a:spLocks noChangeArrowheads="1"/>
            </p:cNvSpPr>
            <p:nvPr/>
          </p:nvSpPr>
          <p:spPr bwMode="auto">
            <a:xfrm>
              <a:off x="4101273" y="5227106"/>
              <a:ext cx="1766800" cy="646331"/>
            </a:xfrm>
            <a:prstGeom prst="rect">
              <a:avLst/>
            </a:prstGeom>
            <a:solidFill>
              <a:srgbClr val="0000CC"/>
            </a:solidFill>
            <a:ln>
              <a:noFill/>
            </a:ln>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4" name="TextBox 25"/>
            <p:cNvSpPr txBox="1">
              <a:spLocks noChangeArrowheads="1"/>
            </p:cNvSpPr>
            <p:nvPr/>
          </p:nvSpPr>
          <p:spPr bwMode="auto">
            <a:xfrm>
              <a:off x="4873099" y="4578315"/>
              <a:ext cx="861823"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Line </a:t>
              </a:r>
            </a:p>
            <a:p>
              <a:pPr algn="ctr" eaLnBrk="1" hangingPunct="1">
                <a:spcBef>
                  <a:spcPct val="0"/>
                </a:spcBef>
                <a:buFontTx/>
                <a:buNone/>
              </a:pPr>
              <a:r>
                <a:rPr lang="en-US" altLang="en-US" sz="1800" dirty="0">
                  <a:solidFill>
                    <a:schemeClr val="bg1"/>
                  </a:solidFill>
                  <a:latin typeface="Times New Roman" pitchFamily="18" charset="0"/>
                </a:rPr>
                <a:t>Port</a:t>
              </a:r>
            </a:p>
          </p:txBody>
        </p:sp>
        <p:pic>
          <p:nvPicPr>
            <p:cNvPr id="3077" name="Picture 5"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l="2661" t="30591" r="54860" b="53375"/>
            <a:stretch/>
          </p:blipFill>
          <p:spPr bwMode="auto">
            <a:xfrm>
              <a:off x="2583828" y="3154938"/>
              <a:ext cx="4771843" cy="20621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2"/>
            <p:cNvSpPr txBox="1">
              <a:spLocks noChangeArrowheads="1"/>
            </p:cNvSpPr>
            <p:nvPr/>
          </p:nvSpPr>
          <p:spPr bwMode="auto">
            <a:xfrm>
              <a:off x="2878110" y="2872512"/>
              <a:ext cx="1977499" cy="5695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Back-Seated</a:t>
              </a:r>
            </a:p>
            <a:p>
              <a:pPr algn="ctr" eaLnBrk="1" hangingPunct="1">
                <a:spcBef>
                  <a:spcPct val="0"/>
                </a:spcBef>
                <a:buFontTx/>
                <a:buNone/>
              </a:pPr>
              <a:r>
                <a:rPr lang="en-US" altLang="en-US" sz="1800" dirty="0">
                  <a:solidFill>
                    <a:schemeClr val="bg1"/>
                  </a:solidFill>
                  <a:latin typeface="Times New Roman" pitchFamily="18" charset="0"/>
                </a:rPr>
                <a:t>Position</a:t>
              </a:r>
            </a:p>
          </p:txBody>
        </p:sp>
        <p:cxnSp>
          <p:nvCxnSpPr>
            <p:cNvPr id="8" name="Straight Arrow Connector 7"/>
            <p:cNvCxnSpPr/>
            <p:nvPr/>
          </p:nvCxnSpPr>
          <p:spPr>
            <a:xfrm>
              <a:off x="4238022" y="3518843"/>
              <a:ext cx="867378" cy="6671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normAutofit/>
          </a:bodyPr>
          <a:lstStyle/>
          <a:p>
            <a:r>
              <a:rPr lang="en-US" altLang="en-US" sz="4000" dirty="0"/>
              <a:t>Refrigeration Notes</a:t>
            </a:r>
          </a:p>
        </p:txBody>
      </p:sp>
      <p:sp>
        <p:nvSpPr>
          <p:cNvPr id="174083" name="Rectangle 3"/>
          <p:cNvSpPr>
            <a:spLocks noGrp="1" noChangeArrowheads="1"/>
          </p:cNvSpPr>
          <p:nvPr>
            <p:ph sz="half" idx="1"/>
          </p:nvPr>
        </p:nvSpPr>
        <p:spPr>
          <a:xfrm>
            <a:off x="581193" y="2228003"/>
            <a:ext cx="5422390" cy="4325197"/>
          </a:xfrm>
        </p:spPr>
        <p:txBody>
          <a:bodyPr anchor="t">
            <a:normAutofit lnSpcReduction="10000"/>
          </a:bodyPr>
          <a:lstStyle/>
          <a:p>
            <a:r>
              <a:rPr lang="en-US" altLang="en-US" dirty="0"/>
              <a:t>Filter driers will remove moisture from the refrigerant and oil in a system.</a:t>
            </a:r>
          </a:p>
          <a:p>
            <a:r>
              <a:rPr lang="en-US" altLang="en-US" dirty="0"/>
              <a:t>There is a limit to their capacity. </a:t>
            </a:r>
          </a:p>
          <a:p>
            <a:r>
              <a:rPr lang="en-US" altLang="en-US" dirty="0"/>
              <a:t>The filter drier should be replaced anytime a system is </a:t>
            </a:r>
            <a:br>
              <a:rPr lang="en-US" altLang="en-US" dirty="0"/>
            </a:br>
            <a:r>
              <a:rPr lang="en-US" altLang="en-US" dirty="0"/>
              <a:t>opened for servicing. </a:t>
            </a:r>
          </a:p>
        </p:txBody>
      </p:sp>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58200" y="2819400"/>
            <a:ext cx="920576" cy="16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362200"/>
            <a:ext cx="14446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4"/>
          <p:cNvSpPr>
            <a:spLocks noGrp="1" noChangeArrowheads="1"/>
          </p:cNvSpPr>
          <p:nvPr>
            <p:ph type="title"/>
          </p:nvPr>
        </p:nvSpPr>
        <p:spPr/>
        <p:txBody>
          <a:bodyPr/>
          <a:lstStyle/>
          <a:p>
            <a:r>
              <a:rPr lang="en-US" altLang="en-US" dirty="0"/>
              <a:t>Refrigeration Notes</a:t>
            </a:r>
          </a:p>
        </p:txBody>
      </p:sp>
      <p:sp>
        <p:nvSpPr>
          <p:cNvPr id="175107" name="Rectangle 3"/>
          <p:cNvSpPr>
            <a:spLocks noGrp="1" noChangeArrowheads="1"/>
          </p:cNvSpPr>
          <p:nvPr>
            <p:ph idx="1"/>
          </p:nvPr>
        </p:nvSpPr>
        <p:spPr>
          <a:xfrm>
            <a:off x="4647798" y="1981200"/>
            <a:ext cx="7101826" cy="4648200"/>
          </a:xfrm>
        </p:spPr>
        <p:txBody>
          <a:bodyPr>
            <a:normAutofit/>
          </a:bodyPr>
          <a:lstStyle/>
          <a:p>
            <a:r>
              <a:rPr lang="en-US" altLang="en-US" dirty="0"/>
              <a:t>If a strong odor is detected during the recovery process, a compressor burn‐out may have occurred. </a:t>
            </a:r>
          </a:p>
          <a:p>
            <a:r>
              <a:rPr lang="en-US" altLang="en-US" dirty="0"/>
              <a:t>When recovering refrigerant from a system that experienced a compressor burn‐out, watch for signs of contamination in the oil.</a:t>
            </a:r>
          </a:p>
        </p:txBody>
      </p:sp>
      <p:grpSp>
        <p:nvGrpSpPr>
          <p:cNvPr id="3" name="Group 2"/>
          <p:cNvGrpSpPr/>
          <p:nvPr/>
        </p:nvGrpSpPr>
        <p:grpSpPr>
          <a:xfrm>
            <a:off x="457200" y="2438400"/>
            <a:ext cx="3962400" cy="3276600"/>
            <a:chOff x="3352800" y="4679046"/>
            <a:chExt cx="3031435" cy="2178954"/>
          </a:xfrm>
        </p:grpSpPr>
        <p:pic>
          <p:nvPicPr>
            <p:cNvPr id="5" name="Picture 5" descr="Bitzer Semi-hermetic Reciprocating Com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800600"/>
              <a:ext cx="2857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ghtning Bolt 1"/>
            <p:cNvSpPr/>
            <p:nvPr/>
          </p:nvSpPr>
          <p:spPr>
            <a:xfrm rot="15973146">
              <a:off x="5469835" y="4820214"/>
              <a:ext cx="914400" cy="9144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ightning Bolt 6"/>
            <p:cNvSpPr/>
            <p:nvPr/>
          </p:nvSpPr>
          <p:spPr>
            <a:xfrm rot="10567812">
              <a:off x="4542187" y="4679046"/>
              <a:ext cx="914400" cy="9144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ightning Bolt 7"/>
            <p:cNvSpPr/>
            <p:nvPr/>
          </p:nvSpPr>
          <p:spPr>
            <a:xfrm rot="21318944">
              <a:off x="5336679" y="5767581"/>
              <a:ext cx="914400" cy="9144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ightning Bolt 8"/>
            <p:cNvSpPr/>
            <p:nvPr/>
          </p:nvSpPr>
          <p:spPr>
            <a:xfrm rot="5400000">
              <a:off x="4377325" y="5608320"/>
              <a:ext cx="914400" cy="9144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6135"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
            <a:ext cx="12192000"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14407"/>
            <a:ext cx="750779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76132" name="Picture 7" descr="CH280 - Crankcase heater 70 W (belt-type he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70" y="1609918"/>
            <a:ext cx="3032063" cy="8894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9" descr="Copeland Compressor 918-0001-03 CRANKCASE HEATER 120V"/>
          <p:cNvPicPr>
            <a:picLocks noChangeAspect="1" noChangeArrowheads="1"/>
          </p:cNvPicPr>
          <p:nvPr/>
        </p:nvPicPr>
        <p:blipFill>
          <a:blip r:embed="rId4">
            <a:extLst>
              <a:ext uri="{28A0092B-C50C-407E-A947-70E740481C1C}">
                <a14:useLocalDpi xmlns:a14="http://schemas.microsoft.com/office/drawing/2010/main" val="0"/>
              </a:ext>
            </a:extLst>
          </a:blip>
          <a:srcRect l="19901" t="15578" r="26607" b="12480"/>
          <a:stretch>
            <a:fillRect/>
          </a:stretch>
        </p:blipFill>
        <p:spPr bwMode="auto">
          <a:xfrm>
            <a:off x="1076519" y="3881184"/>
            <a:ext cx="2450765" cy="218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391" y="641102"/>
            <a:ext cx="3695019" cy="282703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134" y="3557674"/>
            <a:ext cx="3695019" cy="282703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130" name="Rectangle 2"/>
          <p:cNvSpPr>
            <a:spLocks noGrp="1" noChangeArrowheads="1"/>
          </p:cNvSpPr>
          <p:nvPr>
            <p:ph type="title"/>
          </p:nvPr>
        </p:nvSpPr>
        <p:spPr>
          <a:xfrm>
            <a:off x="4401850" y="702156"/>
            <a:ext cx="7208958" cy="1013800"/>
          </a:xfrm>
        </p:spPr>
        <p:txBody>
          <a:bodyPr>
            <a:normAutofit/>
          </a:bodyPr>
          <a:lstStyle/>
          <a:p>
            <a:r>
              <a:rPr lang="en-US" altLang="en-US" dirty="0"/>
              <a:t>Refrigeration Notes</a:t>
            </a:r>
          </a:p>
        </p:txBody>
      </p:sp>
      <p:sp>
        <p:nvSpPr>
          <p:cNvPr id="176131" name="Rectangle 3"/>
          <p:cNvSpPr>
            <a:spLocks noGrp="1" noChangeArrowheads="1"/>
          </p:cNvSpPr>
          <p:nvPr>
            <p:ph idx="1"/>
          </p:nvPr>
        </p:nvSpPr>
        <p:spPr>
          <a:xfrm>
            <a:off x="4401849" y="2180496"/>
            <a:ext cx="7208957" cy="4045683"/>
          </a:xfrm>
        </p:spPr>
        <p:txBody>
          <a:bodyPr>
            <a:normAutofit/>
          </a:bodyPr>
          <a:lstStyle/>
          <a:p>
            <a:pPr>
              <a:lnSpc>
                <a:spcPct val="90000"/>
              </a:lnSpc>
            </a:pPr>
            <a:r>
              <a:rPr lang="en-US" altLang="en-US" dirty="0"/>
              <a:t>A crankcase heater is used to prevent refrigerant from migrating to the oil during periods of low ambient temperature. </a:t>
            </a:r>
          </a:p>
          <a:p>
            <a:pPr>
              <a:lnSpc>
                <a:spcPct val="90000"/>
              </a:lnSpc>
            </a:pPr>
            <a:r>
              <a:rPr lang="en-US" altLang="en-US" dirty="0"/>
              <a:t>Refrigerant in the oil will cause oil foaming in the compressor at start-up.</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p:txBody>
          <a:bodyPr/>
          <a:lstStyle/>
          <a:p>
            <a:r>
              <a:rPr lang="en-US" altLang="en-US" dirty="0"/>
              <a:t>Refrigeration Notes</a:t>
            </a:r>
          </a:p>
        </p:txBody>
      </p:sp>
      <p:sp>
        <p:nvSpPr>
          <p:cNvPr id="177155" name="Rectangle 3"/>
          <p:cNvSpPr>
            <a:spLocks noGrp="1" noChangeArrowheads="1"/>
          </p:cNvSpPr>
          <p:nvPr>
            <p:ph idx="1"/>
          </p:nvPr>
        </p:nvSpPr>
        <p:spPr/>
        <p:txBody>
          <a:bodyPr anchor="t"/>
          <a:lstStyle/>
          <a:p>
            <a:pPr marL="0" indent="0">
              <a:buNone/>
            </a:pPr>
            <a:r>
              <a:rPr lang="en-US" altLang="en-US" dirty="0"/>
              <a:t>When evacuating a vapor compression system, the vacuum pump should be capable of pulling 500 microns (29.90” hg.) of vacuum or lower.</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4279" r="13647"/>
          <a:stretch>
            <a:fillRect/>
          </a:stretch>
        </p:blipFill>
        <p:spPr bwMode="auto">
          <a:xfrm>
            <a:off x="4199480" y="3048000"/>
            <a:ext cx="3790950" cy="350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F27BE7-E964-46FB-9943-22DB0D9201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 t="-26204" r="-5751" b="-33556"/>
          <a:stretch/>
        </p:blipFill>
        <p:spPr>
          <a:xfrm>
            <a:off x="10287000" y="6502779"/>
            <a:ext cx="290763" cy="355600"/>
          </a:xfrm>
          <a:prstGeom prst="rect">
            <a:avLst/>
          </a:prstGeom>
        </p:spPr>
      </p:pic>
      <p:sp>
        <p:nvSpPr>
          <p:cNvPr id="2" name="Title 1"/>
          <p:cNvSpPr>
            <a:spLocks noGrp="1"/>
          </p:cNvSpPr>
          <p:nvPr>
            <p:ph type="title"/>
          </p:nvPr>
        </p:nvSpPr>
        <p:spPr>
          <a:xfrm>
            <a:off x="581192" y="702156"/>
            <a:ext cx="11029616" cy="1013800"/>
          </a:xfrm>
        </p:spPr>
        <p:txBody>
          <a:bodyPr>
            <a:normAutofit/>
          </a:bodyPr>
          <a:lstStyle/>
          <a:p>
            <a:r>
              <a:rPr lang="en-US" altLang="en-US" dirty="0"/>
              <a:t>Recovery Notes</a:t>
            </a:r>
            <a:endParaRPr lang="en-US" dirty="0"/>
          </a:p>
        </p:txBody>
      </p:sp>
      <p:sp>
        <p:nvSpPr>
          <p:cNvPr id="3" name="Content Placeholder 2"/>
          <p:cNvSpPr>
            <a:spLocks noGrp="1"/>
          </p:cNvSpPr>
          <p:nvPr>
            <p:ph idx="1"/>
          </p:nvPr>
        </p:nvSpPr>
        <p:spPr>
          <a:xfrm>
            <a:off x="581192" y="2180496"/>
            <a:ext cx="11001208" cy="4829904"/>
          </a:xfrm>
        </p:spPr>
        <p:txBody>
          <a:bodyPr>
            <a:normAutofit/>
          </a:bodyPr>
          <a:lstStyle/>
          <a:p>
            <a:endParaRPr lang="en-US" dirty="0"/>
          </a:p>
          <a:p>
            <a:endParaRPr lang="en-US" dirty="0"/>
          </a:p>
          <a:p>
            <a:r>
              <a:rPr lang="en-US" b="1" dirty="0"/>
              <a:t>NEVER</a:t>
            </a:r>
            <a:r>
              <a:rPr lang="en-US" dirty="0"/>
              <a:t> energize a hermetic compressor's motor under a deep vacuum, as the compressor’s motor windings can become damaged.</a:t>
            </a:r>
          </a:p>
          <a:p>
            <a:r>
              <a:rPr lang="en-US" b="1" dirty="0"/>
              <a:t>NEVER</a:t>
            </a:r>
            <a:r>
              <a:rPr lang="en-US" dirty="0"/>
              <a:t> energize a reciprocating compressor if the discharge service valve is closed.</a:t>
            </a:r>
          </a:p>
          <a:p>
            <a:endParaRPr lang="en-US" dirty="0"/>
          </a:p>
          <a:p>
            <a:endParaRPr lang="en-US" dirty="0"/>
          </a:p>
          <a:p>
            <a:endParaRPr lang="en-US" dirty="0"/>
          </a:p>
        </p:txBody>
      </p:sp>
      <p:grpSp>
        <p:nvGrpSpPr>
          <p:cNvPr id="5" name="Group 4"/>
          <p:cNvGrpSpPr/>
          <p:nvPr/>
        </p:nvGrpSpPr>
        <p:grpSpPr>
          <a:xfrm>
            <a:off x="4876800" y="5172309"/>
            <a:ext cx="4862680" cy="1785853"/>
            <a:chOff x="3048000" y="3733800"/>
            <a:chExt cx="5517192" cy="2260074"/>
          </a:xfrm>
        </p:grpSpPr>
        <p:grpSp>
          <p:nvGrpSpPr>
            <p:cNvPr id="7" name="Group 6"/>
            <p:cNvGrpSpPr/>
            <p:nvPr/>
          </p:nvGrpSpPr>
          <p:grpSpPr>
            <a:xfrm>
              <a:off x="5734630" y="3733800"/>
              <a:ext cx="2830562" cy="2260074"/>
              <a:chOff x="4210630" y="4495800"/>
              <a:chExt cx="2830562" cy="2260074"/>
            </a:xfrm>
          </p:grpSpPr>
          <p:pic>
            <p:nvPicPr>
              <p:cNvPr id="9" name="Picture 5" descr="Bitzer Semi-hermetic Reciprocating Compres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630" y="4621879"/>
                <a:ext cx="2668153" cy="213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ghtning Bolt 9"/>
              <p:cNvSpPr/>
              <p:nvPr/>
            </p:nvSpPr>
            <p:spPr>
              <a:xfrm rot="15973146">
                <a:off x="6140067" y="4689540"/>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Lightning Bolt 10"/>
              <p:cNvSpPr/>
              <p:nvPr/>
            </p:nvSpPr>
            <p:spPr>
              <a:xfrm rot="10567812">
                <a:off x="5321205" y="4495800"/>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ightning Bolt 11"/>
              <p:cNvSpPr/>
              <p:nvPr/>
            </p:nvSpPr>
            <p:spPr>
              <a:xfrm rot="21318944">
                <a:off x="6063051" y="5624860"/>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ightning Bolt 12"/>
              <p:cNvSpPr/>
              <p:nvPr/>
            </p:nvSpPr>
            <p:spPr>
              <a:xfrm rot="5400000">
                <a:off x="5119950" y="5506986"/>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8" name="Oval Callout 7"/>
            <p:cNvSpPr/>
            <p:nvPr/>
          </p:nvSpPr>
          <p:spPr>
            <a:xfrm>
              <a:off x="3048000" y="4191000"/>
              <a:ext cx="1981200" cy="1524000"/>
            </a:xfrm>
            <a:prstGeom prst="wedgeEllipseCallout">
              <a:avLst>
                <a:gd name="adj1" fmla="val 121539"/>
                <a:gd name="adj2" fmla="val -442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chemeClr val="tx1"/>
                  </a:solidFill>
                </a:rPr>
                <a:t>Discharge Valve</a:t>
              </a:r>
            </a:p>
          </p:txBody>
        </p:sp>
      </p:grpSp>
    </p:spTree>
    <p:extLst>
      <p:ext uri="{BB962C8B-B14F-4D97-AF65-F5344CB8AC3E}">
        <p14:creationId xmlns:p14="http://schemas.microsoft.com/office/powerpoint/2010/main" val="183860644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i.ebayimg.com/00/s/MTYwMFgxNjAw/z/Up0AAOSwZjJU8lN5/$_35.JPG"/>
          <p:cNvPicPr>
            <a:picLocks noChangeAspect="1" noChangeArrowheads="1"/>
          </p:cNvPicPr>
          <p:nvPr/>
        </p:nvPicPr>
        <p:blipFill rotWithShape="1">
          <a:blip r:embed="rId3">
            <a:extLst>
              <a:ext uri="{28A0092B-C50C-407E-A947-70E740481C1C}">
                <a14:useLocalDpi xmlns:a14="http://schemas.microsoft.com/office/drawing/2010/main" val="0"/>
              </a:ext>
            </a:extLst>
          </a:blip>
          <a:srcRect l="36000" r="37333"/>
          <a:stretch/>
        </p:blipFill>
        <p:spPr bwMode="auto">
          <a:xfrm flipH="1">
            <a:off x="9448800" y="1990365"/>
            <a:ext cx="1167063" cy="43764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en-US" dirty="0"/>
              <a:t>Recovery Notes</a:t>
            </a:r>
            <a:endParaRPr lang="en-US" dirty="0"/>
          </a:p>
        </p:txBody>
      </p:sp>
      <p:sp>
        <p:nvSpPr>
          <p:cNvPr id="3" name="Content Placeholder 2"/>
          <p:cNvSpPr>
            <a:spLocks noGrp="1"/>
          </p:cNvSpPr>
          <p:nvPr>
            <p:ph idx="1"/>
          </p:nvPr>
        </p:nvSpPr>
        <p:spPr>
          <a:xfrm>
            <a:off x="440286" y="1981200"/>
            <a:ext cx="7484514" cy="3877600"/>
          </a:xfrm>
        </p:spPr>
        <p:txBody>
          <a:bodyPr anchor="t"/>
          <a:lstStyle/>
          <a:p>
            <a:r>
              <a:rPr lang="en-US" dirty="0"/>
              <a:t>Large vacuum pumps may cause trapped water to freeze.</a:t>
            </a:r>
          </a:p>
          <a:p>
            <a:r>
              <a:rPr lang="en-US" dirty="0"/>
              <a:t>During evacuation of systems with large amounts of water, it may be necessary to increase pressure by introducing nitrogen to counteract freezing.</a:t>
            </a:r>
          </a:p>
        </p:txBody>
      </p:sp>
    </p:spTree>
    <p:extLst>
      <p:ext uri="{BB962C8B-B14F-4D97-AF65-F5344CB8AC3E}">
        <p14:creationId xmlns:p14="http://schemas.microsoft.com/office/powerpoint/2010/main" val="226454319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p:txBody>
          <a:bodyPr/>
          <a:lstStyle/>
          <a:p>
            <a:r>
              <a:rPr lang="en-US" altLang="en-US" dirty="0"/>
              <a:t>Recovery Notes</a:t>
            </a:r>
          </a:p>
        </p:txBody>
      </p:sp>
      <p:sp>
        <p:nvSpPr>
          <p:cNvPr id="177155" name="Rectangle 3"/>
          <p:cNvSpPr>
            <a:spLocks noGrp="1" noChangeArrowheads="1"/>
          </p:cNvSpPr>
          <p:nvPr>
            <p:ph idx="1"/>
          </p:nvPr>
        </p:nvSpPr>
        <p:spPr/>
        <p:txBody>
          <a:bodyPr anchor="t"/>
          <a:lstStyle/>
          <a:p>
            <a:r>
              <a:rPr lang="en-US" altLang="en-US" dirty="0"/>
              <a:t>The source of most non‐condensables is air. </a:t>
            </a:r>
          </a:p>
          <a:p>
            <a:r>
              <a:rPr lang="en-US" altLang="en-US" dirty="0"/>
              <a:t>Non‐Condensables will cause higher discharge pressures.</a:t>
            </a:r>
          </a:p>
          <a:p>
            <a:r>
              <a:rPr lang="en-US" altLang="en-US" dirty="0"/>
              <a:t>The reason for dehydrating a refrigeration system is to remove water and water vapor.</a:t>
            </a:r>
          </a:p>
          <a:p>
            <a:endParaRPr lang="en-US" altLang="en-US" dirty="0"/>
          </a:p>
        </p:txBody>
      </p:sp>
      <p:pic>
        <p:nvPicPr>
          <p:cNvPr id="4" name="Picture 4" descr="C:\Users\Earl\AppData\Local\Microsoft\Windows\INetCache\IE\QTM2XS73\Water-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398" y="4114800"/>
            <a:ext cx="276800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8538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dirty="0"/>
              <a:t>Recovery Notes</a:t>
            </a:r>
          </a:p>
        </p:txBody>
      </p:sp>
      <p:sp>
        <p:nvSpPr>
          <p:cNvPr id="181251" name="Content Placeholder 2"/>
          <p:cNvSpPr>
            <a:spLocks noGrp="1"/>
          </p:cNvSpPr>
          <p:nvPr>
            <p:ph idx="1"/>
          </p:nvPr>
        </p:nvSpPr>
        <p:spPr/>
        <p:txBody>
          <a:bodyPr anchor="t"/>
          <a:lstStyle/>
          <a:p>
            <a:r>
              <a:rPr lang="en-US" altLang="en-US" dirty="0"/>
              <a:t>All refrigeration systems must be </a:t>
            </a:r>
            <a:br>
              <a:rPr lang="en-US" altLang="en-US" dirty="0"/>
            </a:br>
            <a:r>
              <a:rPr lang="en-US" altLang="en-US" dirty="0"/>
              <a:t>protected by a pressure relief valve(s).</a:t>
            </a:r>
          </a:p>
          <a:p>
            <a:r>
              <a:rPr lang="en-US" altLang="en-US" dirty="0"/>
              <a:t>Never installed in series.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782" t="24271" r="33692" b="5825"/>
          <a:stretch/>
        </p:blipFill>
        <p:spPr>
          <a:xfrm>
            <a:off x="7902575" y="2133600"/>
            <a:ext cx="3679825" cy="4343400"/>
          </a:xfrm>
          <a:prstGeom prst="rect">
            <a:avLst/>
          </a:prstGeom>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p:txBody>
          <a:bodyPr/>
          <a:lstStyle/>
          <a:p>
            <a:r>
              <a:rPr lang="en-US" altLang="en-US" dirty="0"/>
              <a:t>Recovery Notes</a:t>
            </a:r>
          </a:p>
        </p:txBody>
      </p:sp>
      <p:sp>
        <p:nvSpPr>
          <p:cNvPr id="177155" name="Rectangle 3"/>
          <p:cNvSpPr>
            <a:spLocks noGrp="1" noChangeArrowheads="1"/>
          </p:cNvSpPr>
          <p:nvPr>
            <p:ph idx="1"/>
          </p:nvPr>
        </p:nvSpPr>
        <p:spPr/>
        <p:txBody>
          <a:bodyPr anchor="t"/>
          <a:lstStyle/>
          <a:p>
            <a:r>
              <a:rPr lang="en-US" dirty="0"/>
              <a:t>When charging a large system, it is best to liquid charge through the liquid-line service valve.</a:t>
            </a:r>
            <a:endParaRPr lang="en-US" altLang="en-US" dirty="0"/>
          </a:p>
        </p:txBody>
      </p:sp>
      <p:grpSp>
        <p:nvGrpSpPr>
          <p:cNvPr id="4" name="Group 3"/>
          <p:cNvGrpSpPr/>
          <p:nvPr/>
        </p:nvGrpSpPr>
        <p:grpSpPr>
          <a:xfrm>
            <a:off x="5692248" y="3124200"/>
            <a:ext cx="4941052" cy="3197662"/>
            <a:chOff x="1981200" y="2401669"/>
            <a:chExt cx="4941052" cy="3197662"/>
          </a:xfrm>
        </p:grpSpPr>
        <p:pic>
          <p:nvPicPr>
            <p:cNvPr id="5" name="Picture 9"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t="53120" r="55931" b="28777"/>
            <a:stretch/>
          </p:blipFill>
          <p:spPr bwMode="auto">
            <a:xfrm>
              <a:off x="2819399" y="2969511"/>
              <a:ext cx="4102853" cy="2201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3"/>
            <p:cNvSpPr txBox="1">
              <a:spLocks noChangeArrowheads="1"/>
            </p:cNvSpPr>
            <p:nvPr/>
          </p:nvSpPr>
          <p:spPr bwMode="auto">
            <a:xfrm>
              <a:off x="4185286" y="4953000"/>
              <a:ext cx="1605914" cy="646331"/>
            </a:xfrm>
            <a:prstGeom prst="rect">
              <a:avLst/>
            </a:prstGeom>
            <a:solidFill>
              <a:srgbClr val="0000CC"/>
            </a:solidFill>
            <a:ln>
              <a:noFill/>
            </a:ln>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7" name="TextBox 22"/>
            <p:cNvSpPr txBox="1">
              <a:spLocks noChangeArrowheads="1"/>
            </p:cNvSpPr>
            <p:nvPr/>
          </p:nvSpPr>
          <p:spPr bwMode="auto">
            <a:xfrm>
              <a:off x="2381358" y="2827304"/>
              <a:ext cx="2489467"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Crack</a:t>
              </a:r>
            </a:p>
            <a:p>
              <a:pPr algn="ctr" eaLnBrk="1" hangingPunct="1">
                <a:spcBef>
                  <a:spcPct val="0"/>
                </a:spcBef>
                <a:buFontTx/>
                <a:buNone/>
              </a:pPr>
              <a:r>
                <a:rPr lang="en-US" altLang="en-US" sz="1800" dirty="0">
                  <a:solidFill>
                    <a:schemeClr val="bg1"/>
                  </a:solidFill>
                  <a:latin typeface="Times New Roman" pitchFamily="18" charset="0"/>
                </a:rPr>
                <a:t>Position</a:t>
              </a:r>
            </a:p>
          </p:txBody>
        </p:sp>
        <p:sp>
          <p:nvSpPr>
            <p:cNvPr id="8" name="TextBox 7"/>
            <p:cNvSpPr txBox="1"/>
            <p:nvPr/>
          </p:nvSpPr>
          <p:spPr>
            <a:xfrm>
              <a:off x="1981200" y="3885826"/>
              <a:ext cx="1127233" cy="369332"/>
            </a:xfrm>
            <a:prstGeom prst="rect">
              <a:avLst/>
            </a:prstGeom>
            <a:solidFill>
              <a:srgbClr val="0000CC"/>
            </a:solidFill>
          </p:spPr>
          <p:txBody>
            <a:bodyPr wrap="none" rtlCol="0">
              <a:spAutoFit/>
            </a:bodyPr>
            <a:lstStyle/>
            <a:p>
              <a:r>
                <a:rPr lang="en-US" sz="1800" dirty="0">
                  <a:solidFill>
                    <a:schemeClr val="bg1"/>
                  </a:solidFill>
                </a:rPr>
                <a:t>Line Port</a:t>
              </a:r>
            </a:p>
          </p:txBody>
        </p:sp>
        <p:cxnSp>
          <p:nvCxnSpPr>
            <p:cNvPr id="9" name="Straight Arrow Connector 8"/>
            <p:cNvCxnSpPr/>
            <p:nvPr/>
          </p:nvCxnSpPr>
          <p:spPr>
            <a:xfrm>
              <a:off x="3810000" y="3473635"/>
              <a:ext cx="1178243" cy="5968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0" y="2401669"/>
              <a:ext cx="902811" cy="646331"/>
            </a:xfrm>
            <a:prstGeom prst="rect">
              <a:avLst/>
            </a:prstGeom>
            <a:solidFill>
              <a:srgbClr val="0000CC"/>
            </a:solidFill>
          </p:spPr>
          <p:txBody>
            <a:bodyPr wrap="none" rtlCol="0">
              <a:spAutoFit/>
            </a:bodyPr>
            <a:lstStyle/>
            <a:p>
              <a:r>
                <a:rPr lang="en-US" sz="1800" dirty="0">
                  <a:solidFill>
                    <a:schemeClr val="bg1"/>
                  </a:solidFill>
                </a:rPr>
                <a:t>Service</a:t>
              </a:r>
            </a:p>
            <a:p>
              <a:r>
                <a:rPr lang="en-US" sz="1800" dirty="0">
                  <a:solidFill>
                    <a:schemeClr val="bg1"/>
                  </a:solidFill>
                </a:rPr>
                <a:t>Port</a:t>
              </a:r>
            </a:p>
          </p:txBody>
        </p: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8772"/>
          <a:stretch/>
        </p:blipFill>
        <p:spPr>
          <a:xfrm>
            <a:off x="2362201" y="3733800"/>
            <a:ext cx="3077981" cy="2390605"/>
          </a:xfrm>
          <a:prstGeom prst="rect">
            <a:avLst/>
          </a:prstGeom>
        </p:spPr>
      </p:pic>
    </p:spTree>
    <p:extLst>
      <p:ext uri="{BB962C8B-B14F-4D97-AF65-F5344CB8AC3E}">
        <p14:creationId xmlns:p14="http://schemas.microsoft.com/office/powerpoint/2010/main" val="67323355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dirty="0"/>
              <a:t>Recovery Notes</a:t>
            </a:r>
          </a:p>
        </p:txBody>
      </p:sp>
      <p:sp>
        <p:nvSpPr>
          <p:cNvPr id="181251" name="Content Placeholder 2"/>
          <p:cNvSpPr>
            <a:spLocks noGrp="1"/>
          </p:cNvSpPr>
          <p:nvPr>
            <p:ph idx="1"/>
          </p:nvPr>
        </p:nvSpPr>
        <p:spPr>
          <a:xfrm>
            <a:off x="440286" y="1981200"/>
            <a:ext cx="7255914" cy="3877600"/>
          </a:xfrm>
        </p:spPr>
        <p:txBody>
          <a:bodyPr anchor="t"/>
          <a:lstStyle/>
          <a:p>
            <a:r>
              <a:rPr lang="en-US" dirty="0"/>
              <a:t>When there is a risk of freezing a liquid type heat exchanger, charging of refrigerant at a low-pressure vacuum should begin with vapor.</a:t>
            </a:r>
          </a:p>
          <a:p>
            <a:r>
              <a:rPr lang="en-US" altLang="en-US" dirty="0"/>
              <a:t>The pressure temperature relationship must be above 32 degrees.</a:t>
            </a:r>
          </a:p>
        </p:txBody>
      </p:sp>
      <p:pic>
        <p:nvPicPr>
          <p:cNvPr id="2050" name="Picture 2" descr="C:\Users\Earl\AppData\Local\Microsoft\Windows\INetCache\IE\RPQYKGMO\ColdThermomete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294" y="2223046"/>
            <a:ext cx="3646206" cy="326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88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front-seated position.</a:t>
            </a:r>
          </a:p>
          <a:p>
            <a:endParaRPr lang="en-US" altLang="en-US" dirty="0"/>
          </a:p>
        </p:txBody>
      </p:sp>
      <p:grpSp>
        <p:nvGrpSpPr>
          <p:cNvPr id="8" name="Group 7"/>
          <p:cNvGrpSpPr/>
          <p:nvPr/>
        </p:nvGrpSpPr>
        <p:grpSpPr>
          <a:xfrm>
            <a:off x="2209800" y="2743200"/>
            <a:ext cx="6172200" cy="4010556"/>
            <a:chOff x="1905000" y="2819400"/>
            <a:chExt cx="5677611" cy="3352800"/>
          </a:xfrm>
        </p:grpSpPr>
        <p:sp>
          <p:nvSpPr>
            <p:cNvPr id="153607" name="TextBox 23"/>
            <p:cNvSpPr txBox="1">
              <a:spLocks noChangeArrowheads="1"/>
            </p:cNvSpPr>
            <p:nvPr/>
          </p:nvSpPr>
          <p:spPr bwMode="auto">
            <a:xfrm>
              <a:off x="4621983" y="5525869"/>
              <a:ext cx="1605914" cy="646331"/>
            </a:xfrm>
            <a:prstGeom prst="rect">
              <a:avLst/>
            </a:prstGeom>
            <a:solidFill>
              <a:srgbClr val="0000CC"/>
            </a:solidFill>
            <a:ln>
              <a:noFill/>
            </a:ln>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pic>
          <p:nvPicPr>
            <p:cNvPr id="3079" name="Picture 7"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l="151" t="9701" r="57789" b="77620"/>
            <a:stretch/>
          </p:blipFill>
          <p:spPr bwMode="auto">
            <a:xfrm>
              <a:off x="2588411" y="3493076"/>
              <a:ext cx="4994200" cy="1954200"/>
            </a:xfrm>
            <a:prstGeom prst="rect">
              <a:avLst/>
            </a:prstGeom>
            <a:noFill/>
            <a:extLst>
              <a:ext uri="{909E8E84-426E-40DD-AFC4-6F175D3DCCD1}">
                <a14:hiddenFill xmlns:a14="http://schemas.microsoft.com/office/drawing/2010/main">
                  <a:solidFill>
                    <a:srgbClr val="FFFFFF"/>
                  </a:solidFill>
                </a14:hiddenFill>
              </a:ext>
            </a:extLst>
          </p:spPr>
        </p:pic>
        <p:sp>
          <p:nvSpPr>
            <p:cNvPr id="153606" name="TextBox 22"/>
            <p:cNvSpPr txBox="1">
              <a:spLocks noChangeArrowheads="1"/>
            </p:cNvSpPr>
            <p:nvPr/>
          </p:nvSpPr>
          <p:spPr bwMode="auto">
            <a:xfrm>
              <a:off x="2935473" y="3323907"/>
              <a:ext cx="2489467" cy="5403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Front- Seated</a:t>
              </a:r>
            </a:p>
            <a:p>
              <a:pPr algn="ctr" eaLnBrk="1" hangingPunct="1">
                <a:spcBef>
                  <a:spcPct val="0"/>
                </a:spcBef>
                <a:buFontTx/>
                <a:buNone/>
              </a:pPr>
              <a:r>
                <a:rPr lang="en-US" altLang="en-US" sz="1800" dirty="0">
                  <a:solidFill>
                    <a:schemeClr val="bg1"/>
                  </a:solidFill>
                  <a:latin typeface="Times New Roman" pitchFamily="18" charset="0"/>
                </a:rPr>
                <a:t>Position</a:t>
              </a:r>
            </a:p>
          </p:txBody>
        </p:sp>
        <p:sp>
          <p:nvSpPr>
            <p:cNvPr id="22" name="TextBox 24"/>
            <p:cNvSpPr txBox="1">
              <a:spLocks noChangeArrowheads="1"/>
            </p:cNvSpPr>
            <p:nvPr/>
          </p:nvSpPr>
          <p:spPr bwMode="auto">
            <a:xfrm>
              <a:off x="5750195" y="2819400"/>
              <a:ext cx="955405" cy="646331"/>
            </a:xfrm>
            <a:prstGeom prst="rect">
              <a:avLst/>
            </a:prstGeom>
            <a:solidFill>
              <a:srgbClr val="0000CC"/>
            </a:solidFill>
            <a:ln>
              <a:noFill/>
            </a:ln>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Service </a:t>
              </a:r>
            </a:p>
            <a:p>
              <a:pPr algn="ctr" eaLnBrk="1" hangingPunct="1">
                <a:spcBef>
                  <a:spcPct val="0"/>
                </a:spcBef>
                <a:buFontTx/>
                <a:buNone/>
              </a:pPr>
              <a:r>
                <a:rPr lang="en-US" altLang="en-US" sz="1800" dirty="0">
                  <a:solidFill>
                    <a:schemeClr val="bg1"/>
                  </a:solidFill>
                  <a:latin typeface="Times New Roman" pitchFamily="18" charset="0"/>
                </a:rPr>
                <a:t>Port</a:t>
              </a:r>
            </a:p>
          </p:txBody>
        </p:sp>
        <p:sp>
          <p:nvSpPr>
            <p:cNvPr id="2" name="TextBox 1"/>
            <p:cNvSpPr txBox="1"/>
            <p:nvPr/>
          </p:nvSpPr>
          <p:spPr>
            <a:xfrm>
              <a:off x="1905000" y="4505153"/>
              <a:ext cx="1127233" cy="369332"/>
            </a:xfrm>
            <a:prstGeom prst="rect">
              <a:avLst/>
            </a:prstGeom>
            <a:solidFill>
              <a:srgbClr val="0000CC"/>
            </a:solidFill>
          </p:spPr>
          <p:txBody>
            <a:bodyPr wrap="none" rtlCol="0">
              <a:spAutoFit/>
            </a:bodyPr>
            <a:lstStyle/>
            <a:p>
              <a:r>
                <a:rPr lang="en-US" sz="1800" dirty="0">
                  <a:solidFill>
                    <a:schemeClr val="bg1"/>
                  </a:solidFill>
                </a:rPr>
                <a:t>Line Port</a:t>
              </a:r>
            </a:p>
          </p:txBody>
        </p:sp>
        <p:cxnSp>
          <p:nvCxnSpPr>
            <p:cNvPr id="4" name="Straight Arrow Connector 3"/>
            <p:cNvCxnSpPr/>
            <p:nvPr/>
          </p:nvCxnSpPr>
          <p:spPr>
            <a:xfrm>
              <a:off x="4393383" y="3970238"/>
              <a:ext cx="692128" cy="7195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7219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tLang="en-US" dirty="0"/>
              <a:t>Safety</a:t>
            </a:r>
          </a:p>
        </p:txBody>
      </p:sp>
      <p:sp>
        <p:nvSpPr>
          <p:cNvPr id="182275" name="Rectangle 3"/>
          <p:cNvSpPr>
            <a:spLocks noGrp="1" noChangeArrowheads="1"/>
          </p:cNvSpPr>
          <p:nvPr>
            <p:ph idx="1"/>
          </p:nvPr>
        </p:nvSpPr>
        <p:spPr/>
        <p:txBody>
          <a:bodyPr anchor="t">
            <a:normAutofit lnSpcReduction="10000"/>
          </a:bodyPr>
          <a:lstStyle/>
          <a:p>
            <a:pPr marL="0" indent="0">
              <a:buNone/>
            </a:pPr>
            <a:r>
              <a:rPr lang="en-US" altLang="en-US" dirty="0"/>
              <a:t>ASHRAE Standard 15</a:t>
            </a:r>
          </a:p>
          <a:p>
            <a:r>
              <a:rPr lang="en-US" altLang="en-US" dirty="0"/>
              <a:t>Requires a refrigerant sensor that will sound an alarm and automatically start a ventilation system in occupied equipment rooms where refrigerant from a leak will concentrate.</a:t>
            </a:r>
          </a:p>
          <a:p>
            <a:r>
              <a:rPr lang="en-US" altLang="en-US" dirty="0"/>
              <a:t>Equipment rooms with Ammonia, R-717 refrigerant, do not require a leak sensor if the room’s mechanical ventilation system is continuously operated. </a:t>
            </a:r>
          </a:p>
          <a:p>
            <a:pPr marL="0" indent="0">
              <a:buNone/>
            </a:pPr>
            <a:endParaRPr lang="en-US" altLang="en-US"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0" y="-24063"/>
            <a:ext cx="12163926" cy="1013800"/>
          </a:xfrm>
        </p:spPr>
        <p:txBody>
          <a:bodyPr>
            <a:normAutofit fontScale="90000"/>
          </a:bodyPr>
          <a:lstStyle/>
          <a:p>
            <a:r>
              <a:rPr lang="en-US" dirty="0">
                <a:solidFill>
                  <a:srgbClr val="1F497D"/>
                </a:solidFill>
              </a:rPr>
              <a:t>Required Level of Evacuation for Type II And Type III Appliances</a:t>
            </a:r>
          </a:p>
        </p:txBody>
      </p:sp>
      <p:graphicFrame>
        <p:nvGraphicFramePr>
          <p:cNvPr id="4" name="Table 3"/>
          <p:cNvGraphicFramePr>
            <a:graphicFrameLocks noGrp="1"/>
          </p:cNvGraphicFramePr>
          <p:nvPr>
            <p:extLst>
              <p:ext uri="{D42A27DB-BD31-4B8C-83A1-F6EECF244321}">
                <p14:modId xmlns:p14="http://schemas.microsoft.com/office/powerpoint/2010/main" val="3041824491"/>
              </p:ext>
            </p:extLst>
          </p:nvPr>
        </p:nvGraphicFramePr>
        <p:xfrm>
          <a:off x="457200" y="990600"/>
          <a:ext cx="11125200" cy="5727702"/>
        </p:xfrm>
        <a:graphic>
          <a:graphicData uri="http://schemas.openxmlformats.org/drawingml/2006/table">
            <a:tbl>
              <a:tblPr/>
              <a:tblGrid>
                <a:gridCol w="6446561">
                  <a:extLst>
                    <a:ext uri="{9D8B030D-6E8A-4147-A177-3AD203B41FA5}">
                      <a16:colId xmlns:a16="http://schemas.microsoft.com/office/drawing/2014/main" val="20000"/>
                    </a:ext>
                  </a:extLst>
                </a:gridCol>
                <a:gridCol w="1691619">
                  <a:extLst>
                    <a:ext uri="{9D8B030D-6E8A-4147-A177-3AD203B41FA5}">
                      <a16:colId xmlns:a16="http://schemas.microsoft.com/office/drawing/2014/main" val="20001"/>
                    </a:ext>
                  </a:extLst>
                </a:gridCol>
                <a:gridCol w="2987020">
                  <a:extLst>
                    <a:ext uri="{9D8B030D-6E8A-4147-A177-3AD203B41FA5}">
                      <a16:colId xmlns:a16="http://schemas.microsoft.com/office/drawing/2014/main" val="20002"/>
                    </a:ext>
                  </a:extLst>
                </a:gridCol>
              </a:tblGrid>
              <a:tr h="809557">
                <a:tc gridSpan="3">
                  <a:txBody>
                    <a:bodyPr/>
                    <a:lstStyle/>
                    <a:p>
                      <a:pPr marR="0" indent="0" algn="ctr" rtl="0">
                        <a:lnSpc>
                          <a:spcPct val="150000"/>
                        </a:lnSpc>
                        <a:spcBef>
                          <a:spcPts val="0"/>
                        </a:spcBef>
                        <a:spcAft>
                          <a:spcPts val="0"/>
                        </a:spcAft>
                      </a:pPr>
                      <a:r>
                        <a:rPr lang="en-US" sz="2000" b="1" kern="1400" dirty="0">
                          <a:solidFill>
                            <a:srgbClr val="000000"/>
                          </a:solidFill>
                          <a:effectLst/>
                          <a:latin typeface="Arial"/>
                        </a:rPr>
                        <a:t>REQUIRED LEVELS OF EVACUATION FOR TYPE II &amp; III APPLIANCES </a:t>
                      </a:r>
                      <a:endParaRPr lang="en-US" sz="1600" kern="1400" dirty="0">
                        <a:solidFill>
                          <a:srgbClr val="000000"/>
                        </a:solidFill>
                        <a:effectLst/>
                        <a:latin typeface="Calibri"/>
                      </a:endParaRPr>
                    </a:p>
                    <a:p>
                      <a:pPr marR="0" indent="0" algn="ctr" rtl="0">
                        <a:lnSpc>
                          <a:spcPct val="150000"/>
                        </a:lnSpc>
                        <a:spcBef>
                          <a:spcPts val="0"/>
                        </a:spcBef>
                        <a:spcAft>
                          <a:spcPts val="0"/>
                        </a:spcAft>
                      </a:pPr>
                      <a:r>
                        <a:rPr lang="en-US" sz="1600" kern="1400" dirty="0">
                          <a:solidFill>
                            <a:srgbClr val="000000"/>
                          </a:solidFill>
                          <a:effectLst/>
                          <a:latin typeface="Arial"/>
                        </a:rPr>
                        <a:t>[Except for small appliances, MVACs, and MVAC-like appliances] </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6760">
                <a:tc rowSpan="2">
                  <a:txBody>
                    <a:bodyPr/>
                    <a:lstStyle/>
                    <a:p>
                      <a:pPr marR="0" indent="0" algn="ctr" rtl="0">
                        <a:lnSpc>
                          <a:spcPct val="119000"/>
                        </a:lnSpc>
                        <a:spcBef>
                          <a:spcPts val="0"/>
                        </a:spcBef>
                        <a:spcAft>
                          <a:spcPts val="600"/>
                        </a:spcAft>
                      </a:pPr>
                      <a:r>
                        <a:rPr lang="en-US" sz="1600" b="1" kern="1400" dirty="0">
                          <a:solidFill>
                            <a:srgbClr val="000000"/>
                          </a:solidFill>
                          <a:effectLst/>
                          <a:latin typeface="Arial"/>
                        </a:rPr>
                        <a:t>Type of appliance</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R="0" indent="0" algn="ctr" rtl="0">
                        <a:lnSpc>
                          <a:spcPct val="119000"/>
                        </a:lnSpc>
                        <a:spcBef>
                          <a:spcPts val="0"/>
                        </a:spcBef>
                        <a:spcAft>
                          <a:spcPts val="0"/>
                        </a:spcAft>
                      </a:pPr>
                      <a:r>
                        <a:rPr lang="en-US" sz="1400" b="1" kern="1400" dirty="0">
                          <a:solidFill>
                            <a:srgbClr val="000000"/>
                          </a:solidFill>
                          <a:effectLst/>
                          <a:latin typeface="Arial"/>
                        </a:rPr>
                        <a:t>Using recovery and/or recycling equipment manufactured or imported </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584680">
                <a:tc vMerge="1">
                  <a:txBody>
                    <a:bodyPr/>
                    <a:lstStyle/>
                    <a:p>
                      <a:endParaRPr lang="en-US"/>
                    </a:p>
                  </a:txBody>
                  <a:tcPr/>
                </a:tc>
                <a:tc>
                  <a:txBody>
                    <a:bodyPr/>
                    <a:lstStyle/>
                    <a:p>
                      <a:pPr marR="0" indent="0" algn="ctr" rtl="0">
                        <a:lnSpc>
                          <a:spcPct val="119000"/>
                        </a:lnSpc>
                        <a:spcBef>
                          <a:spcPts val="0"/>
                        </a:spcBef>
                        <a:spcAft>
                          <a:spcPts val="0"/>
                        </a:spcAft>
                      </a:pPr>
                      <a:r>
                        <a:rPr lang="en-US" sz="1400" b="1" kern="1400" dirty="0">
                          <a:solidFill>
                            <a:srgbClr val="000000"/>
                          </a:solidFill>
                          <a:effectLst/>
                          <a:latin typeface="Arial"/>
                        </a:rPr>
                        <a:t>Before </a:t>
                      </a:r>
                      <a:endParaRPr lang="en-US" sz="1600" kern="1400" dirty="0">
                        <a:solidFill>
                          <a:srgbClr val="000000"/>
                        </a:solidFill>
                        <a:effectLst/>
                        <a:latin typeface="Calibri"/>
                      </a:endParaRPr>
                    </a:p>
                    <a:p>
                      <a:pPr marR="0" indent="0" algn="ctr" rtl="0">
                        <a:lnSpc>
                          <a:spcPct val="119000"/>
                        </a:lnSpc>
                        <a:spcBef>
                          <a:spcPts val="0"/>
                        </a:spcBef>
                        <a:spcAft>
                          <a:spcPts val="0"/>
                        </a:spcAft>
                      </a:pPr>
                      <a:r>
                        <a:rPr lang="en-US" sz="1400" b="1" kern="1400" dirty="0">
                          <a:solidFill>
                            <a:srgbClr val="000000"/>
                          </a:solidFill>
                          <a:effectLst/>
                          <a:latin typeface="Arial"/>
                        </a:rPr>
                        <a:t>November 15, 1993</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0"/>
                        </a:spcAft>
                      </a:pPr>
                      <a:r>
                        <a:rPr lang="en-US" sz="1400" b="1" kern="1400" dirty="0">
                          <a:solidFill>
                            <a:srgbClr val="000000"/>
                          </a:solidFill>
                          <a:effectLst/>
                          <a:latin typeface="Arial"/>
                        </a:rPr>
                        <a:t>After </a:t>
                      </a:r>
                      <a:endParaRPr lang="en-US" sz="1600" kern="1400" dirty="0">
                        <a:solidFill>
                          <a:srgbClr val="000000"/>
                        </a:solidFill>
                        <a:effectLst/>
                        <a:latin typeface="Calibri"/>
                      </a:endParaRPr>
                    </a:p>
                    <a:p>
                      <a:pPr marR="0" indent="0" algn="ctr" rtl="0">
                        <a:lnSpc>
                          <a:spcPct val="119000"/>
                        </a:lnSpc>
                        <a:spcBef>
                          <a:spcPts val="0"/>
                        </a:spcBef>
                        <a:spcAft>
                          <a:spcPts val="0"/>
                        </a:spcAft>
                      </a:pPr>
                      <a:r>
                        <a:rPr lang="en-US" sz="1400" b="1" kern="1400" dirty="0">
                          <a:solidFill>
                            <a:srgbClr val="000000"/>
                          </a:solidFill>
                          <a:effectLst/>
                          <a:latin typeface="Arial"/>
                        </a:rPr>
                        <a:t>November 15, 1993</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2440">
                <a:tc>
                  <a:txBody>
                    <a:bodyPr/>
                    <a:lstStyle/>
                    <a:p>
                      <a:pPr marR="0" indent="0" algn="l" rtl="0">
                        <a:lnSpc>
                          <a:spcPct val="119000"/>
                        </a:lnSpc>
                        <a:spcBef>
                          <a:spcPts val="0"/>
                        </a:spcBef>
                        <a:spcAft>
                          <a:spcPts val="600"/>
                        </a:spcAft>
                      </a:pPr>
                      <a:r>
                        <a:rPr lang="en-US" sz="1600" kern="1400" dirty="0">
                          <a:solidFill>
                            <a:srgbClr val="000000"/>
                          </a:solidFill>
                          <a:effectLst/>
                          <a:latin typeface="Arial"/>
                        </a:rPr>
                        <a:t>Very high-pressure appliance</a:t>
                      </a:r>
                      <a:endParaRPr lang="en-US" sz="1600" kern="1400" dirty="0">
                        <a:solidFill>
                          <a:srgbClr val="000000"/>
                        </a:solidFill>
                        <a:effectLst/>
                        <a:latin typeface="Calibri"/>
                      </a:endParaRPr>
                    </a:p>
                  </a:txBody>
                  <a:tcPr marL="36576" marR="36576" marT="36576" marB="3657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3C42"/>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0”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3C42"/>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0”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3C42"/>
                    </a:solidFill>
                  </a:tcPr>
                </a:tc>
                <a:extLst>
                  <a:ext uri="{0D108BD9-81ED-4DB2-BD59-A6C34878D82A}">
                    <a16:rowId xmlns:a16="http://schemas.microsoft.com/office/drawing/2014/main" val="10003"/>
                  </a:ext>
                </a:extLst>
              </a:tr>
              <a:tr h="637833">
                <a:tc>
                  <a:txBody>
                    <a:bodyPr/>
                    <a:lstStyle/>
                    <a:p>
                      <a:pPr marR="0" indent="0" algn="l" rtl="0">
                        <a:lnSpc>
                          <a:spcPct val="119000"/>
                        </a:lnSpc>
                        <a:spcBef>
                          <a:spcPts val="0"/>
                        </a:spcBef>
                        <a:spcAft>
                          <a:spcPts val="600"/>
                        </a:spcAft>
                      </a:pPr>
                      <a:r>
                        <a:rPr lang="en-US" sz="1600" kern="1400" dirty="0">
                          <a:solidFill>
                            <a:srgbClr val="000000"/>
                          </a:solidFill>
                          <a:effectLst/>
                          <a:latin typeface="Arial"/>
                        </a:rPr>
                        <a:t>High-pressure appliance, or isolated component of such appliance, with a full charge of less than 200 lbs. of refrigerant.</a:t>
                      </a:r>
                      <a:endParaRPr lang="en-US" sz="1600" kern="1400" dirty="0">
                        <a:solidFill>
                          <a:srgbClr val="000000"/>
                        </a:solidFill>
                        <a:effectLst/>
                        <a:latin typeface="Calibri"/>
                      </a:endParaRPr>
                    </a:p>
                  </a:txBody>
                  <a:tcPr marL="36576" marR="36576" marT="36576" marB="3657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B183"/>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0”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B183"/>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0”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B183"/>
                    </a:solidFill>
                  </a:tcPr>
                </a:tc>
                <a:extLst>
                  <a:ext uri="{0D108BD9-81ED-4DB2-BD59-A6C34878D82A}">
                    <a16:rowId xmlns:a16="http://schemas.microsoft.com/office/drawing/2014/main" val="10004"/>
                  </a:ext>
                </a:extLst>
              </a:tr>
              <a:tr h="637833">
                <a:tc>
                  <a:txBody>
                    <a:bodyPr/>
                    <a:lstStyle/>
                    <a:p>
                      <a:pPr marR="0" indent="0" algn="l" rtl="0">
                        <a:lnSpc>
                          <a:spcPct val="119000"/>
                        </a:lnSpc>
                        <a:spcBef>
                          <a:spcPts val="0"/>
                        </a:spcBef>
                        <a:spcAft>
                          <a:spcPts val="600"/>
                        </a:spcAft>
                      </a:pPr>
                      <a:r>
                        <a:rPr lang="en-US" sz="1600" kern="1400" dirty="0">
                          <a:solidFill>
                            <a:srgbClr val="000000"/>
                          </a:solidFill>
                          <a:effectLst/>
                          <a:latin typeface="Arial"/>
                        </a:rPr>
                        <a:t>High-pressure appliance, or isolated component of such appliance, with a full charge of 200 lbs. or more of refrigerant.</a:t>
                      </a:r>
                      <a:endParaRPr lang="en-US" sz="1600" kern="1400" dirty="0">
                        <a:solidFill>
                          <a:srgbClr val="000000"/>
                        </a:solidFill>
                        <a:effectLst/>
                        <a:latin typeface="Calibri"/>
                      </a:endParaRPr>
                    </a:p>
                  </a:txBody>
                  <a:tcPr marL="36576" marR="36576" marT="36576" marB="3657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B183"/>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4”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B183"/>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10”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B183"/>
                    </a:solidFill>
                  </a:tcPr>
                </a:tc>
                <a:extLst>
                  <a:ext uri="{0D108BD9-81ED-4DB2-BD59-A6C34878D82A}">
                    <a16:rowId xmlns:a16="http://schemas.microsoft.com/office/drawing/2014/main" val="10005"/>
                  </a:ext>
                </a:extLst>
              </a:tr>
              <a:tr h="637833">
                <a:tc>
                  <a:txBody>
                    <a:bodyPr/>
                    <a:lstStyle/>
                    <a:p>
                      <a:pPr marR="0" indent="0" algn="l" rtl="0">
                        <a:lnSpc>
                          <a:spcPct val="119000"/>
                        </a:lnSpc>
                        <a:spcBef>
                          <a:spcPts val="0"/>
                        </a:spcBef>
                        <a:spcAft>
                          <a:spcPts val="600"/>
                        </a:spcAft>
                      </a:pPr>
                      <a:r>
                        <a:rPr lang="en-US" sz="1600" kern="1400" dirty="0">
                          <a:solidFill>
                            <a:srgbClr val="000000"/>
                          </a:solidFill>
                          <a:effectLst/>
                          <a:latin typeface="Arial"/>
                        </a:rPr>
                        <a:t>Medium-pressure appliance, or isolated component of such appliance, with a full charge of less than 200 lbs. of refrigerant.</a:t>
                      </a:r>
                      <a:endParaRPr lang="en-US" sz="1600" kern="1400" dirty="0">
                        <a:solidFill>
                          <a:srgbClr val="000000"/>
                        </a:solidFill>
                        <a:effectLst/>
                        <a:latin typeface="Calibri"/>
                      </a:endParaRPr>
                    </a:p>
                  </a:txBody>
                  <a:tcPr marL="36576" marR="36576" marT="36576" marB="3657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4”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10”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637833">
                <a:tc>
                  <a:txBody>
                    <a:bodyPr/>
                    <a:lstStyle/>
                    <a:p>
                      <a:pPr marR="0" indent="0" algn="l" rtl="0">
                        <a:lnSpc>
                          <a:spcPct val="119000"/>
                        </a:lnSpc>
                        <a:spcBef>
                          <a:spcPts val="0"/>
                        </a:spcBef>
                        <a:spcAft>
                          <a:spcPts val="600"/>
                        </a:spcAft>
                      </a:pPr>
                      <a:r>
                        <a:rPr lang="en-US" sz="1600" kern="1400" dirty="0">
                          <a:solidFill>
                            <a:srgbClr val="000000"/>
                          </a:solidFill>
                          <a:effectLst/>
                          <a:latin typeface="Arial"/>
                        </a:rPr>
                        <a:t>Medium-pressure appliance, or isolated component of such appliance, with a full charge of 200 lbs. or more of refrigerant.</a:t>
                      </a:r>
                      <a:endParaRPr lang="en-US" sz="1600" kern="1400" dirty="0">
                        <a:solidFill>
                          <a:srgbClr val="000000"/>
                        </a:solidFill>
                        <a:effectLst/>
                        <a:latin typeface="Calibri"/>
                      </a:endParaRPr>
                    </a:p>
                  </a:txBody>
                  <a:tcPr marL="36576" marR="36576" marT="36576" marB="3657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4”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15” Hg</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7"/>
                  </a:ext>
                </a:extLst>
              </a:tr>
              <a:tr h="637833">
                <a:tc>
                  <a:txBody>
                    <a:bodyPr/>
                    <a:lstStyle/>
                    <a:p>
                      <a:pPr marR="0" indent="0" algn="l" rtl="0">
                        <a:lnSpc>
                          <a:spcPct val="119000"/>
                        </a:lnSpc>
                        <a:spcBef>
                          <a:spcPts val="0"/>
                        </a:spcBef>
                        <a:spcAft>
                          <a:spcPts val="600"/>
                        </a:spcAft>
                      </a:pPr>
                      <a:r>
                        <a:rPr lang="en-US" sz="1600" kern="1400" dirty="0">
                          <a:solidFill>
                            <a:srgbClr val="000000"/>
                          </a:solidFill>
                          <a:effectLst/>
                          <a:latin typeface="Arial"/>
                        </a:rPr>
                        <a:t>Low-pressure appliance</a:t>
                      </a:r>
                      <a:endParaRPr lang="en-US" sz="1600" kern="1400" dirty="0">
                        <a:solidFill>
                          <a:srgbClr val="000000"/>
                        </a:solidFill>
                        <a:effectLst/>
                        <a:latin typeface="Calibri"/>
                      </a:endParaRPr>
                    </a:p>
                  </a:txBody>
                  <a:tcPr marL="36576" marR="36576" marT="36576" marB="3657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25 mm Hg absolute</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marR="0" indent="0" algn="ctr" rtl="0">
                        <a:lnSpc>
                          <a:spcPct val="119000"/>
                        </a:lnSpc>
                        <a:spcBef>
                          <a:spcPts val="0"/>
                        </a:spcBef>
                        <a:spcAft>
                          <a:spcPts val="600"/>
                        </a:spcAft>
                      </a:pPr>
                      <a:r>
                        <a:rPr lang="en-US" sz="1600" kern="1400" dirty="0">
                          <a:solidFill>
                            <a:srgbClr val="000000"/>
                          </a:solidFill>
                          <a:effectLst/>
                          <a:latin typeface="Arial"/>
                        </a:rPr>
                        <a:t>25 mm Hg absolute</a:t>
                      </a:r>
                      <a:endParaRPr lang="en-US" sz="1600" kern="1400" dirty="0">
                        <a:solidFill>
                          <a:srgbClr val="000000"/>
                        </a:solidFill>
                        <a:effectLst/>
                        <a:latin typeface="Calibri"/>
                      </a:endParaRPr>
                    </a:p>
                  </a:txBody>
                  <a:tcPr marL="36576" marR="36576" marT="36576" marB="3657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8"/>
                  </a:ext>
                </a:extLst>
              </a:tr>
            </a:tbl>
          </a:graphicData>
        </a:graphic>
      </p:graphicFrame>
      <p:sp>
        <p:nvSpPr>
          <p:cNvPr id="6" name="Control 1"/>
          <p:cNvSpPr>
            <a:spLocks noChangeArrowheads="1" noChangeShapeType="1"/>
          </p:cNvSpPr>
          <p:nvPr/>
        </p:nvSpPr>
        <p:spPr bwMode="auto">
          <a:xfrm>
            <a:off x="4513263" y="3656013"/>
            <a:ext cx="5922962" cy="35020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rol 1"/>
          <p:cNvSpPr>
            <a:spLocks noChangeArrowheads="1" noChangeShapeType="1"/>
          </p:cNvSpPr>
          <p:nvPr/>
        </p:nvSpPr>
        <p:spPr bwMode="auto">
          <a:xfrm>
            <a:off x="4710113" y="7377113"/>
            <a:ext cx="5932487" cy="423545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dirty="0"/>
          </a:p>
        </p:txBody>
      </p:sp>
      <p:pic>
        <p:nvPicPr>
          <p:cNvPr id="3" name="Picture 2">
            <a:extLst>
              <a:ext uri="{FF2B5EF4-FFF2-40B4-BE49-F238E27FC236}">
                <a16:creationId xmlns:a16="http://schemas.microsoft.com/office/drawing/2014/main" id="{B3E54B98-C8D3-4B73-94B8-79E5C59305F5}"/>
              </a:ext>
            </a:extLst>
          </p:cNvPr>
          <p:cNvPicPr>
            <a:picLocks noChangeAspect="1"/>
          </p:cNvPicPr>
          <p:nvPr/>
        </p:nvPicPr>
        <p:blipFill>
          <a:blip r:embed="rId3"/>
          <a:stretch>
            <a:fillRect/>
          </a:stretch>
        </p:blipFill>
        <p:spPr>
          <a:xfrm>
            <a:off x="1885569" y="685800"/>
            <a:ext cx="8420861" cy="6096000"/>
          </a:xfrm>
          <a:prstGeom prst="rect">
            <a:avLst/>
          </a:prstGeom>
        </p:spPr>
      </p:pic>
    </p:spTree>
    <p:extLst>
      <p:ext uri="{BB962C8B-B14F-4D97-AF65-F5344CB8AC3E}">
        <p14:creationId xmlns:p14="http://schemas.microsoft.com/office/powerpoint/2010/main" val="300119121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p:txBody>
          <a:bodyPr/>
          <a:lstStyle/>
          <a:p>
            <a:r>
              <a:rPr lang="en-US" altLang="en-US" dirty="0"/>
              <a:t>CLASSIFICATION FOR REFRIGERANTS</a:t>
            </a:r>
          </a:p>
        </p:txBody>
      </p:sp>
      <p:graphicFrame>
        <p:nvGraphicFramePr>
          <p:cNvPr id="2" name="Table 1"/>
          <p:cNvGraphicFramePr>
            <a:graphicFrameLocks noGrp="1"/>
          </p:cNvGraphicFramePr>
          <p:nvPr>
            <p:extLst>
              <p:ext uri="{D42A27DB-BD31-4B8C-83A1-F6EECF244321}">
                <p14:modId xmlns:p14="http://schemas.microsoft.com/office/powerpoint/2010/main" val="1168914706"/>
              </p:ext>
            </p:extLst>
          </p:nvPr>
        </p:nvGraphicFramePr>
        <p:xfrm>
          <a:off x="1485900" y="762000"/>
          <a:ext cx="8877300" cy="5176520"/>
        </p:xfrm>
        <a:graphic>
          <a:graphicData uri="http://schemas.openxmlformats.org/drawingml/2006/table">
            <a:tbl>
              <a:tblPr firstRow="1" bandRow="1">
                <a:tableStyleId>{5940675A-B579-460E-94D1-54222C63F5DA}</a:tableStyleId>
              </a:tblPr>
              <a:tblGrid>
                <a:gridCol w="3242144">
                  <a:extLst>
                    <a:ext uri="{9D8B030D-6E8A-4147-A177-3AD203B41FA5}">
                      <a16:colId xmlns:a16="http://schemas.microsoft.com/office/drawing/2014/main" val="20000"/>
                    </a:ext>
                  </a:extLst>
                </a:gridCol>
                <a:gridCol w="1350893">
                  <a:extLst>
                    <a:ext uri="{9D8B030D-6E8A-4147-A177-3AD203B41FA5}">
                      <a16:colId xmlns:a16="http://schemas.microsoft.com/office/drawing/2014/main" val="20001"/>
                    </a:ext>
                  </a:extLst>
                </a:gridCol>
                <a:gridCol w="1312297">
                  <a:extLst>
                    <a:ext uri="{9D8B030D-6E8A-4147-A177-3AD203B41FA5}">
                      <a16:colId xmlns:a16="http://schemas.microsoft.com/office/drawing/2014/main" val="20002"/>
                    </a:ext>
                  </a:extLst>
                </a:gridCol>
                <a:gridCol w="2971966">
                  <a:extLst>
                    <a:ext uri="{9D8B030D-6E8A-4147-A177-3AD203B41FA5}">
                      <a16:colId xmlns:a16="http://schemas.microsoft.com/office/drawing/2014/main" val="20003"/>
                    </a:ext>
                  </a:extLst>
                </a:gridCol>
              </a:tblGrid>
              <a:tr h="523241">
                <a:tc>
                  <a:txBody>
                    <a:bodyPr/>
                    <a:lstStyle/>
                    <a:p>
                      <a:pPr algn="ctr"/>
                      <a:r>
                        <a:rPr lang="en-US" sz="2400" b="1" dirty="0">
                          <a:solidFill>
                            <a:schemeClr val="tx1"/>
                          </a:solidFill>
                        </a:rPr>
                        <a:t>Flammability</a:t>
                      </a:r>
                    </a:p>
                  </a:txBody>
                  <a:tcPr anchor="ctr">
                    <a:solidFill>
                      <a:srgbClr val="FFC000"/>
                    </a:solidFill>
                  </a:tcPr>
                </a:tc>
                <a:tc>
                  <a:txBody>
                    <a:bodyPr/>
                    <a:lstStyle/>
                    <a:p>
                      <a:pPr algn="ctr"/>
                      <a:r>
                        <a:rPr lang="en-US" sz="2400" b="1" dirty="0">
                          <a:solidFill>
                            <a:schemeClr val="tx1"/>
                          </a:solidFill>
                        </a:rPr>
                        <a:t>Lower Toxicity</a:t>
                      </a:r>
                    </a:p>
                  </a:txBody>
                  <a:tcPr anchor="ctr">
                    <a:solidFill>
                      <a:srgbClr val="FFC000"/>
                    </a:solidFill>
                  </a:tcPr>
                </a:tc>
                <a:tc>
                  <a:txBody>
                    <a:bodyPr/>
                    <a:lstStyle/>
                    <a:p>
                      <a:pPr algn="ctr"/>
                      <a:r>
                        <a:rPr lang="en-US" sz="2300" b="1" dirty="0">
                          <a:solidFill>
                            <a:schemeClr val="tx1"/>
                          </a:solidFill>
                        </a:rPr>
                        <a:t>Higher Toxicity</a:t>
                      </a:r>
                    </a:p>
                  </a:txBody>
                  <a:tcPr anchor="ctr">
                    <a:solidFill>
                      <a:srgbClr val="FFC000"/>
                    </a:solidFill>
                  </a:tcPr>
                </a:tc>
                <a:tc>
                  <a:txBody>
                    <a:bodyPr/>
                    <a:lstStyle/>
                    <a:p>
                      <a:pPr algn="ctr"/>
                      <a:r>
                        <a:rPr lang="en-US" sz="2400" b="1" dirty="0"/>
                        <a:t>Refrigerants</a:t>
                      </a:r>
                    </a:p>
                  </a:txBody>
                  <a:tcPr anchor="ctr">
                    <a:solidFill>
                      <a:srgbClr val="FFC000"/>
                    </a:solidFill>
                  </a:tcPr>
                </a:tc>
                <a:extLst>
                  <a:ext uri="{0D108BD9-81ED-4DB2-BD59-A6C34878D82A}">
                    <a16:rowId xmlns:a16="http://schemas.microsoft.com/office/drawing/2014/main" val="10000"/>
                  </a:ext>
                </a:extLst>
              </a:tr>
              <a:tr h="1143000">
                <a:tc>
                  <a:txBody>
                    <a:bodyPr/>
                    <a:lstStyle/>
                    <a:p>
                      <a:pPr algn="ctr"/>
                      <a:r>
                        <a:rPr lang="en-US" sz="2400" b="1" dirty="0">
                          <a:solidFill>
                            <a:srgbClr val="FF0000"/>
                          </a:solidFill>
                        </a:rPr>
                        <a:t>No Flame Propagation</a:t>
                      </a:r>
                    </a:p>
                  </a:txBody>
                  <a:tcPr anchor="ctr">
                    <a:solidFill>
                      <a:schemeClr val="bg2"/>
                    </a:solidFill>
                  </a:tcPr>
                </a:tc>
                <a:tc>
                  <a:txBody>
                    <a:bodyPr/>
                    <a:lstStyle/>
                    <a:p>
                      <a:pPr algn="ctr"/>
                      <a:r>
                        <a:rPr lang="en-US" sz="2400" b="1" dirty="0">
                          <a:solidFill>
                            <a:srgbClr val="00B050"/>
                          </a:solidFill>
                        </a:rPr>
                        <a:t>A1</a:t>
                      </a:r>
                    </a:p>
                  </a:txBody>
                  <a:tcPr anchor="ctr">
                    <a:solidFill>
                      <a:schemeClr val="bg2"/>
                    </a:solidFill>
                  </a:tcPr>
                </a:tc>
                <a:tc>
                  <a:txBody>
                    <a:bodyPr/>
                    <a:lstStyle/>
                    <a:p>
                      <a:pPr algn="ctr"/>
                      <a:r>
                        <a:rPr lang="en-US" sz="2400" b="1" dirty="0">
                          <a:solidFill>
                            <a:schemeClr val="tx1"/>
                          </a:solidFill>
                        </a:rPr>
                        <a:t>B1</a:t>
                      </a:r>
                    </a:p>
                  </a:txBody>
                  <a:tcPr anchor="ctr">
                    <a:solidFill>
                      <a:schemeClr val="bg2"/>
                    </a:solidFill>
                  </a:tcPr>
                </a:tc>
                <a:tc>
                  <a:txBody>
                    <a:bodyPr/>
                    <a:lstStyle/>
                    <a:p>
                      <a:pPr algn="l"/>
                      <a:r>
                        <a:rPr lang="en-US" sz="2000" b="1" dirty="0">
                          <a:solidFill>
                            <a:srgbClr val="00B050"/>
                          </a:solidFill>
                        </a:rPr>
                        <a:t>(A1)</a:t>
                      </a:r>
                      <a:r>
                        <a:rPr lang="en-US" sz="2000" b="1" baseline="0" dirty="0">
                          <a:solidFill>
                            <a:srgbClr val="00B050"/>
                          </a:solidFill>
                        </a:rPr>
                        <a:t> </a:t>
                      </a:r>
                      <a:r>
                        <a:rPr lang="en-US" sz="2000" b="0" baseline="0" dirty="0">
                          <a:solidFill>
                            <a:srgbClr val="00B050"/>
                          </a:solidFill>
                        </a:rPr>
                        <a:t>R-12, R-22, R134a</a:t>
                      </a:r>
                      <a:endParaRPr lang="en-US" sz="2000" b="1" dirty="0">
                        <a:solidFill>
                          <a:srgbClr val="00B050"/>
                        </a:solidFill>
                      </a:endParaRPr>
                    </a:p>
                    <a:p>
                      <a:pPr algn="l"/>
                      <a:r>
                        <a:rPr lang="en-US" sz="2000" b="0" dirty="0">
                          <a:solidFill>
                            <a:srgbClr val="00B050"/>
                          </a:solidFill>
                        </a:rPr>
                        <a:t>         R410A</a:t>
                      </a:r>
                      <a:r>
                        <a:rPr lang="en-US" sz="2000" b="0" baseline="0" dirty="0">
                          <a:solidFill>
                            <a:srgbClr val="00B050"/>
                          </a:solidFill>
                        </a:rPr>
                        <a:t> R-477 etc.</a:t>
                      </a:r>
                      <a:endParaRPr lang="en-US" sz="2000" b="0" dirty="0">
                        <a:solidFill>
                          <a:srgbClr val="00B050"/>
                        </a:solidFill>
                      </a:endParaRPr>
                    </a:p>
                    <a:p>
                      <a:pPr algn="l"/>
                      <a:endParaRPr lang="en-US" sz="2000" b="1" dirty="0"/>
                    </a:p>
                    <a:p>
                      <a:pPr algn="l"/>
                      <a:r>
                        <a:rPr lang="en-US" sz="2000" b="1" kern="1200" dirty="0">
                          <a:solidFill>
                            <a:schemeClr val="tx1"/>
                          </a:solidFill>
                          <a:latin typeface="+mn-lt"/>
                          <a:ea typeface="+mn-ea"/>
                          <a:cs typeface="+mn-cs"/>
                        </a:rPr>
                        <a:t>(</a:t>
                      </a:r>
                      <a:r>
                        <a:rPr lang="en-US" sz="2000" b="1" dirty="0">
                          <a:solidFill>
                            <a:schemeClr val="tx1"/>
                          </a:solidFill>
                        </a:rPr>
                        <a:t>B1)</a:t>
                      </a:r>
                      <a:r>
                        <a:rPr lang="en-US" sz="2000" b="1" baseline="0" dirty="0">
                          <a:solidFill>
                            <a:schemeClr val="tx1"/>
                          </a:solidFill>
                        </a:rPr>
                        <a:t>    </a:t>
                      </a:r>
                      <a:r>
                        <a:rPr lang="en-US" sz="2000" b="1" dirty="0">
                          <a:solidFill>
                            <a:schemeClr val="tx1"/>
                          </a:solidFill>
                        </a:rPr>
                        <a:t>R-123</a:t>
                      </a:r>
                    </a:p>
                  </a:txBody>
                  <a:tcPr>
                    <a:solidFill>
                      <a:schemeClr val="bg2"/>
                    </a:solidFill>
                  </a:tcPr>
                </a:tc>
                <a:extLst>
                  <a:ext uri="{0D108BD9-81ED-4DB2-BD59-A6C34878D82A}">
                    <a16:rowId xmlns:a16="http://schemas.microsoft.com/office/drawing/2014/main" val="10001"/>
                  </a:ext>
                </a:extLst>
              </a:tr>
              <a:tr h="1051560">
                <a:tc>
                  <a:txBody>
                    <a:bodyPr/>
                    <a:lstStyle/>
                    <a:p>
                      <a:pPr algn="ctr"/>
                      <a:r>
                        <a:rPr lang="en-US" sz="2400" b="1" dirty="0">
                          <a:solidFill>
                            <a:srgbClr val="FF0000"/>
                          </a:solidFill>
                        </a:rPr>
                        <a:t>Lower</a:t>
                      </a:r>
                    </a:p>
                  </a:txBody>
                  <a:tcPr anchor="ctr">
                    <a:solidFill>
                      <a:srgbClr val="FF0000">
                        <a:alpha val="22000"/>
                      </a:srgbClr>
                    </a:solidFill>
                  </a:tcPr>
                </a:tc>
                <a:tc>
                  <a:txBody>
                    <a:bodyPr/>
                    <a:lstStyle/>
                    <a:p>
                      <a:pPr algn="ctr"/>
                      <a:r>
                        <a:rPr lang="en-US" sz="2400" b="1" dirty="0">
                          <a:solidFill>
                            <a:srgbClr val="0000CC"/>
                          </a:solidFill>
                        </a:rPr>
                        <a:t>A2L</a:t>
                      </a:r>
                    </a:p>
                  </a:txBody>
                  <a:tcPr anchor="ctr">
                    <a:solidFill>
                      <a:srgbClr val="FF0000">
                        <a:alpha val="22000"/>
                      </a:srgbClr>
                    </a:solidFill>
                  </a:tcPr>
                </a:tc>
                <a:tc>
                  <a:txBody>
                    <a:bodyPr/>
                    <a:lstStyle/>
                    <a:p>
                      <a:pPr algn="ctr"/>
                      <a:r>
                        <a:rPr lang="en-US" sz="2400" b="1" dirty="0">
                          <a:solidFill>
                            <a:schemeClr val="tx1"/>
                          </a:solidFill>
                        </a:rPr>
                        <a:t>B2L</a:t>
                      </a:r>
                    </a:p>
                  </a:txBody>
                  <a:tcPr anchor="ctr">
                    <a:solidFill>
                      <a:srgbClr val="FF0000">
                        <a:alpha val="22000"/>
                      </a:srgbClr>
                    </a:solidFill>
                  </a:tcPr>
                </a:tc>
                <a:tc>
                  <a:txBody>
                    <a:bodyPr/>
                    <a:lstStyle/>
                    <a:p>
                      <a:pPr algn="l"/>
                      <a:endParaRPr lang="pt-BR" sz="2000" b="1" dirty="0">
                        <a:solidFill>
                          <a:srgbClr val="0000CC"/>
                        </a:solidFill>
                      </a:endParaRPr>
                    </a:p>
                    <a:p>
                      <a:pPr algn="l"/>
                      <a:r>
                        <a:rPr lang="pt-BR" sz="2000" b="1" dirty="0">
                          <a:solidFill>
                            <a:srgbClr val="0000CC"/>
                          </a:solidFill>
                        </a:rPr>
                        <a:t>(A2L) </a:t>
                      </a:r>
                      <a:r>
                        <a:rPr lang="pt-BR" sz="2000" dirty="0">
                          <a:solidFill>
                            <a:srgbClr val="0000CC"/>
                          </a:solidFill>
                        </a:rPr>
                        <a:t>R-1234yf,</a:t>
                      </a:r>
                      <a:r>
                        <a:rPr lang="pt-BR" sz="2000" baseline="0" dirty="0">
                          <a:solidFill>
                            <a:srgbClr val="0000CC"/>
                          </a:solidFill>
                        </a:rPr>
                        <a:t> </a:t>
                      </a:r>
                    </a:p>
                    <a:p>
                      <a:pPr algn="l"/>
                      <a:r>
                        <a:rPr lang="pt-BR" sz="2000" dirty="0">
                          <a:solidFill>
                            <a:srgbClr val="0000CC"/>
                          </a:solidFill>
                        </a:rPr>
                        <a:t>R-1234ze, R-1234zd </a:t>
                      </a:r>
                    </a:p>
                  </a:txBody>
                  <a:tcPr>
                    <a:solidFill>
                      <a:srgbClr val="FF0000">
                        <a:alpha val="22000"/>
                      </a:srgbClr>
                    </a:solidFill>
                  </a:tcPr>
                </a:tc>
                <a:extLst>
                  <a:ext uri="{0D108BD9-81ED-4DB2-BD59-A6C34878D82A}">
                    <a16:rowId xmlns:a16="http://schemas.microsoft.com/office/drawing/2014/main" val="10002"/>
                  </a:ext>
                </a:extLst>
              </a:tr>
              <a:tr h="985520">
                <a:tc>
                  <a:txBody>
                    <a:bodyPr/>
                    <a:lstStyle/>
                    <a:p>
                      <a:pPr algn="ctr"/>
                      <a:r>
                        <a:rPr lang="en-US" sz="2400" b="1" dirty="0">
                          <a:solidFill>
                            <a:srgbClr val="FF0000"/>
                          </a:solidFill>
                        </a:rPr>
                        <a:t>Flammable</a:t>
                      </a:r>
                    </a:p>
                  </a:txBody>
                  <a:tcPr anchor="ctr">
                    <a:solidFill>
                      <a:srgbClr val="C00000">
                        <a:alpha val="41000"/>
                      </a:srgbClr>
                    </a:solidFill>
                  </a:tcPr>
                </a:tc>
                <a:tc>
                  <a:txBody>
                    <a:bodyPr/>
                    <a:lstStyle/>
                    <a:p>
                      <a:pPr algn="ctr"/>
                      <a:r>
                        <a:rPr lang="en-US" sz="2400" b="1" dirty="0">
                          <a:solidFill>
                            <a:schemeClr val="tx1"/>
                          </a:solidFill>
                        </a:rPr>
                        <a:t>A2</a:t>
                      </a:r>
                    </a:p>
                  </a:txBody>
                  <a:tcPr anchor="ctr">
                    <a:solidFill>
                      <a:srgbClr val="C00000">
                        <a:alpha val="41000"/>
                      </a:srgbClr>
                    </a:solidFill>
                  </a:tcPr>
                </a:tc>
                <a:tc>
                  <a:txBody>
                    <a:bodyPr/>
                    <a:lstStyle/>
                    <a:p>
                      <a:pPr algn="ctr"/>
                      <a:r>
                        <a:rPr lang="en-US" sz="2400" b="1" dirty="0">
                          <a:solidFill>
                            <a:srgbClr val="7030A0"/>
                          </a:solidFill>
                        </a:rPr>
                        <a:t>B2</a:t>
                      </a:r>
                    </a:p>
                  </a:txBody>
                  <a:tcPr anchor="ctr">
                    <a:solidFill>
                      <a:srgbClr val="C00000">
                        <a:alpha val="41000"/>
                      </a:srgbClr>
                    </a:solidFill>
                  </a:tcPr>
                </a:tc>
                <a:tc>
                  <a:txBody>
                    <a:bodyPr/>
                    <a:lstStyle/>
                    <a:p>
                      <a:pPr algn="l"/>
                      <a:endParaRPr lang="en-US" sz="2000" b="1" dirty="0">
                        <a:solidFill>
                          <a:srgbClr val="7030A0"/>
                        </a:solidFill>
                      </a:endParaRPr>
                    </a:p>
                    <a:p>
                      <a:pPr algn="l"/>
                      <a:r>
                        <a:rPr lang="en-US" sz="2000" b="1" dirty="0">
                          <a:solidFill>
                            <a:srgbClr val="7030A0"/>
                          </a:solidFill>
                        </a:rPr>
                        <a:t>(B2)   R-717</a:t>
                      </a:r>
                    </a:p>
                  </a:txBody>
                  <a:tcPr>
                    <a:solidFill>
                      <a:srgbClr val="C00000">
                        <a:alpha val="41000"/>
                      </a:srgbClr>
                    </a:solidFill>
                  </a:tcPr>
                </a:tc>
                <a:extLst>
                  <a:ext uri="{0D108BD9-81ED-4DB2-BD59-A6C34878D82A}">
                    <a16:rowId xmlns:a16="http://schemas.microsoft.com/office/drawing/2014/main" val="10003"/>
                  </a:ext>
                </a:extLst>
              </a:tr>
              <a:tr h="462280">
                <a:tc>
                  <a:txBody>
                    <a:bodyPr/>
                    <a:lstStyle/>
                    <a:p>
                      <a:pPr algn="ctr"/>
                      <a:r>
                        <a:rPr lang="en-US" sz="2400" b="1" dirty="0">
                          <a:solidFill>
                            <a:schemeClr val="tx1"/>
                          </a:solidFill>
                        </a:rPr>
                        <a:t>Higher </a:t>
                      </a:r>
                    </a:p>
                  </a:txBody>
                  <a:tcPr anchor="ctr">
                    <a:solidFill>
                      <a:srgbClr val="FF0000">
                        <a:alpha val="73000"/>
                      </a:srgbClr>
                    </a:solidFill>
                  </a:tcPr>
                </a:tc>
                <a:tc>
                  <a:txBody>
                    <a:bodyPr/>
                    <a:lstStyle/>
                    <a:p>
                      <a:pPr algn="ctr"/>
                      <a:r>
                        <a:rPr lang="en-US" sz="2400" b="1" dirty="0">
                          <a:solidFill>
                            <a:schemeClr val="tx1"/>
                          </a:solidFill>
                        </a:rPr>
                        <a:t>A3</a:t>
                      </a:r>
                    </a:p>
                  </a:txBody>
                  <a:tcPr anchor="ctr">
                    <a:solidFill>
                      <a:srgbClr val="FF0000">
                        <a:alpha val="73000"/>
                      </a:srgbClr>
                    </a:solidFill>
                  </a:tcPr>
                </a:tc>
                <a:tc>
                  <a:txBody>
                    <a:bodyPr/>
                    <a:lstStyle/>
                    <a:p>
                      <a:pPr algn="ctr"/>
                      <a:r>
                        <a:rPr lang="en-US" sz="2400" b="1" dirty="0">
                          <a:solidFill>
                            <a:schemeClr val="tx1"/>
                          </a:solidFill>
                        </a:rPr>
                        <a:t>B3</a:t>
                      </a:r>
                    </a:p>
                  </a:txBody>
                  <a:tcPr anchor="ctr">
                    <a:solidFill>
                      <a:srgbClr val="FF0000">
                        <a:alpha val="73000"/>
                      </a:srgbClr>
                    </a:solidFill>
                  </a:tcPr>
                </a:tc>
                <a:tc>
                  <a:txBody>
                    <a:bodyPr/>
                    <a:lstStyle/>
                    <a:p>
                      <a:pPr algn="l"/>
                      <a:endParaRPr lang="pt-BR" sz="2000" b="1" dirty="0">
                        <a:solidFill>
                          <a:schemeClr val="tx1"/>
                        </a:solidFill>
                      </a:endParaRPr>
                    </a:p>
                    <a:p>
                      <a:pPr algn="l"/>
                      <a:r>
                        <a:rPr lang="pt-BR" sz="2000" b="1" dirty="0">
                          <a:solidFill>
                            <a:schemeClr val="tx1"/>
                          </a:solidFill>
                        </a:rPr>
                        <a:t>(A3)   </a:t>
                      </a:r>
                      <a:r>
                        <a:rPr lang="pt-BR" sz="2000" dirty="0">
                          <a:solidFill>
                            <a:schemeClr val="tx1"/>
                          </a:solidFill>
                        </a:rPr>
                        <a:t>R-170,</a:t>
                      </a:r>
                      <a:r>
                        <a:rPr lang="pt-BR" sz="2000" baseline="0" dirty="0">
                          <a:solidFill>
                            <a:schemeClr val="tx1"/>
                          </a:solidFill>
                        </a:rPr>
                        <a:t> </a:t>
                      </a:r>
                      <a:r>
                        <a:rPr lang="pt-BR" sz="2000" dirty="0">
                          <a:solidFill>
                            <a:schemeClr val="tx1"/>
                          </a:solidFill>
                        </a:rPr>
                        <a:t>R-290, </a:t>
                      </a:r>
                      <a:br>
                        <a:rPr lang="pt-BR" sz="2000" dirty="0">
                          <a:solidFill>
                            <a:schemeClr val="tx1"/>
                          </a:solidFill>
                        </a:rPr>
                      </a:br>
                      <a:r>
                        <a:rPr lang="pt-BR" sz="2000" baseline="0" dirty="0">
                          <a:solidFill>
                            <a:schemeClr val="tx1"/>
                          </a:solidFill>
                        </a:rPr>
                        <a:t> </a:t>
                      </a:r>
                      <a:r>
                        <a:rPr lang="pt-BR" sz="2000" dirty="0">
                          <a:solidFill>
                            <a:schemeClr val="tx1"/>
                          </a:solidFill>
                        </a:rPr>
                        <a:t>R-441</a:t>
                      </a:r>
                      <a:r>
                        <a:rPr lang="pt-BR" sz="2000" baseline="0" dirty="0">
                          <a:solidFill>
                            <a:schemeClr val="tx1"/>
                          </a:solidFill>
                        </a:rPr>
                        <a:t>, R-600</a:t>
                      </a:r>
                      <a:endParaRPr lang="en-US" sz="2000" dirty="0">
                        <a:solidFill>
                          <a:schemeClr val="tx1"/>
                        </a:solidFill>
                      </a:endParaRPr>
                    </a:p>
                  </a:txBody>
                  <a:tcPr>
                    <a:solidFill>
                      <a:srgbClr val="FF0000">
                        <a:alpha val="73000"/>
                      </a:srgb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788" t="25746" r="24119" b="28138"/>
          <a:stretch/>
        </p:blipFill>
        <p:spPr>
          <a:xfrm>
            <a:off x="7772400" y="304800"/>
            <a:ext cx="3547464" cy="2826418"/>
          </a:xfrm>
          <a:prstGeom prst="rect">
            <a:avLst/>
          </a:prstGeom>
        </p:spPr>
      </p:pic>
      <p:sp>
        <p:nvSpPr>
          <p:cNvPr id="5" name="Title 4">
            <a:extLst>
              <a:ext uri="{FF2B5EF4-FFF2-40B4-BE49-F238E27FC236}">
                <a16:creationId xmlns:a16="http://schemas.microsoft.com/office/drawing/2014/main" id="{04AAD3AA-E07F-4F52-B427-C561FE64F348}"/>
              </a:ext>
            </a:extLst>
          </p:cNvPr>
          <p:cNvSpPr>
            <a:spLocks noGrp="1"/>
          </p:cNvSpPr>
          <p:nvPr>
            <p:ph type="ctrTitle"/>
          </p:nvPr>
        </p:nvSpPr>
        <p:spPr/>
        <p:txBody>
          <a:bodyPr/>
          <a:lstStyle/>
          <a:p>
            <a:r>
              <a:rPr lang="en-US" dirty="0"/>
              <a:t>Type III</a:t>
            </a:r>
          </a:p>
        </p:txBody>
      </p:sp>
      <p:sp>
        <p:nvSpPr>
          <p:cNvPr id="6" name="Subtitle 5">
            <a:extLst>
              <a:ext uri="{FF2B5EF4-FFF2-40B4-BE49-F238E27FC236}">
                <a16:creationId xmlns:a16="http://schemas.microsoft.com/office/drawing/2014/main" id="{084254A5-0298-4427-8E0F-B7E5BFD2728B}"/>
              </a:ext>
            </a:extLst>
          </p:cNvPr>
          <p:cNvSpPr>
            <a:spLocks noGrp="1"/>
          </p:cNvSpPr>
          <p:nvPr>
            <p:ph type="subTitle" idx="1"/>
          </p:nvPr>
        </p:nvSpPr>
        <p:spPr/>
        <p:txBody>
          <a:bodyPr/>
          <a:lstStyle/>
          <a:p>
            <a:endParaRPr lang="en-US" dirty="0"/>
          </a:p>
        </p:txBody>
      </p:sp>
      <p:pic>
        <p:nvPicPr>
          <p:cNvPr id="7" name="Picture 2" descr="image description">
            <a:extLst>
              <a:ext uri="{FF2B5EF4-FFF2-40B4-BE49-F238E27FC236}">
                <a16:creationId xmlns:a16="http://schemas.microsoft.com/office/drawing/2014/main" id="{570D67AF-0A08-4C00-8D11-FEBC02CD0C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13" t="5147" r="31272"/>
          <a:stretch/>
        </p:blipFill>
        <p:spPr bwMode="auto">
          <a:xfrm>
            <a:off x="4495800" y="1014092"/>
            <a:ext cx="1064172" cy="1776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8C5C102-AD91-4325-BAF2-2B02A20876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954611"/>
            <a:ext cx="1124574" cy="1895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13028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III Certification Contents</a:t>
            </a:r>
          </a:p>
        </p:txBody>
      </p:sp>
      <p:sp>
        <p:nvSpPr>
          <p:cNvPr id="3" name="Content Placeholder 2"/>
          <p:cNvSpPr>
            <a:spLocks noGrp="1"/>
          </p:cNvSpPr>
          <p:nvPr>
            <p:ph idx="1"/>
          </p:nvPr>
        </p:nvSpPr>
        <p:spPr/>
        <p:txBody>
          <a:bodyPr anchor="t">
            <a:normAutofit fontScale="92500" lnSpcReduction="20000"/>
          </a:bodyPr>
          <a:lstStyle/>
          <a:p>
            <a:r>
              <a:rPr lang="en-US" dirty="0"/>
              <a:t>Leak Detection </a:t>
            </a:r>
          </a:p>
          <a:p>
            <a:r>
              <a:rPr lang="en-US" dirty="0"/>
              <a:t>Leak Repair Requirements</a:t>
            </a:r>
          </a:p>
          <a:p>
            <a:r>
              <a:rPr lang="en-US" dirty="0"/>
              <a:t>Recovery Techniques</a:t>
            </a:r>
          </a:p>
          <a:p>
            <a:r>
              <a:rPr lang="en-US" dirty="0"/>
              <a:t>Recharging Techniques</a:t>
            </a:r>
          </a:p>
          <a:p>
            <a:r>
              <a:rPr lang="en-US" dirty="0"/>
              <a:t>Recovery Requirements</a:t>
            </a:r>
          </a:p>
          <a:p>
            <a:r>
              <a:rPr lang="en-US" dirty="0"/>
              <a:t>Refrigeration Notes</a:t>
            </a:r>
          </a:p>
          <a:p>
            <a:r>
              <a:rPr lang="en-US" dirty="0"/>
              <a:t>Safety</a:t>
            </a:r>
          </a:p>
        </p:txBody>
      </p:sp>
    </p:spTree>
    <p:extLst>
      <p:ext uri="{BB962C8B-B14F-4D97-AF65-F5344CB8AC3E}">
        <p14:creationId xmlns:p14="http://schemas.microsoft.com/office/powerpoint/2010/main" val="26425083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altLang="en-US" dirty="0"/>
              <a:t>Type  III</a:t>
            </a:r>
          </a:p>
        </p:txBody>
      </p:sp>
      <p:sp>
        <p:nvSpPr>
          <p:cNvPr id="185347" name="Rectangle 3"/>
          <p:cNvSpPr>
            <a:spLocks noGrp="1" noChangeArrowheads="1"/>
          </p:cNvSpPr>
          <p:nvPr>
            <p:ph idx="1"/>
          </p:nvPr>
        </p:nvSpPr>
        <p:spPr/>
        <p:txBody>
          <a:bodyPr anchor="t"/>
          <a:lstStyle/>
          <a:p>
            <a:r>
              <a:rPr lang="en-US" altLang="en-US" dirty="0"/>
              <a:t>Most low-pressure appliances are used for comfort cooling and are subject to a lower allowable leak rate.</a:t>
            </a:r>
          </a:p>
        </p:txBody>
      </p:sp>
      <p:pic>
        <p:nvPicPr>
          <p:cNvPr id="185350" name="Picture 9" descr="one stage centrifugal com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313" y="3637518"/>
            <a:ext cx="38496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18" t="31353" r="26933" b="29603"/>
          <a:stretch/>
        </p:blipFill>
        <p:spPr bwMode="auto">
          <a:xfrm>
            <a:off x="1828800" y="3551793"/>
            <a:ext cx="3635664"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  III</a:t>
            </a:r>
            <a:endParaRPr lang="en-US" dirty="0"/>
          </a:p>
        </p:txBody>
      </p:sp>
      <p:sp>
        <p:nvSpPr>
          <p:cNvPr id="3" name="Content Placeholder 2"/>
          <p:cNvSpPr>
            <a:spLocks noGrp="1"/>
          </p:cNvSpPr>
          <p:nvPr>
            <p:ph idx="1"/>
          </p:nvPr>
        </p:nvSpPr>
        <p:spPr>
          <a:xfrm>
            <a:off x="440286" y="1981200"/>
            <a:ext cx="7332114" cy="3877600"/>
          </a:xfrm>
        </p:spPr>
        <p:txBody>
          <a:bodyPr>
            <a:normAutofit/>
          </a:bodyPr>
          <a:lstStyle/>
          <a:p>
            <a:r>
              <a:rPr lang="en-US" dirty="0"/>
              <a:t>The owner and/or operator of the equipment is responsible for:</a:t>
            </a:r>
          </a:p>
          <a:p>
            <a:pPr lvl="1"/>
            <a:r>
              <a:rPr lang="en-US" dirty="0"/>
              <a:t>Keeping records of all leak inspections. </a:t>
            </a:r>
          </a:p>
          <a:p>
            <a:pPr lvl="1"/>
            <a:r>
              <a:rPr lang="en-US" dirty="0"/>
              <a:t>Completed leak repair verification tests.  </a:t>
            </a:r>
          </a:p>
          <a:p>
            <a:pPr lvl="1"/>
            <a:r>
              <a:rPr lang="en-US" dirty="0"/>
              <a:t>Obtaining service records from the servicing company doing any work on an appliance.</a:t>
            </a:r>
          </a:p>
        </p:txBody>
      </p:sp>
      <p:pic>
        <p:nvPicPr>
          <p:cNvPr id="9" name="Picture 8">
            <a:extLst>
              <a:ext uri="{FF2B5EF4-FFF2-40B4-BE49-F238E27FC236}">
                <a16:creationId xmlns:a16="http://schemas.microsoft.com/office/drawing/2014/main" id="{6B41102E-B6A5-4E5E-B437-809E022F250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77200" y="2279800"/>
            <a:ext cx="3579000" cy="3579000"/>
          </a:xfrm>
          <a:prstGeom prst="rect">
            <a:avLst/>
          </a:prstGeom>
        </p:spPr>
      </p:pic>
    </p:spTree>
    <p:extLst>
      <p:ext uri="{BB962C8B-B14F-4D97-AF65-F5344CB8AC3E}">
        <p14:creationId xmlns:p14="http://schemas.microsoft.com/office/powerpoint/2010/main" val="12025040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  III</a:t>
            </a:r>
            <a:endParaRPr lang="en-US" dirty="0"/>
          </a:p>
        </p:txBody>
      </p:sp>
      <p:sp>
        <p:nvSpPr>
          <p:cNvPr id="3" name="Content Placeholder 2"/>
          <p:cNvSpPr>
            <a:spLocks noGrp="1"/>
          </p:cNvSpPr>
          <p:nvPr>
            <p:ph idx="1"/>
          </p:nvPr>
        </p:nvSpPr>
        <p:spPr/>
        <p:txBody>
          <a:bodyPr/>
          <a:lstStyle/>
          <a:p>
            <a:r>
              <a:rPr lang="en-US" dirty="0"/>
              <a:t>If EPA regulations change after the technician is certified, it is the technician's responsibility to comply with these changes.</a:t>
            </a:r>
          </a:p>
        </p:txBody>
      </p:sp>
    </p:spTree>
    <p:extLst>
      <p:ext uri="{BB962C8B-B14F-4D97-AF65-F5344CB8AC3E}">
        <p14:creationId xmlns:p14="http://schemas.microsoft.com/office/powerpoint/2010/main" val="139066348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3540" name="Picture 5" descr="https://sp.yimg.com/ib/th?id=JN.MolqFGFGMZynC6dNcAzQ%2fA&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t="20502" b="20023"/>
          <a:stretch>
            <a:fillRect/>
          </a:stretch>
        </p:blipFill>
        <p:spPr bwMode="auto">
          <a:xfrm>
            <a:off x="657225" y="3403528"/>
            <a:ext cx="4962525" cy="15642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Description</a:t>
            </a:r>
          </a:p>
        </p:txBody>
      </p:sp>
      <p:sp>
        <p:nvSpPr>
          <p:cNvPr id="193539" name="Rectangle 3"/>
          <p:cNvSpPr>
            <a:spLocks noGrp="1" noChangeArrowheads="1"/>
          </p:cNvSpPr>
          <p:nvPr>
            <p:ph idx="1"/>
          </p:nvPr>
        </p:nvSpPr>
        <p:spPr>
          <a:xfrm>
            <a:off x="6335805" y="2180496"/>
            <a:ext cx="5275001" cy="4045683"/>
          </a:xfrm>
        </p:spPr>
        <p:txBody>
          <a:bodyPr>
            <a:normAutofit fontScale="92500" lnSpcReduction="20000"/>
          </a:bodyPr>
          <a:lstStyle/>
          <a:p>
            <a:r>
              <a:rPr lang="en-US" altLang="en-US" sz="2800" dirty="0"/>
              <a:t>Low-pressure systems are semi-hermetic.</a:t>
            </a:r>
          </a:p>
          <a:p>
            <a:r>
              <a:rPr lang="en-US" altLang="en-US" sz="2800" dirty="0"/>
              <a:t>Operate below atmospheric pressure (in a vacuum).</a:t>
            </a:r>
          </a:p>
          <a:p>
            <a:r>
              <a:rPr lang="en-US" altLang="en-US" sz="2800" dirty="0"/>
              <a:t>Leaks in the gaskets or fittings will cause air and moisture to enter the system.  </a:t>
            </a:r>
          </a:p>
          <a:p>
            <a:r>
              <a:rPr lang="en-US" altLang="en-US" sz="2800" dirty="0"/>
              <a:t>Leaks must be repaired to reduce the operation of the purge unit and loss of refrigerant.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Crack position.</a:t>
            </a:r>
          </a:p>
          <a:p>
            <a:endParaRPr lang="en-US" altLang="en-US" dirty="0"/>
          </a:p>
        </p:txBody>
      </p:sp>
      <p:grpSp>
        <p:nvGrpSpPr>
          <p:cNvPr id="9" name="Group 8"/>
          <p:cNvGrpSpPr/>
          <p:nvPr/>
        </p:nvGrpSpPr>
        <p:grpSpPr>
          <a:xfrm>
            <a:off x="3505200" y="2401669"/>
            <a:ext cx="4941052" cy="3197662"/>
            <a:chOff x="1981200" y="2401669"/>
            <a:chExt cx="4941052" cy="3197662"/>
          </a:xfrm>
        </p:grpSpPr>
        <p:pic>
          <p:nvPicPr>
            <p:cNvPr id="3081" name="Picture 9"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t="53120" r="55931" b="28777"/>
            <a:stretch/>
          </p:blipFill>
          <p:spPr bwMode="auto">
            <a:xfrm>
              <a:off x="2819399" y="2969511"/>
              <a:ext cx="4102853" cy="2201962"/>
            </a:xfrm>
            <a:prstGeom prst="rect">
              <a:avLst/>
            </a:prstGeom>
            <a:noFill/>
            <a:extLst>
              <a:ext uri="{909E8E84-426E-40DD-AFC4-6F175D3DCCD1}">
                <a14:hiddenFill xmlns:a14="http://schemas.microsoft.com/office/drawing/2010/main">
                  <a:solidFill>
                    <a:srgbClr val="FFFFFF"/>
                  </a:solidFill>
                </a14:hiddenFill>
              </a:ext>
            </a:extLst>
          </p:spPr>
        </p:pic>
        <p:sp>
          <p:nvSpPr>
            <p:cNvPr id="153607" name="TextBox 23"/>
            <p:cNvSpPr txBox="1">
              <a:spLocks noChangeArrowheads="1"/>
            </p:cNvSpPr>
            <p:nvPr/>
          </p:nvSpPr>
          <p:spPr bwMode="auto">
            <a:xfrm>
              <a:off x="4185286" y="4953000"/>
              <a:ext cx="1605914" cy="646331"/>
            </a:xfrm>
            <a:prstGeom prst="rect">
              <a:avLst/>
            </a:prstGeom>
            <a:solidFill>
              <a:srgbClr val="0000CC"/>
            </a:solidFill>
            <a:ln>
              <a:noFill/>
            </a:ln>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53606" name="TextBox 22"/>
            <p:cNvSpPr txBox="1">
              <a:spLocks noChangeArrowheads="1"/>
            </p:cNvSpPr>
            <p:nvPr/>
          </p:nvSpPr>
          <p:spPr bwMode="auto">
            <a:xfrm>
              <a:off x="2381358" y="2827304"/>
              <a:ext cx="2489467"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Crack</a:t>
              </a:r>
            </a:p>
            <a:p>
              <a:pPr algn="ctr" eaLnBrk="1" hangingPunct="1">
                <a:spcBef>
                  <a:spcPct val="0"/>
                </a:spcBef>
                <a:buFontTx/>
                <a:buNone/>
              </a:pPr>
              <a:r>
                <a:rPr lang="en-US" altLang="en-US" sz="1800" dirty="0">
                  <a:solidFill>
                    <a:schemeClr val="bg1"/>
                  </a:solidFill>
                  <a:latin typeface="Times New Roman" pitchFamily="18" charset="0"/>
                </a:rPr>
                <a:t>Position</a:t>
              </a:r>
            </a:p>
          </p:txBody>
        </p:sp>
        <p:sp>
          <p:nvSpPr>
            <p:cNvPr id="2" name="TextBox 1"/>
            <p:cNvSpPr txBox="1"/>
            <p:nvPr/>
          </p:nvSpPr>
          <p:spPr>
            <a:xfrm>
              <a:off x="1981200" y="3885826"/>
              <a:ext cx="1127233" cy="369332"/>
            </a:xfrm>
            <a:prstGeom prst="rect">
              <a:avLst/>
            </a:prstGeom>
            <a:solidFill>
              <a:srgbClr val="0000CC"/>
            </a:solidFill>
          </p:spPr>
          <p:txBody>
            <a:bodyPr wrap="none" rtlCol="0">
              <a:spAutoFit/>
            </a:bodyPr>
            <a:lstStyle/>
            <a:p>
              <a:r>
                <a:rPr lang="en-US" sz="1800" dirty="0">
                  <a:solidFill>
                    <a:schemeClr val="bg1"/>
                  </a:solidFill>
                </a:rPr>
                <a:t>Line Port</a:t>
              </a:r>
            </a:p>
          </p:txBody>
        </p:sp>
        <p:cxnSp>
          <p:nvCxnSpPr>
            <p:cNvPr id="4" name="Straight Arrow Connector 3"/>
            <p:cNvCxnSpPr/>
            <p:nvPr/>
          </p:nvCxnSpPr>
          <p:spPr>
            <a:xfrm>
              <a:off x="3810000" y="3473635"/>
              <a:ext cx="1178243" cy="5968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57800" y="2401669"/>
              <a:ext cx="902811" cy="646331"/>
            </a:xfrm>
            <a:prstGeom prst="rect">
              <a:avLst/>
            </a:prstGeom>
            <a:solidFill>
              <a:srgbClr val="0000CC"/>
            </a:solidFill>
          </p:spPr>
          <p:txBody>
            <a:bodyPr wrap="none" rtlCol="0">
              <a:spAutoFit/>
            </a:bodyPr>
            <a:lstStyle/>
            <a:p>
              <a:r>
                <a:rPr lang="en-US" sz="1800" dirty="0">
                  <a:solidFill>
                    <a:schemeClr val="bg1"/>
                  </a:solidFill>
                </a:rPr>
                <a:t>Service</a:t>
              </a:r>
            </a:p>
            <a:p>
              <a:r>
                <a:rPr lang="en-US" sz="1800" dirty="0">
                  <a:solidFill>
                    <a:schemeClr val="bg1"/>
                  </a:solidFill>
                </a:rPr>
                <a:t>Port</a:t>
              </a:r>
            </a:p>
          </p:txBody>
        </p:sp>
      </p:grpSp>
    </p:spTree>
    <p:extLst>
      <p:ext uri="{BB962C8B-B14F-4D97-AF65-F5344CB8AC3E}">
        <p14:creationId xmlns:p14="http://schemas.microsoft.com/office/powerpoint/2010/main" val="80602452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Leak Detection</a:t>
            </a:r>
          </a:p>
        </p:txBody>
      </p:sp>
      <p:sp>
        <p:nvSpPr>
          <p:cNvPr id="173059" name="Rectangle 3"/>
          <p:cNvSpPr>
            <a:spLocks noGrp="1" noChangeArrowheads="1"/>
          </p:cNvSpPr>
          <p:nvPr>
            <p:ph idx="1"/>
          </p:nvPr>
        </p:nvSpPr>
        <p:spPr/>
        <p:txBody>
          <a:bodyPr anchor="t"/>
          <a:lstStyle/>
          <a:p>
            <a:r>
              <a:rPr lang="en-US" dirty="0"/>
              <a:t>For a non-major repair, controlled hot water or heating blankets can be to used to pressurize a charged low-pressure system when leak testing.</a:t>
            </a:r>
          </a:p>
          <a:p>
            <a:r>
              <a:rPr lang="en-US" dirty="0"/>
              <a:t>Nitrogen may be used to increase system pressure when controlled hot water or heating blankets are not feasible. </a:t>
            </a:r>
          </a:p>
          <a:p>
            <a:endParaRPr lang="en-US" alt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tLang="en-US" dirty="0"/>
              <a:t>Leak Detection</a:t>
            </a:r>
          </a:p>
        </p:txBody>
      </p:sp>
      <p:sp>
        <p:nvSpPr>
          <p:cNvPr id="190467" name="Rectangle 3"/>
          <p:cNvSpPr>
            <a:spLocks noGrp="1" noChangeArrowheads="1"/>
          </p:cNvSpPr>
          <p:nvPr>
            <p:ph idx="1"/>
          </p:nvPr>
        </p:nvSpPr>
        <p:spPr>
          <a:xfrm>
            <a:off x="440286" y="1981200"/>
            <a:ext cx="6951114" cy="3877600"/>
          </a:xfrm>
        </p:spPr>
        <p:txBody>
          <a:bodyPr anchor="t"/>
          <a:lstStyle/>
          <a:p>
            <a:r>
              <a:rPr lang="en-US" altLang="en-US" dirty="0"/>
              <a:t>Do not exceed 10 </a:t>
            </a:r>
            <a:r>
              <a:rPr lang="en-US" altLang="en-US" dirty="0" err="1"/>
              <a:t>psig</a:t>
            </a:r>
            <a:r>
              <a:rPr lang="en-US" altLang="en-US" dirty="0"/>
              <a:t> when pressurizing a system. </a:t>
            </a:r>
          </a:p>
          <a:p>
            <a:r>
              <a:rPr lang="en-US" altLang="en-US" dirty="0"/>
              <a:t>Exceeding 10 psig can cause the rupture disc to fail.</a:t>
            </a:r>
          </a:p>
        </p:txBody>
      </p:sp>
      <p:pic>
        <p:nvPicPr>
          <p:cNvPr id="1904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862" y="2438400"/>
            <a:ext cx="3429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r>
              <a:rPr lang="en-US" altLang="en-US" dirty="0"/>
              <a:t>Leak Detection</a:t>
            </a:r>
          </a:p>
        </p:txBody>
      </p:sp>
      <p:sp>
        <p:nvSpPr>
          <p:cNvPr id="198659" name="Rectangle 3"/>
          <p:cNvSpPr>
            <a:spLocks noGrp="1" noChangeArrowheads="1"/>
          </p:cNvSpPr>
          <p:nvPr>
            <p:ph idx="1"/>
          </p:nvPr>
        </p:nvSpPr>
        <p:spPr/>
        <p:txBody>
          <a:bodyPr anchor="t">
            <a:normAutofit fontScale="92500" lnSpcReduction="10000"/>
          </a:bodyPr>
          <a:lstStyle/>
          <a:p>
            <a:r>
              <a:rPr lang="en-US" altLang="en-US" dirty="0"/>
              <a:t>Leak testing a water box is accomplished by removing the water and placing the leak detector probe at the outlet of the water drain valve. </a:t>
            </a:r>
          </a:p>
          <a:p>
            <a:endParaRPr lang="en-US" altLang="en-US" dirty="0"/>
          </a:p>
          <a:p>
            <a:r>
              <a:rPr lang="en-US" altLang="en-US" dirty="0"/>
              <a:t>To leak test a tube, use a hydrostatic tube test kit.</a:t>
            </a:r>
          </a:p>
          <a:p>
            <a:endParaRPr lang="en-US" altLang="en-US" dirty="0"/>
          </a:p>
          <a:p>
            <a:r>
              <a:rPr lang="en-US" altLang="en-US" dirty="0"/>
              <a:t>Systems with open drive compressors are prone to leaks at the shaft seal.</a:t>
            </a:r>
          </a:p>
          <a:p>
            <a:endParaRPr lang="en-US" altLang="en-US"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dirty="0"/>
              <a:t>Leak Detection</a:t>
            </a:r>
          </a:p>
        </p:txBody>
      </p:sp>
      <p:sp>
        <p:nvSpPr>
          <p:cNvPr id="3" name="Content Placeholder 2"/>
          <p:cNvSpPr>
            <a:spLocks noGrp="1"/>
          </p:cNvSpPr>
          <p:nvPr>
            <p:ph idx="1"/>
          </p:nvPr>
        </p:nvSpPr>
        <p:spPr/>
        <p:txBody>
          <a:bodyPr anchor="t">
            <a:normAutofit lnSpcReduction="10000"/>
          </a:bodyPr>
          <a:lstStyle/>
          <a:p>
            <a:pPr marL="0" indent="0">
              <a:buNone/>
            </a:pPr>
            <a:r>
              <a:rPr lang="en-US" dirty="0"/>
              <a:t>Under EPA regulations, a </a:t>
            </a:r>
            <a:r>
              <a:rPr lang="en-US" b="1" dirty="0"/>
              <a:t>major repair </a:t>
            </a:r>
            <a:r>
              <a:rPr lang="en-US" dirty="0"/>
              <a:t>means any maintenance, service or repair involving the removal of any or all of the following components: </a:t>
            </a:r>
          </a:p>
          <a:p>
            <a:r>
              <a:rPr lang="en-US" dirty="0"/>
              <a:t>Compressor </a:t>
            </a:r>
          </a:p>
          <a:p>
            <a:r>
              <a:rPr lang="en-US" dirty="0"/>
              <a:t>Condenser</a:t>
            </a:r>
          </a:p>
          <a:p>
            <a:r>
              <a:rPr lang="en-US" dirty="0"/>
              <a:t>Evaporator </a:t>
            </a:r>
          </a:p>
          <a:p>
            <a:r>
              <a:rPr lang="en-US" dirty="0"/>
              <a:t>Auxiliary heat exchanger coil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tLang="en-US" dirty="0"/>
              <a:t>Leak Repair Requirements </a:t>
            </a:r>
          </a:p>
        </p:txBody>
      </p:sp>
      <p:sp>
        <p:nvSpPr>
          <p:cNvPr id="201731" name="Rectangle 3"/>
          <p:cNvSpPr>
            <a:spLocks noGrp="1" noChangeArrowheads="1"/>
          </p:cNvSpPr>
          <p:nvPr>
            <p:ph idx="1"/>
          </p:nvPr>
        </p:nvSpPr>
        <p:spPr/>
        <p:txBody>
          <a:bodyPr anchor="t"/>
          <a:lstStyle/>
          <a:p>
            <a:r>
              <a:rPr lang="en-US" dirty="0"/>
              <a:t>Starting in 2019, EPA regulations require that systems containing more than 50 lbs. of refrigerant be repaired when the annual leak rate exceeds a percentage of the refrigerant charge.  </a:t>
            </a:r>
          </a:p>
          <a:p>
            <a:endParaRPr lang="en-US" dirty="0"/>
          </a:p>
          <a:p>
            <a:r>
              <a:rPr lang="en-US" dirty="0"/>
              <a:t>The appliance must be checked after each repair to verify the leak was successfully repaired.</a:t>
            </a:r>
          </a:p>
          <a:p>
            <a:endParaRPr lang="en-US" alt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dirty="0"/>
              <a:t>Leak Repair Requirements </a:t>
            </a:r>
          </a:p>
        </p:txBody>
      </p:sp>
      <p:sp>
        <p:nvSpPr>
          <p:cNvPr id="196611" name="Content Placeholder 2"/>
          <p:cNvSpPr>
            <a:spLocks noGrp="1"/>
          </p:cNvSpPr>
          <p:nvPr>
            <p:ph idx="1"/>
          </p:nvPr>
        </p:nvSpPr>
        <p:spPr/>
        <p:txBody>
          <a:bodyPr anchor="t">
            <a:normAutofit/>
          </a:bodyPr>
          <a:lstStyle/>
          <a:p>
            <a:pPr marL="0" indent="0">
              <a:buNone/>
            </a:pPr>
            <a:r>
              <a:rPr lang="en-US" altLang="en-US" dirty="0"/>
              <a:t>EPA regulations require: </a:t>
            </a:r>
            <a:endParaRPr lang="en-US" dirty="0"/>
          </a:p>
          <a:p>
            <a:r>
              <a:rPr lang="en-US" dirty="0"/>
              <a:t>Industrial process refrigeration 30%</a:t>
            </a:r>
          </a:p>
          <a:p>
            <a:r>
              <a:rPr lang="en-US" dirty="0"/>
              <a:t>Commercial appliances  20%.</a:t>
            </a:r>
          </a:p>
          <a:p>
            <a:r>
              <a:rPr lang="en-US" dirty="0"/>
              <a:t>Comfort cooling and other types of appliances 10%</a:t>
            </a:r>
          </a:p>
          <a:p>
            <a:pPr marL="0" indent="0">
              <a:buNone/>
            </a:pPr>
            <a:r>
              <a:rPr lang="en-US" dirty="0"/>
              <a:t>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p:txBody>
          <a:bodyPr anchor="t"/>
          <a:lstStyle/>
          <a:p>
            <a:r>
              <a:rPr lang="en-US" dirty="0"/>
              <a:t>An appliance may be mothballed if it is shut down and the leaking section or component is isolated and evacuated of refrigerant to the EPA’s required level.  </a:t>
            </a:r>
          </a:p>
          <a:p>
            <a:endParaRPr lang="en-US" dirty="0"/>
          </a:p>
        </p:txBody>
      </p:sp>
    </p:spTree>
    <p:extLst>
      <p:ext uri="{BB962C8B-B14F-4D97-AF65-F5344CB8AC3E}">
        <p14:creationId xmlns:p14="http://schemas.microsoft.com/office/powerpoint/2010/main" val="83109197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p:txBody>
          <a:bodyPr anchor="t"/>
          <a:lstStyle/>
          <a:p>
            <a:r>
              <a:rPr lang="en-US" dirty="0"/>
              <a:t>When a system with a refrigerant charge of 50 lbs. or greater  has exceeded the threshold leak-rate, the appliance will need to be retrofitted or replaced.</a:t>
            </a:r>
          </a:p>
          <a:p>
            <a:r>
              <a:rPr lang="en-US" dirty="0"/>
              <a:t>Owners or operators have 18 months to replace/retrofit the appliance when using a refrigerant exempt from the venting prohibition.</a:t>
            </a:r>
          </a:p>
          <a:p>
            <a:endParaRPr lang="en-US" dirty="0"/>
          </a:p>
          <a:p>
            <a:endParaRPr lang="en-US" dirty="0"/>
          </a:p>
        </p:txBody>
      </p:sp>
    </p:spTree>
    <p:extLst>
      <p:ext uri="{BB962C8B-B14F-4D97-AF65-F5344CB8AC3E}">
        <p14:creationId xmlns:p14="http://schemas.microsoft.com/office/powerpoint/2010/main" val="10459737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p:txBody>
          <a:bodyPr anchor="t">
            <a:normAutofit fontScale="92500" lnSpcReduction="10000"/>
          </a:bodyPr>
          <a:lstStyle/>
          <a:p>
            <a:r>
              <a:rPr lang="en-US" dirty="0"/>
              <a:t>ASHRAE Guideline 3 states that if the pressure in a system rises from 1 mm Hg to a level above 2.5 mm Hg during vacuum testing, the system should be leak checked.</a:t>
            </a:r>
          </a:p>
          <a:p>
            <a:endParaRPr lang="en-US" dirty="0"/>
          </a:p>
          <a:p>
            <a:r>
              <a:rPr lang="en-US" dirty="0"/>
              <a:t>A low-pressure appliance leaking above the leak-rate threshold must be repaired so that it leaks below the threshold and the initial verification test conducted within 30 days, unless granted additional time.</a:t>
            </a:r>
          </a:p>
          <a:p>
            <a:endParaRPr lang="en-US" dirty="0"/>
          </a:p>
          <a:p>
            <a:endParaRPr lang="en-US" dirty="0"/>
          </a:p>
          <a:p>
            <a:endParaRPr lang="en-US" dirty="0"/>
          </a:p>
        </p:txBody>
      </p:sp>
    </p:spTree>
    <p:extLst>
      <p:ext uri="{BB962C8B-B14F-4D97-AF65-F5344CB8AC3E}">
        <p14:creationId xmlns:p14="http://schemas.microsoft.com/office/powerpoint/2010/main" val="47738162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p:txBody>
          <a:bodyPr anchor="t"/>
          <a:lstStyle/>
          <a:p>
            <a:r>
              <a:rPr lang="en-US" dirty="0"/>
              <a:t>An initial leak-test verification must be performed within 30 days of an appliance exceeding the applicable leak-rate.</a:t>
            </a:r>
          </a:p>
          <a:p>
            <a:pPr marL="0" indent="0">
              <a:buNone/>
            </a:pPr>
            <a:endParaRPr lang="en-US" sz="1400" dirty="0"/>
          </a:p>
          <a:p>
            <a:r>
              <a:rPr lang="en-US" dirty="0"/>
              <a:t>Up to120 days for an industrial process shutdown.</a:t>
            </a:r>
          </a:p>
          <a:p>
            <a:pPr marL="0" indent="0">
              <a:buNone/>
            </a:pPr>
            <a:endParaRPr lang="en-US" sz="1400" dirty="0"/>
          </a:p>
          <a:p>
            <a:r>
              <a:rPr lang="en-US" dirty="0"/>
              <a:t>The follow-up leak-test must be performed within 10 days of the initial leak-test.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Gauge Manifold Set </a:t>
            </a:r>
          </a:p>
        </p:txBody>
      </p:sp>
      <p:sp>
        <p:nvSpPr>
          <p:cNvPr id="17" name="Content Placeholder 16"/>
          <p:cNvSpPr>
            <a:spLocks noGrp="1"/>
          </p:cNvSpPr>
          <p:nvPr>
            <p:ph idx="1"/>
          </p:nvPr>
        </p:nvSpPr>
        <p:spPr/>
        <p:txBody>
          <a:bodyPr anchor="t"/>
          <a:lstStyle/>
          <a:p>
            <a:r>
              <a:rPr lang="en-US" dirty="0"/>
              <a:t>One of the most important tools for an HVACR technician is the gauge manifold set. </a:t>
            </a:r>
          </a:p>
        </p:txBody>
      </p:sp>
      <p:pic>
        <p:nvPicPr>
          <p:cNvPr id="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0401"/>
            <a:ext cx="5883890" cy="298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81415" y="4558352"/>
            <a:ext cx="4267200" cy="1200329"/>
          </a:xfrm>
          <a:prstGeom prst="rect">
            <a:avLst/>
          </a:prstGeom>
        </p:spPr>
        <p:txBody>
          <a:bodyPr wrap="square">
            <a:spAutoFit/>
          </a:bodyPr>
          <a:lstStyle/>
          <a:p>
            <a:r>
              <a:rPr lang="en-US" sz="2400" dirty="0"/>
              <a:t>Depending on the refrigerant, the high-pressure gauge may be rated at 500 or 800 psig. </a:t>
            </a:r>
          </a:p>
        </p:txBody>
      </p:sp>
      <p:sp>
        <p:nvSpPr>
          <p:cNvPr id="3" name="Rectangle 2"/>
          <p:cNvSpPr/>
          <p:nvPr/>
        </p:nvSpPr>
        <p:spPr>
          <a:xfrm>
            <a:off x="353704" y="4572000"/>
            <a:ext cx="4038600" cy="1200329"/>
          </a:xfrm>
          <a:prstGeom prst="rect">
            <a:avLst/>
          </a:prstGeom>
        </p:spPr>
        <p:txBody>
          <a:bodyPr wrap="square">
            <a:spAutoFit/>
          </a:bodyPr>
          <a:lstStyle/>
          <a:p>
            <a:r>
              <a:rPr lang="en-US" sz="2400" dirty="0"/>
              <a:t>The compound gauge measures low-pressure (psig) and vacuum (inches Hg).</a:t>
            </a:r>
          </a:p>
        </p:txBody>
      </p:sp>
    </p:spTree>
    <p:extLst>
      <p:ext uri="{BB962C8B-B14F-4D97-AF65-F5344CB8AC3E}">
        <p14:creationId xmlns:p14="http://schemas.microsoft.com/office/powerpoint/2010/main" val="37253988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p:txBody>
          <a:bodyPr anchor="t">
            <a:normAutofit/>
          </a:bodyPr>
          <a:lstStyle/>
          <a:p>
            <a:r>
              <a:rPr lang="en-US" dirty="0"/>
              <a:t>Total system refrigerant charge can be calculated by adding the charge for each component and the piping.  </a:t>
            </a:r>
          </a:p>
          <a:p>
            <a:pPr marL="0" indent="0">
              <a:buNone/>
            </a:pPr>
            <a:endParaRPr lang="en-US" sz="1400" dirty="0"/>
          </a:p>
          <a:p>
            <a:r>
              <a:rPr lang="en-US" dirty="0"/>
              <a:t>Each time a system is topped off or recharged, the leak-rate must be recalculated.</a:t>
            </a:r>
          </a:p>
          <a:p>
            <a:pPr marL="0" indent="0">
              <a:buNone/>
            </a:pPr>
            <a:r>
              <a:rPr lang="en-US" dirty="0"/>
              <a:t> </a:t>
            </a:r>
          </a:p>
        </p:txBody>
      </p:sp>
    </p:spTree>
    <p:extLst>
      <p:ext uri="{BB962C8B-B14F-4D97-AF65-F5344CB8AC3E}">
        <p14:creationId xmlns:p14="http://schemas.microsoft.com/office/powerpoint/2010/main" val="23337910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p:txBody>
          <a:bodyPr anchor="t"/>
          <a:lstStyle/>
          <a:p>
            <a:pPr>
              <a:spcAft>
                <a:spcPts val="1200"/>
              </a:spcAft>
            </a:pPr>
            <a:r>
              <a:rPr lang="en-US" dirty="0"/>
              <a:t>The deadline to replace or retrofit an appliance cannot be extended when a certified service technician is not available to do the work.  </a:t>
            </a:r>
          </a:p>
          <a:p>
            <a:r>
              <a:rPr lang="en-US" dirty="0"/>
              <a:t>All records for leak inspections, initial verification, verification tests and records of recovered refrigerant from equipment with </a:t>
            </a:r>
            <a:r>
              <a:rPr lang="en-US" b="1" dirty="0"/>
              <a:t>5 to 50 lbs. </a:t>
            </a:r>
            <a:r>
              <a:rPr lang="en-US" dirty="0"/>
              <a:t>of refrigerant must be kept for </a:t>
            </a:r>
            <a:r>
              <a:rPr lang="en-US" b="1" dirty="0"/>
              <a:t>3 years</a:t>
            </a:r>
            <a:r>
              <a:rPr lang="en-US" dirty="0"/>
              <a:t> just as in Type II appliances.</a:t>
            </a:r>
          </a:p>
          <a:p>
            <a:pPr marL="0" indent="0">
              <a:buNone/>
            </a:pPr>
            <a:endParaRPr lang="en-US" dirty="0"/>
          </a:p>
          <a:p>
            <a:endParaRPr lang="en-US" dirty="0"/>
          </a:p>
        </p:txBody>
      </p:sp>
    </p:spTree>
    <p:extLst>
      <p:ext uri="{BB962C8B-B14F-4D97-AF65-F5344CB8AC3E}">
        <p14:creationId xmlns:p14="http://schemas.microsoft.com/office/powerpoint/2010/main" val="142798228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altLang="en-US" dirty="0"/>
              <a:t>Recovery Techniques</a:t>
            </a:r>
          </a:p>
        </p:txBody>
      </p:sp>
      <p:sp>
        <p:nvSpPr>
          <p:cNvPr id="205827" name="Rectangle 3"/>
          <p:cNvSpPr>
            <a:spLocks noGrp="1" noChangeArrowheads="1"/>
          </p:cNvSpPr>
          <p:nvPr>
            <p:ph idx="1"/>
          </p:nvPr>
        </p:nvSpPr>
        <p:spPr/>
        <p:txBody>
          <a:bodyPr>
            <a:normAutofit/>
          </a:bodyPr>
          <a:lstStyle/>
          <a:p>
            <a:pPr marL="0" indent="0">
              <a:buNone/>
            </a:pPr>
            <a:r>
              <a:rPr lang="en-US" altLang="en-US" dirty="0"/>
              <a:t>Low-Pressure Recovery Equipment </a:t>
            </a:r>
          </a:p>
          <a:p>
            <a:r>
              <a:rPr lang="en-US" altLang="en-US" dirty="0"/>
              <a:t>A recovery unit’s high-pressure cut-out is set for </a:t>
            </a:r>
            <a:r>
              <a:rPr lang="en-US" altLang="en-US" b="1" dirty="0"/>
              <a:t>10 </a:t>
            </a:r>
            <a:r>
              <a:rPr lang="en-US" altLang="en-US" b="1" dirty="0" err="1"/>
              <a:t>psig</a:t>
            </a:r>
            <a:r>
              <a:rPr lang="en-US" altLang="en-US" b="1" dirty="0"/>
              <a:t> </a:t>
            </a:r>
            <a:r>
              <a:rPr lang="en-US" altLang="en-US" dirty="0"/>
              <a:t>when evacuating refrigerant from a low-pressure chiller</a:t>
            </a:r>
            <a:r>
              <a:rPr lang="en-US" altLang="en-US" b="1" dirty="0"/>
              <a:t>.</a:t>
            </a:r>
            <a:r>
              <a:rPr lang="en-US" altLang="en-US" dirty="0"/>
              <a:t> </a:t>
            </a:r>
          </a:p>
          <a:p>
            <a:r>
              <a:rPr lang="en-US" altLang="en-US" dirty="0"/>
              <a:t>A rupture disc on a low-pressure recovery vessel relieves at </a:t>
            </a:r>
            <a:r>
              <a:rPr lang="en-US" altLang="en-US" b="1" dirty="0"/>
              <a:t>15 psig.</a:t>
            </a:r>
          </a:p>
          <a:p>
            <a:endParaRPr lang="en-US" altLang="en-US" dirty="0"/>
          </a:p>
        </p:txBody>
      </p:sp>
      <p:pic>
        <p:nvPicPr>
          <p:cNvPr id="199684" name="Picture 7" descr="Disc Corporation presents the RCS Rupture Disc, an overpressure relie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1" y="4765203"/>
            <a:ext cx="2196742" cy="185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ltLang="en-US" dirty="0"/>
              <a:t>Recovery Techniques</a:t>
            </a:r>
          </a:p>
        </p:txBody>
      </p:sp>
      <p:sp>
        <p:nvSpPr>
          <p:cNvPr id="207875" name="Rectangle 3"/>
          <p:cNvSpPr>
            <a:spLocks noGrp="1" noChangeArrowheads="1"/>
          </p:cNvSpPr>
          <p:nvPr>
            <p:ph idx="1"/>
          </p:nvPr>
        </p:nvSpPr>
        <p:spPr>
          <a:xfrm>
            <a:off x="441331" y="1981200"/>
            <a:ext cx="11309338" cy="3877600"/>
          </a:xfrm>
        </p:spPr>
        <p:txBody>
          <a:bodyPr anchor="t">
            <a:normAutofit lnSpcReduction="10000"/>
          </a:bodyPr>
          <a:lstStyle/>
          <a:p>
            <a:pPr>
              <a:spcAft>
                <a:spcPts val="1200"/>
              </a:spcAft>
            </a:pPr>
            <a:r>
              <a:rPr lang="en-US" altLang="en-US" dirty="0"/>
              <a:t>Refrigerant recovery from a low-pressure system begins with liquid removal and is followed by vapor recovery.  </a:t>
            </a:r>
          </a:p>
          <a:p>
            <a:pPr>
              <a:spcAft>
                <a:spcPts val="1200"/>
              </a:spcAft>
            </a:pPr>
            <a:r>
              <a:rPr lang="en-US" altLang="en-US" dirty="0"/>
              <a:t>Substantial vapor remains within the system even after liquid is removed.</a:t>
            </a:r>
          </a:p>
          <a:p>
            <a:pPr>
              <a:spcAft>
                <a:spcPts val="1200"/>
              </a:spcAft>
            </a:pPr>
            <a:r>
              <a:rPr lang="en-US" altLang="en-US" dirty="0"/>
              <a:t>An average, 350 ton, R‐123 chiller at 0 psig still contains approixmately100 lbs. of vapor after all the liquid has been removed.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ltLang="en-US" dirty="0"/>
              <a:t>Recovery Techniques</a:t>
            </a:r>
          </a:p>
        </p:txBody>
      </p:sp>
      <p:sp>
        <p:nvSpPr>
          <p:cNvPr id="147459" name="Rectangle 3"/>
          <p:cNvSpPr>
            <a:spLocks noGrp="1" noChangeArrowheads="1"/>
          </p:cNvSpPr>
          <p:nvPr>
            <p:ph idx="1"/>
          </p:nvPr>
        </p:nvSpPr>
        <p:spPr>
          <a:xfrm>
            <a:off x="440286" y="1981200"/>
            <a:ext cx="11309338" cy="4343400"/>
          </a:xfrm>
        </p:spPr>
        <p:txBody>
          <a:bodyPr anchor="t">
            <a:normAutofit/>
          </a:bodyPr>
          <a:lstStyle/>
          <a:p>
            <a:pPr marL="0" indent="0">
              <a:buNone/>
            </a:pPr>
            <a:r>
              <a:rPr lang="en-US" dirty="0"/>
              <a:t>Low-Pressure Recovery Equipment </a:t>
            </a:r>
          </a:p>
          <a:p>
            <a:pPr>
              <a:spcAft>
                <a:spcPts val="1200"/>
              </a:spcAft>
            </a:pPr>
            <a:r>
              <a:rPr lang="en-US" dirty="0"/>
              <a:t>Most low-pressure recovery machines utilize a water-cooled condenser. </a:t>
            </a:r>
          </a:p>
          <a:p>
            <a:pPr>
              <a:spcAft>
                <a:spcPts val="1200"/>
              </a:spcAft>
            </a:pPr>
            <a:r>
              <a:rPr lang="en-US" dirty="0"/>
              <a:t>Potable or municipal water supply used for water-cooled condenser. </a:t>
            </a:r>
          </a:p>
          <a:p>
            <a:pPr>
              <a:spcAft>
                <a:spcPts val="1200"/>
              </a:spcAft>
            </a:pPr>
            <a:r>
              <a:rPr lang="en-US" dirty="0"/>
              <a:t>Using a water-cooled recovery machine and cooling recovery cylinders will reduce the recovery time.</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altLang="en-US" dirty="0"/>
              <a:t>Recovery Techniques</a:t>
            </a:r>
          </a:p>
        </p:txBody>
      </p:sp>
      <p:sp>
        <p:nvSpPr>
          <p:cNvPr id="201731" name="Rectangle 3"/>
          <p:cNvSpPr>
            <a:spLocks noGrp="1" noChangeArrowheads="1"/>
          </p:cNvSpPr>
          <p:nvPr>
            <p:ph idx="1"/>
          </p:nvPr>
        </p:nvSpPr>
        <p:spPr/>
        <p:txBody>
          <a:bodyPr anchor="t"/>
          <a:lstStyle/>
          <a:p>
            <a:r>
              <a:rPr lang="en-US" altLang="en-US" dirty="0"/>
              <a:t>If a chiller is suspected of tube leaks, the water sides of the evaporator and condenser should be drained prior to recovering the refrigerant.</a:t>
            </a:r>
          </a:p>
          <a:p>
            <a:endParaRPr lang="en-US" altLang="en-US" dirty="0"/>
          </a:p>
        </p:txBody>
      </p:sp>
      <p:pic>
        <p:nvPicPr>
          <p:cNvPr id="2017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96" y="3276600"/>
            <a:ext cx="6316664"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6D990E5-2290-4ADD-9D6C-130B1157D5F8}"/>
              </a:ext>
            </a:extLst>
          </p:cNvPr>
          <p:cNvSpPr txBox="1"/>
          <p:nvPr/>
        </p:nvSpPr>
        <p:spPr>
          <a:xfrm>
            <a:off x="440286" y="3657600"/>
            <a:ext cx="5105400" cy="3046988"/>
          </a:xfrm>
          <a:prstGeom prst="rect">
            <a:avLst/>
          </a:prstGeom>
          <a:noFill/>
        </p:spPr>
        <p:txBody>
          <a:bodyPr wrap="square" rtlCol="0">
            <a:spAutoFit/>
          </a:bodyPr>
          <a:lstStyle/>
          <a:p>
            <a:pPr marL="306000" lvl="0" indent="-306000" algn="l" defTabSz="457200" fontAlgn="auto">
              <a:spcBef>
                <a:spcPct val="20000"/>
              </a:spcBef>
              <a:spcAft>
                <a:spcPts val="600"/>
              </a:spcAft>
              <a:buClr>
                <a:srgbClr val="629DD1"/>
              </a:buClr>
              <a:buSzPct val="92000"/>
              <a:buFont typeface="Wingdings 2" panose="05020102010507070707" pitchFamily="18" charset="2"/>
              <a:buChar char=""/>
            </a:pPr>
            <a:r>
              <a:rPr lang="en-US" altLang="en-US" sz="3200" b="0" dirty="0">
                <a:solidFill>
                  <a:srgbClr val="242852"/>
                </a:solidFill>
                <a:latin typeface="Gill Sans MT" panose="020B0502020104020203"/>
              </a:rPr>
              <a:t>When recovering refrigerant, the system water pumps, the recovery compressor, and the recovery condenser water should all be on.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r>
              <a:rPr lang="en-US" altLang="en-US" dirty="0"/>
              <a:t>Recovery Techniques</a:t>
            </a:r>
          </a:p>
        </p:txBody>
      </p:sp>
      <p:pic>
        <p:nvPicPr>
          <p:cNvPr id="203779" name="Picture 2" descr="TEZ8 on 1500 Ton Chi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6400800" cy="441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r>
              <a:rPr lang="en-US" altLang="en-US" dirty="0"/>
              <a:t>Recovery Techniques</a:t>
            </a:r>
          </a:p>
        </p:txBody>
      </p:sp>
      <p:sp>
        <p:nvSpPr>
          <p:cNvPr id="206851" name="Content Placeholder 2"/>
          <p:cNvSpPr>
            <a:spLocks noGrp="1"/>
          </p:cNvSpPr>
          <p:nvPr>
            <p:ph idx="1"/>
          </p:nvPr>
        </p:nvSpPr>
        <p:spPr/>
        <p:txBody>
          <a:bodyPr anchor="t"/>
          <a:lstStyle/>
          <a:p>
            <a:r>
              <a:rPr lang="en-US" altLang="en-US" dirty="0"/>
              <a:t>An oil temperature of 130° F should be attained before refrigerant recovery from a low‐pressure system. </a:t>
            </a:r>
          </a:p>
          <a:p>
            <a:r>
              <a:rPr lang="en-US" altLang="en-US" dirty="0"/>
              <a:t>Less refrigerant is contained in the oil at this higher temperature.</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r>
              <a:rPr lang="en-US" altLang="en-US" dirty="0"/>
              <a:t>Recharging Techniques</a:t>
            </a:r>
          </a:p>
        </p:txBody>
      </p:sp>
      <p:sp>
        <p:nvSpPr>
          <p:cNvPr id="208899" name="Content Placeholder 2"/>
          <p:cNvSpPr>
            <a:spLocks noGrp="1"/>
          </p:cNvSpPr>
          <p:nvPr>
            <p:ph idx="1"/>
          </p:nvPr>
        </p:nvSpPr>
        <p:spPr/>
        <p:txBody>
          <a:bodyPr anchor="t"/>
          <a:lstStyle/>
          <a:p>
            <a:r>
              <a:rPr lang="en-US" altLang="en-US" dirty="0"/>
              <a:t>Always read the nameplate and look for labels attached to a system to help identify the type of refrigerant used and the total charge.</a:t>
            </a:r>
          </a:p>
        </p:txBody>
      </p:sp>
    </p:spTree>
    <p:extLst>
      <p:ext uri="{BB962C8B-B14F-4D97-AF65-F5344CB8AC3E}">
        <p14:creationId xmlns:p14="http://schemas.microsoft.com/office/powerpoint/2010/main" val="96547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132" t="27414" r="47085" b="36994"/>
          <a:stretch/>
        </p:blipFill>
        <p:spPr>
          <a:xfrm>
            <a:off x="1102736" y="2361056"/>
            <a:ext cx="4071502" cy="3649219"/>
          </a:xfrm>
          <a:prstGeom prst="rect">
            <a:avLst/>
          </a:prstGeom>
        </p:spPr>
      </p:pic>
      <p:sp>
        <p:nvSpPr>
          <p:cNvPr id="207874" name="Title 1"/>
          <p:cNvSpPr>
            <a:spLocks noGrp="1"/>
          </p:cNvSpPr>
          <p:nvPr>
            <p:ph type="title"/>
          </p:nvPr>
        </p:nvSpPr>
        <p:spPr>
          <a:xfrm>
            <a:off x="581192" y="702156"/>
            <a:ext cx="11029616" cy="1013800"/>
          </a:xfrm>
        </p:spPr>
        <p:txBody>
          <a:bodyPr>
            <a:normAutofit/>
          </a:bodyPr>
          <a:lstStyle/>
          <a:p>
            <a:r>
              <a:rPr lang="en-US" altLang="en-US" dirty="0">
                <a:solidFill>
                  <a:srgbClr val="FFFFFF"/>
                </a:solidFill>
              </a:rPr>
              <a:t>Recharging Techniques</a:t>
            </a:r>
          </a:p>
        </p:txBody>
      </p:sp>
      <p:sp>
        <p:nvSpPr>
          <p:cNvPr id="207875" name="Content Placeholder 2"/>
          <p:cNvSpPr>
            <a:spLocks noGrp="1"/>
          </p:cNvSpPr>
          <p:nvPr>
            <p:ph idx="1"/>
          </p:nvPr>
        </p:nvSpPr>
        <p:spPr>
          <a:xfrm>
            <a:off x="6335805" y="2180496"/>
            <a:ext cx="5275001" cy="4045683"/>
          </a:xfrm>
        </p:spPr>
        <p:txBody>
          <a:bodyPr>
            <a:normAutofit/>
          </a:bodyPr>
          <a:lstStyle/>
          <a:p>
            <a:pPr marL="0" indent="0">
              <a:buNone/>
            </a:pPr>
            <a:r>
              <a:rPr lang="en-US" altLang="en-US" dirty="0"/>
              <a:t>Refrigerant is added through the lowest access point on the system, the evaporator charging valve.</a:t>
            </a:r>
          </a:p>
        </p:txBody>
      </p:sp>
      <p:sp>
        <p:nvSpPr>
          <p:cNvPr id="3" name="Oval 2"/>
          <p:cNvSpPr/>
          <p:nvPr/>
        </p:nvSpPr>
        <p:spPr>
          <a:xfrm>
            <a:off x="2286000" y="3886200"/>
            <a:ext cx="13716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Gauge Manifold Set </a:t>
            </a:r>
          </a:p>
        </p:txBody>
      </p:sp>
      <p:sp>
        <p:nvSpPr>
          <p:cNvPr id="2" name="Content Placeholder 1"/>
          <p:cNvSpPr>
            <a:spLocks noGrp="1"/>
          </p:cNvSpPr>
          <p:nvPr>
            <p:ph idx="1"/>
          </p:nvPr>
        </p:nvSpPr>
        <p:spPr/>
        <p:txBody>
          <a:bodyPr anchor="t"/>
          <a:lstStyle/>
          <a:p>
            <a:pPr marL="0" indent="0">
              <a:buNone/>
            </a:pPr>
            <a:r>
              <a:rPr lang="en-US" altLang="en-US" dirty="0">
                <a:solidFill>
                  <a:srgbClr val="0000CC"/>
                </a:solidFill>
              </a:rPr>
              <a:t>Compound gauge measures low-pressure &amp; vacuum.</a:t>
            </a:r>
            <a:endParaRPr lang="en-US" altLang="en-US" dirty="0"/>
          </a:p>
          <a:p>
            <a:endParaRPr lang="en-US" dirty="0"/>
          </a:p>
        </p:txBody>
      </p:sp>
      <p:grpSp>
        <p:nvGrpSpPr>
          <p:cNvPr id="7" name="Group 6"/>
          <p:cNvGrpSpPr/>
          <p:nvPr/>
        </p:nvGrpSpPr>
        <p:grpSpPr>
          <a:xfrm>
            <a:off x="1371600" y="3048000"/>
            <a:ext cx="8610600" cy="3410744"/>
            <a:chOff x="1447800" y="2536066"/>
            <a:chExt cx="9028113" cy="3998878"/>
          </a:xfrm>
        </p:grpSpPr>
        <p:pic>
          <p:nvPicPr>
            <p:cNvPr id="2253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6561" y="2536066"/>
              <a:ext cx="4000500" cy="399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3"/>
            <p:cNvSpPr txBox="1">
              <a:spLocks noChangeArrowheads="1"/>
            </p:cNvSpPr>
            <p:nvPr/>
          </p:nvSpPr>
          <p:spPr bwMode="auto">
            <a:xfrm>
              <a:off x="1447800" y="5351462"/>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defRPr/>
              </a:pPr>
              <a:r>
                <a:rPr lang="en-US" sz="3600" dirty="0">
                  <a:latin typeface="+mj-lt"/>
                </a:rPr>
                <a:t>Vacuum</a:t>
              </a:r>
            </a:p>
          </p:txBody>
        </p:sp>
        <p:cxnSp>
          <p:nvCxnSpPr>
            <p:cNvPr id="6" name="Straight Arrow Connector 5"/>
            <p:cNvCxnSpPr/>
            <p:nvPr/>
          </p:nvCxnSpPr>
          <p:spPr>
            <a:xfrm flipV="1">
              <a:off x="3505200" y="5351462"/>
              <a:ext cx="1905000" cy="323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781801" y="5351462"/>
              <a:ext cx="1904999" cy="323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5" name="TextBox 10"/>
            <p:cNvSpPr txBox="1">
              <a:spLocks noChangeArrowheads="1"/>
            </p:cNvSpPr>
            <p:nvPr/>
          </p:nvSpPr>
          <p:spPr bwMode="auto">
            <a:xfrm>
              <a:off x="8458200" y="5351462"/>
              <a:ext cx="2017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defRPr/>
              </a:pPr>
              <a:r>
                <a:rPr lang="en-US" sz="3600" dirty="0">
                  <a:latin typeface="+mj-lt"/>
                </a:rPr>
                <a:t>Retard</a:t>
              </a:r>
            </a:p>
          </p:txBody>
        </p:sp>
      </p:gr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r>
              <a:rPr lang="en-US" altLang="en-US" dirty="0"/>
              <a:t>Recharging Techniques</a:t>
            </a:r>
          </a:p>
        </p:txBody>
      </p:sp>
      <p:sp>
        <p:nvSpPr>
          <p:cNvPr id="208899" name="Content Placeholder 2"/>
          <p:cNvSpPr>
            <a:spLocks noGrp="1"/>
          </p:cNvSpPr>
          <p:nvPr>
            <p:ph idx="1"/>
          </p:nvPr>
        </p:nvSpPr>
        <p:spPr/>
        <p:txBody>
          <a:bodyPr anchor="t"/>
          <a:lstStyle/>
          <a:p>
            <a:r>
              <a:rPr lang="en-US" altLang="en-US" dirty="0"/>
              <a:t>Introducing liquid refrigerant into a deep vacuum will cause the refrigerant to boil and may lower temperatures enough to freeze water in the tubes. </a:t>
            </a:r>
          </a:p>
          <a:p>
            <a:r>
              <a:rPr lang="en-US" altLang="en-US" dirty="0"/>
              <a:t>Initial charging is in the vapor phase.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altLang="en-US" dirty="0"/>
              <a:t>Recharging Techniques</a:t>
            </a:r>
          </a:p>
        </p:txBody>
      </p:sp>
      <p:sp>
        <p:nvSpPr>
          <p:cNvPr id="209923" name="Content Placeholder 2"/>
          <p:cNvSpPr>
            <a:spLocks noGrp="1"/>
          </p:cNvSpPr>
          <p:nvPr>
            <p:ph idx="1"/>
          </p:nvPr>
        </p:nvSpPr>
        <p:spPr/>
        <p:txBody>
          <a:bodyPr anchor="t"/>
          <a:lstStyle/>
          <a:p>
            <a:pPr marL="0" indent="0">
              <a:buNone/>
            </a:pPr>
            <a:r>
              <a:rPr lang="en-US" altLang="en-US" dirty="0"/>
              <a:t>R-123 refrigeration systems require a vapor pressure approximately 20” hg vacuum, or a saturation temperature of 36° F. to prevent freezing of water-tubes when charging.</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dirty="0"/>
              <a:t>Recovery Requirements</a:t>
            </a:r>
          </a:p>
        </p:txBody>
      </p:sp>
      <p:sp>
        <p:nvSpPr>
          <p:cNvPr id="210947" name="Content Placeholder 2"/>
          <p:cNvSpPr>
            <a:spLocks noGrp="1"/>
          </p:cNvSpPr>
          <p:nvPr>
            <p:ph idx="1"/>
          </p:nvPr>
        </p:nvSpPr>
        <p:spPr/>
        <p:txBody>
          <a:bodyPr anchor="t"/>
          <a:lstStyle/>
          <a:p>
            <a:r>
              <a:rPr lang="en-US" altLang="en-US" dirty="0"/>
              <a:t>Refrigerant recovery and/or recycling equipment must be certified and labeled by an EPA approved equipment testing organization to meet EPA standards.  </a:t>
            </a:r>
          </a:p>
          <a:p>
            <a:endParaRPr lang="en-US" altLang="en-US" dirty="0"/>
          </a:p>
          <a:p>
            <a:r>
              <a:rPr lang="en-US" altLang="en-US" dirty="0"/>
              <a:t>All equipment must have low-loss fittings to minimize refrigerant loss when hoses are disconnected.</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r>
              <a:rPr lang="en-US" altLang="en-US" dirty="0"/>
              <a:t>Recovery Requirements</a:t>
            </a:r>
          </a:p>
        </p:txBody>
      </p:sp>
      <p:sp>
        <p:nvSpPr>
          <p:cNvPr id="211971" name="Content Placeholder 2"/>
          <p:cNvSpPr>
            <a:spLocks noGrp="1"/>
          </p:cNvSpPr>
          <p:nvPr>
            <p:ph idx="1"/>
          </p:nvPr>
        </p:nvSpPr>
        <p:spPr/>
        <p:txBody>
          <a:bodyPr anchor="t"/>
          <a:lstStyle/>
          <a:p>
            <a:r>
              <a:rPr lang="en-US" altLang="en-US" dirty="0"/>
              <a:t>Once the required vacuum has been achieved, the technician should wait for a few minutes and monitor the system pressure.</a:t>
            </a:r>
          </a:p>
          <a:p>
            <a:r>
              <a:rPr lang="en-US" altLang="en-US" dirty="0"/>
              <a:t>If the pressure rises, indicating that there is refrigerant remaining in the system, recovery must be repeated.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tLang="en-US" dirty="0"/>
              <a:t>Refrigeration Notes</a:t>
            </a:r>
          </a:p>
        </p:txBody>
      </p:sp>
      <p:sp>
        <p:nvSpPr>
          <p:cNvPr id="212995" name="Rectangle 3"/>
          <p:cNvSpPr>
            <a:spLocks noGrp="1" noChangeArrowheads="1"/>
          </p:cNvSpPr>
          <p:nvPr>
            <p:ph idx="1"/>
          </p:nvPr>
        </p:nvSpPr>
        <p:spPr/>
        <p:txBody>
          <a:bodyPr anchor="t"/>
          <a:lstStyle/>
          <a:p>
            <a:r>
              <a:rPr lang="en-US" altLang="en-US" dirty="0"/>
              <a:t>The use of a large vacuum pump could cause trapped water to freeze.  </a:t>
            </a:r>
          </a:p>
          <a:p>
            <a:r>
              <a:rPr lang="en-US" altLang="en-US" dirty="0"/>
              <a:t>During evacuation of systems with large amounts of water, it may be necessary to increase pressure by introducing nitrogen to counteract freezing.</a:t>
            </a:r>
          </a:p>
        </p:txBody>
      </p:sp>
      <p:pic>
        <p:nvPicPr>
          <p:cNvPr id="212996" name="Picture 2"/>
          <p:cNvPicPr>
            <a:picLocks noChangeAspect="1" noChangeArrowheads="1"/>
          </p:cNvPicPr>
          <p:nvPr/>
        </p:nvPicPr>
        <p:blipFill>
          <a:blip r:embed="rId3">
            <a:extLst>
              <a:ext uri="{28A0092B-C50C-407E-A947-70E740481C1C}">
                <a14:useLocalDpi xmlns:a14="http://schemas.microsoft.com/office/drawing/2010/main" val="0"/>
              </a:ext>
            </a:extLst>
          </a:blip>
          <a:srcRect l="14279" r="13647"/>
          <a:stretch>
            <a:fillRect/>
          </a:stretch>
        </p:blipFill>
        <p:spPr bwMode="auto">
          <a:xfrm>
            <a:off x="5105400" y="4648200"/>
            <a:ext cx="2220309" cy="205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r>
              <a:rPr lang="en-US" altLang="en-US" dirty="0"/>
              <a:t>Refrigeration Notes</a:t>
            </a:r>
          </a:p>
        </p:txBody>
      </p:sp>
      <p:sp>
        <p:nvSpPr>
          <p:cNvPr id="214019" name="Rectangle 3"/>
          <p:cNvSpPr>
            <a:spLocks noGrp="1" noChangeArrowheads="1"/>
          </p:cNvSpPr>
          <p:nvPr>
            <p:ph idx="1"/>
          </p:nvPr>
        </p:nvSpPr>
        <p:spPr/>
        <p:txBody>
          <a:bodyPr anchor="t"/>
          <a:lstStyle/>
          <a:p>
            <a:pPr marL="0" indent="0">
              <a:buNone/>
            </a:pPr>
            <a:r>
              <a:rPr lang="en-US" altLang="en-US" dirty="0"/>
              <a:t>If a strong odor is detected during the recovery process, a compressor burn‐out may have occurred. </a:t>
            </a:r>
          </a:p>
        </p:txBody>
      </p:sp>
      <p:grpSp>
        <p:nvGrpSpPr>
          <p:cNvPr id="4" name="Group 3"/>
          <p:cNvGrpSpPr/>
          <p:nvPr/>
        </p:nvGrpSpPr>
        <p:grpSpPr>
          <a:xfrm>
            <a:off x="3250300" y="3079948"/>
            <a:ext cx="5105400" cy="3778052"/>
            <a:chOff x="1726300" y="3079948"/>
            <a:chExt cx="5105400" cy="3778052"/>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18" t="31353" r="26933" b="29603"/>
            <a:stretch/>
          </p:blipFill>
          <p:spPr bwMode="auto">
            <a:xfrm>
              <a:off x="1726300" y="3086100"/>
              <a:ext cx="51054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ghtning Bolt 6"/>
            <p:cNvSpPr/>
            <p:nvPr/>
          </p:nvSpPr>
          <p:spPr>
            <a:xfrm rot="10567812">
              <a:off x="4145832" y="3079948"/>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ightning Bolt 5"/>
            <p:cNvSpPr/>
            <p:nvPr/>
          </p:nvSpPr>
          <p:spPr>
            <a:xfrm rot="15973146">
              <a:off x="4970383" y="3274848"/>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Lightning Bolt 7"/>
            <p:cNvSpPr/>
            <p:nvPr/>
          </p:nvSpPr>
          <p:spPr>
            <a:xfrm rot="5400000">
              <a:off x="3950266" y="4092294"/>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Lightning Bolt 8"/>
            <p:cNvSpPr/>
            <p:nvPr/>
          </p:nvSpPr>
          <p:spPr>
            <a:xfrm rot="20678151">
              <a:off x="4926580" y="4092294"/>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pPr>
              <a:tabLst>
                <a:tab pos="1198563" algn="l"/>
                <a:tab pos="1319213" algn="l"/>
              </a:tabLst>
            </a:pPr>
            <a:r>
              <a:rPr lang="en-US" altLang="en-US" dirty="0"/>
              <a:t>Refrigeration Notes</a:t>
            </a:r>
          </a:p>
        </p:txBody>
      </p:sp>
      <p:sp>
        <p:nvSpPr>
          <p:cNvPr id="169986" name="Rectangle 3"/>
          <p:cNvSpPr>
            <a:spLocks noGrp="1" noChangeArrowheads="1"/>
          </p:cNvSpPr>
          <p:nvPr>
            <p:ph idx="1"/>
          </p:nvPr>
        </p:nvSpPr>
        <p:spPr/>
        <p:txBody>
          <a:bodyPr>
            <a:normAutofit/>
          </a:bodyPr>
          <a:lstStyle/>
          <a:p>
            <a:r>
              <a:rPr lang="en-US" altLang="en-US" dirty="0"/>
              <a:t>Low-pressure chillers using refrigerants such as R-123 operate below atmospheric pressure, require a </a:t>
            </a:r>
            <a:r>
              <a:rPr lang="en-US" altLang="en-US" b="1" dirty="0"/>
              <a:t>PURGE UNIT.  </a:t>
            </a:r>
          </a:p>
          <a:p>
            <a:endParaRPr lang="en-US" altLang="en-US" dirty="0"/>
          </a:p>
          <a:p>
            <a:r>
              <a:rPr lang="en-US" altLang="en-US" dirty="0"/>
              <a:t>The primary purpose of a purge unit is to remove non-condensables from the system.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pPr>
              <a:tabLst>
                <a:tab pos="1198563" algn="l"/>
                <a:tab pos="1319213" algn="l"/>
              </a:tabLst>
            </a:pPr>
            <a:r>
              <a:rPr lang="en-US" altLang="en-US" dirty="0"/>
              <a:t>Refrigeration Notes</a:t>
            </a:r>
          </a:p>
        </p:txBody>
      </p:sp>
      <p:sp>
        <p:nvSpPr>
          <p:cNvPr id="169986" name="Rectangle 3"/>
          <p:cNvSpPr>
            <a:spLocks noGrp="1" noChangeArrowheads="1"/>
          </p:cNvSpPr>
          <p:nvPr>
            <p:ph idx="1"/>
          </p:nvPr>
        </p:nvSpPr>
        <p:spPr/>
        <p:txBody>
          <a:bodyPr>
            <a:normAutofit/>
          </a:bodyPr>
          <a:lstStyle/>
          <a:p>
            <a:r>
              <a:rPr lang="en-US" altLang="en-US" dirty="0"/>
              <a:t>A centrifugal chiller's purge unit takes its suction from the </a:t>
            </a:r>
            <a:r>
              <a:rPr lang="en-US" altLang="en-US" b="1" dirty="0"/>
              <a:t>top of the condenser</a:t>
            </a:r>
            <a:r>
              <a:rPr lang="en-US" altLang="en-US" dirty="0"/>
              <a:t>, separates air and other non-condensables from the refrigerant, then returns the refrigerant back to the evaporator. </a:t>
            </a:r>
          </a:p>
        </p:txBody>
      </p:sp>
    </p:spTree>
    <p:extLst>
      <p:ext uri="{BB962C8B-B14F-4D97-AF65-F5344CB8AC3E}">
        <p14:creationId xmlns:p14="http://schemas.microsoft.com/office/powerpoint/2010/main" val="4542951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pPr>
              <a:tabLst>
                <a:tab pos="1198563" algn="l"/>
                <a:tab pos="1481138" algn="l"/>
              </a:tabLst>
            </a:pPr>
            <a:r>
              <a:rPr lang="en-US" altLang="en-US" dirty="0"/>
              <a:t>Refrigeration Notes</a:t>
            </a:r>
          </a:p>
        </p:txBody>
      </p:sp>
      <p:sp>
        <p:nvSpPr>
          <p:cNvPr id="216067" name="Rectangle 3"/>
          <p:cNvSpPr>
            <a:spLocks noGrp="1" noChangeArrowheads="1"/>
          </p:cNvSpPr>
          <p:nvPr>
            <p:ph idx="1"/>
          </p:nvPr>
        </p:nvSpPr>
        <p:spPr/>
        <p:txBody>
          <a:bodyPr anchor="t"/>
          <a:lstStyle/>
          <a:p>
            <a:r>
              <a:rPr lang="en-US" altLang="en-US" dirty="0"/>
              <a:t>High-efficiency purge unit discharges a low percentage of refrigerant with the air it removes, frequent purging and subsequent refrigerant loss can indicate that a leak is allowing air into the system.</a:t>
            </a:r>
          </a:p>
          <a:p>
            <a:endParaRPr lang="en-US" altLang="en-US"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p:txBody>
          <a:bodyPr/>
          <a:lstStyle/>
          <a:p>
            <a:r>
              <a:rPr lang="en-US" altLang="en-US" dirty="0"/>
              <a:t>Refrigeration Notes</a:t>
            </a:r>
          </a:p>
        </p:txBody>
      </p:sp>
      <p:sp>
        <p:nvSpPr>
          <p:cNvPr id="216067" name="Rectangle 3"/>
          <p:cNvSpPr>
            <a:spLocks noGrp="1" noChangeArrowheads="1"/>
          </p:cNvSpPr>
          <p:nvPr>
            <p:ph idx="1"/>
          </p:nvPr>
        </p:nvSpPr>
        <p:spPr>
          <a:xfrm>
            <a:off x="440286" y="1981200"/>
            <a:ext cx="7713114" cy="3877600"/>
          </a:xfrm>
        </p:spPr>
        <p:txBody>
          <a:bodyPr anchor="t">
            <a:normAutofit lnSpcReduction="10000"/>
          </a:bodyPr>
          <a:lstStyle/>
          <a:p>
            <a:r>
              <a:rPr lang="en-US" altLang="en-US" dirty="0"/>
              <a:t>High discharge pressure is also an indication of air in the system.  </a:t>
            </a:r>
          </a:p>
          <a:p>
            <a:r>
              <a:rPr lang="en-US" altLang="en-US" dirty="0"/>
              <a:t>Excessive moisture collection in the purge unit can indicate tube leakage.  </a:t>
            </a:r>
          </a:p>
          <a:p>
            <a:r>
              <a:rPr lang="en-US" altLang="en-US" dirty="0"/>
              <a:t>To prevent air accumulation in an idle system, a slight positive internal pressure above atmosphere should be maintained.</a:t>
            </a:r>
          </a:p>
          <a:p>
            <a:endParaRPr lang="en-US" altLang="en-US" dirty="0"/>
          </a:p>
          <a:p>
            <a:endParaRPr lang="en-US" alt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548" t="27719" r="43950" b="46667"/>
          <a:stretch/>
        </p:blipFill>
        <p:spPr>
          <a:xfrm>
            <a:off x="8153400" y="2133600"/>
            <a:ext cx="3882799" cy="3688830"/>
          </a:xfrm>
          <a:prstGeom prst="ellipse">
            <a:avLst/>
          </a:prstGeom>
          <a:ln>
            <a:noFill/>
          </a:ln>
          <a:effectLst>
            <a:softEdge rad="112500"/>
          </a:effectLst>
        </p:spPr>
      </p:pic>
      <p:sp>
        <p:nvSpPr>
          <p:cNvPr id="5" name="Rectangle 3"/>
          <p:cNvSpPr txBox="1">
            <a:spLocks noChangeArrowheads="1"/>
          </p:cNvSpPr>
          <p:nvPr/>
        </p:nvSpPr>
        <p:spPr bwMode="auto">
          <a:xfrm>
            <a:off x="-1752600" y="3124200"/>
            <a:ext cx="1171408" cy="124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Font typeface="Wingdings" pitchFamily="2" charset="2"/>
              <a:buChar char="Ø"/>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Ø"/>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Ø"/>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endParaRPr lang="en-US" altLang="en-US" b="0" dirty="0"/>
          </a:p>
        </p:txBody>
      </p:sp>
    </p:spTree>
    <p:extLst>
      <p:ext uri="{BB962C8B-B14F-4D97-AF65-F5344CB8AC3E}">
        <p14:creationId xmlns:p14="http://schemas.microsoft.com/office/powerpoint/2010/main" val="3047221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Gauge Manifold Set </a:t>
            </a:r>
          </a:p>
        </p:txBody>
      </p:sp>
      <p:sp>
        <p:nvSpPr>
          <p:cNvPr id="23555" name="Content Placeholder 1"/>
          <p:cNvSpPr>
            <a:spLocks noGrp="1"/>
          </p:cNvSpPr>
          <p:nvPr>
            <p:ph idx="1"/>
          </p:nvPr>
        </p:nvSpPr>
        <p:spPr>
          <a:xfrm>
            <a:off x="581192" y="1981200"/>
            <a:ext cx="11029616" cy="3877600"/>
          </a:xfrm>
        </p:spPr>
        <p:txBody>
          <a:bodyPr anchor="t"/>
          <a:lstStyle/>
          <a:p>
            <a:pPr marL="0" indent="0">
              <a:buNone/>
            </a:pPr>
            <a:r>
              <a:rPr lang="en-US" altLang="en-US" dirty="0">
                <a:solidFill>
                  <a:srgbClr val="FF0000"/>
                </a:solidFill>
              </a:rPr>
              <a:t>High-Pressure Gauge</a:t>
            </a:r>
          </a:p>
          <a:p>
            <a:endParaRPr lang="en-US" altLang="en-US" dirty="0"/>
          </a:p>
        </p:txBody>
      </p:sp>
      <p:sp>
        <p:nvSpPr>
          <p:cNvPr id="2" name="TextBox 1"/>
          <p:cNvSpPr txBox="1"/>
          <p:nvPr/>
        </p:nvSpPr>
        <p:spPr>
          <a:xfrm>
            <a:off x="1676400" y="2967335"/>
            <a:ext cx="663963" cy="461665"/>
          </a:xfrm>
          <a:prstGeom prst="rect">
            <a:avLst/>
          </a:prstGeom>
          <a:noFill/>
        </p:spPr>
        <p:txBody>
          <a:bodyPr wrap="none" rtlCol="0">
            <a:spAutoFit/>
          </a:bodyPr>
          <a:lstStyle/>
          <a:p>
            <a:r>
              <a:rPr lang="en-US" sz="2400" dirty="0"/>
              <a:t>PSI</a:t>
            </a:r>
          </a:p>
        </p:txBody>
      </p:sp>
      <p:sp>
        <p:nvSpPr>
          <p:cNvPr id="4" name="TextBox 3"/>
          <p:cNvSpPr txBox="1"/>
          <p:nvPr/>
        </p:nvSpPr>
        <p:spPr>
          <a:xfrm>
            <a:off x="7450476" y="3271212"/>
            <a:ext cx="3081164" cy="830997"/>
          </a:xfrm>
          <a:prstGeom prst="rect">
            <a:avLst/>
          </a:prstGeom>
          <a:noFill/>
        </p:spPr>
        <p:txBody>
          <a:bodyPr wrap="none" rtlCol="0">
            <a:spAutoFit/>
          </a:bodyPr>
          <a:lstStyle/>
          <a:p>
            <a:r>
              <a:rPr lang="en-US" sz="2400" dirty="0">
                <a:latin typeface="+mn-lt"/>
              </a:rPr>
              <a:t>Refrigerant Saturation </a:t>
            </a:r>
          </a:p>
          <a:p>
            <a:r>
              <a:rPr lang="en-US" sz="2400" dirty="0">
                <a:latin typeface="+mn-lt"/>
              </a:rPr>
              <a:t>Temperatures</a:t>
            </a:r>
          </a:p>
        </p:txBody>
      </p:sp>
      <p:grpSp>
        <p:nvGrpSpPr>
          <p:cNvPr id="13" name="Group 12"/>
          <p:cNvGrpSpPr/>
          <p:nvPr/>
        </p:nvGrpSpPr>
        <p:grpSpPr>
          <a:xfrm>
            <a:off x="3733800" y="3112691"/>
            <a:ext cx="3716676" cy="2867475"/>
            <a:chOff x="2209800" y="4219125"/>
            <a:chExt cx="3716676" cy="2867475"/>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953" t="28821" r="6128" b="34948"/>
            <a:stretch/>
          </p:blipFill>
          <p:spPr bwMode="auto">
            <a:xfrm rot="20500296">
              <a:off x="2601718" y="4219125"/>
              <a:ext cx="2438401" cy="243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209800" y="6629400"/>
              <a:ext cx="3716676"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 name="Straight Arrow Connector 9"/>
          <p:cNvCxnSpPr/>
          <p:nvPr/>
        </p:nvCxnSpPr>
        <p:spPr>
          <a:xfrm flipH="1">
            <a:off x="5867400" y="3868397"/>
            <a:ext cx="1905000" cy="3591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286000" y="3271212"/>
            <a:ext cx="2209800" cy="8309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8"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7092" name="Picture 4" descr="A picture containing indoor, toilet, wall, sitting&#10;&#10;Description generated with very high confidence"/>
          <p:cNvPicPr>
            <a:picLocks noChangeAspect="1" noChangeArrowheads="1"/>
          </p:cNvPicPr>
          <p:nvPr/>
        </p:nvPicPr>
        <p:blipFill rotWithShape="1">
          <a:blip r:embed="rId3">
            <a:extLst>
              <a:ext uri="{28A0092B-C50C-407E-A947-70E740481C1C}">
                <a14:useLocalDpi xmlns:a14="http://schemas.microsoft.com/office/drawing/2010/main" val="0"/>
              </a:ext>
            </a:extLst>
          </a:blip>
          <a:srcRect l="29236" r="14209" b="3"/>
          <a:stretch/>
        </p:blipFill>
        <p:spPr bwMode="auto">
          <a:xfrm>
            <a:off x="667891" y="2361056"/>
            <a:ext cx="2435274"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093" name="Picture 5" descr="A picture containing wall&#10;&#10;Description generated with high confidence"/>
          <p:cNvPicPr>
            <a:picLocks noChangeAspect="1" noChangeArrowheads="1"/>
          </p:cNvPicPr>
          <p:nvPr/>
        </p:nvPicPr>
        <p:blipFill rotWithShape="1">
          <a:blip r:embed="rId4">
            <a:extLst>
              <a:ext uri="{28A0092B-C50C-407E-A947-70E740481C1C}">
                <a14:useLocalDpi xmlns:a14="http://schemas.microsoft.com/office/drawing/2010/main" val="0"/>
              </a:ext>
            </a:extLst>
          </a:blip>
          <a:srcRect l="15782" r="17316" b="-1"/>
          <a:stretch/>
        </p:blipFill>
        <p:spPr bwMode="auto">
          <a:xfrm>
            <a:off x="3195140" y="2361056"/>
            <a:ext cx="2435274"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0" name="Rectangle 2"/>
          <p:cNvSpPr>
            <a:spLocks noGrp="1" noChangeArrowheads="1"/>
          </p:cNvSpPr>
          <p:nvPr>
            <p:ph type="title"/>
          </p:nvPr>
        </p:nvSpPr>
        <p:spPr>
          <a:xfrm>
            <a:off x="581192" y="702156"/>
            <a:ext cx="11029616" cy="1013800"/>
          </a:xfrm>
        </p:spPr>
        <p:txBody>
          <a:bodyPr>
            <a:normAutofit/>
          </a:bodyPr>
          <a:lstStyle/>
          <a:p>
            <a:r>
              <a:rPr lang="en-US" altLang="en-US" dirty="0"/>
              <a:t>Refrigeration Notes</a:t>
            </a:r>
          </a:p>
        </p:txBody>
      </p:sp>
      <p:sp>
        <p:nvSpPr>
          <p:cNvPr id="219139" name="Rectangle 3"/>
          <p:cNvSpPr>
            <a:spLocks noGrp="1" noChangeArrowheads="1"/>
          </p:cNvSpPr>
          <p:nvPr>
            <p:ph idx="1"/>
          </p:nvPr>
        </p:nvSpPr>
        <p:spPr>
          <a:xfrm>
            <a:off x="6335805" y="2180496"/>
            <a:ext cx="5275001" cy="4045683"/>
          </a:xfrm>
        </p:spPr>
        <p:txBody>
          <a:bodyPr>
            <a:normAutofit fontScale="92500" lnSpcReduction="20000"/>
          </a:bodyPr>
          <a:lstStyle/>
          <a:p>
            <a:pPr marL="0" indent="0">
              <a:buNone/>
            </a:pPr>
            <a:r>
              <a:rPr lang="en-US" altLang="en-US" dirty="0"/>
              <a:t>Rupture Disc</a:t>
            </a:r>
          </a:p>
          <a:p>
            <a:r>
              <a:rPr lang="en-US" altLang="en-US" dirty="0"/>
              <a:t>Protects the system from over pressurization.</a:t>
            </a:r>
          </a:p>
          <a:p>
            <a:endParaRPr lang="en-US" altLang="en-US" dirty="0"/>
          </a:p>
          <a:p>
            <a:r>
              <a:rPr lang="en-US" altLang="en-US" dirty="0"/>
              <a:t>Releases pressure in a low-pressure system when it exceeds 15 psig.</a:t>
            </a:r>
          </a:p>
          <a:p>
            <a:pPr marL="0" indent="0">
              <a:buNone/>
            </a:pPr>
            <a:r>
              <a:rPr lang="en-US" altLang="en-US" dirty="0"/>
              <a:t>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close up of a machine&#10;&#10;Description generated with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26053" t="8750" r="13684" b="13881"/>
          <a:stretch/>
        </p:blipFill>
        <p:spPr>
          <a:xfrm rot="16200000">
            <a:off x="484139" y="2608213"/>
            <a:ext cx="3664094" cy="3140028"/>
          </a:xfrm>
          <a:prstGeom prst="rect">
            <a:avLst/>
          </a:prstGeom>
        </p:spPr>
      </p:pic>
      <p:sp>
        <p:nvSpPr>
          <p:cNvPr id="21811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a:t>
            </a:r>
          </a:p>
        </p:txBody>
      </p:sp>
      <p:sp>
        <p:nvSpPr>
          <p:cNvPr id="181251" name="Rectangle 3"/>
          <p:cNvSpPr>
            <a:spLocks noGrp="1" noChangeArrowheads="1"/>
          </p:cNvSpPr>
          <p:nvPr>
            <p:ph idx="1"/>
          </p:nvPr>
        </p:nvSpPr>
        <p:spPr>
          <a:xfrm>
            <a:off x="4505325" y="2180496"/>
            <a:ext cx="7105481" cy="4045683"/>
          </a:xfrm>
        </p:spPr>
        <p:txBody>
          <a:bodyPr>
            <a:normAutofit/>
          </a:bodyPr>
          <a:lstStyle/>
          <a:p>
            <a:r>
              <a:rPr lang="en-US" dirty="0"/>
              <a:t>ASHRAE Standard 15 requires a refrigerant monitor to sense refrigerant leaks that will sound an alarm and automatically start a ventilation system in equipment rooms before the refrigerant concentration reaches the TLV-TWA, (threshold limit value-time weighted average).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sp>
        <p:nvSpPr>
          <p:cNvPr id="3" name="Content Placeholder 2"/>
          <p:cNvSpPr>
            <a:spLocks noGrp="1"/>
          </p:cNvSpPr>
          <p:nvPr>
            <p:ph idx="1"/>
          </p:nvPr>
        </p:nvSpPr>
        <p:spPr/>
        <p:txBody>
          <a:bodyPr/>
          <a:lstStyle/>
          <a:p>
            <a:r>
              <a:rPr lang="en-US" dirty="0"/>
              <a:t>Refrigerants are divided into two groups according to toxicity. </a:t>
            </a:r>
          </a:p>
          <a:p>
            <a:r>
              <a:rPr lang="en-US" dirty="0"/>
              <a:t>Class A signifies refrigerants for which toxicity has not been identified at concentrations less than or equal to 400 ppm.</a:t>
            </a:r>
          </a:p>
          <a:p>
            <a:r>
              <a:rPr lang="en-US" dirty="0"/>
              <a:t>Class B signifies refrigerants for which there is evidence of toxicity at concentrations below 400 ppm.</a:t>
            </a:r>
          </a:p>
          <a:p>
            <a:endParaRPr lang="en-US" dirty="0"/>
          </a:p>
        </p:txBody>
      </p:sp>
    </p:spTree>
    <p:extLst>
      <p:ext uri="{BB962C8B-B14F-4D97-AF65-F5344CB8AC3E}">
        <p14:creationId xmlns:p14="http://schemas.microsoft.com/office/powerpoint/2010/main" val="394019764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dirty="0"/>
              <a:t>Safety</a:t>
            </a:r>
          </a:p>
        </p:txBody>
      </p:sp>
      <p:sp>
        <p:nvSpPr>
          <p:cNvPr id="181251" name="Rectangle 3"/>
          <p:cNvSpPr>
            <a:spLocks noGrp="1" noChangeArrowheads="1"/>
          </p:cNvSpPr>
          <p:nvPr>
            <p:ph idx="1"/>
          </p:nvPr>
        </p:nvSpPr>
        <p:spPr/>
        <p:txBody>
          <a:bodyPr anchor="t"/>
          <a:lstStyle/>
          <a:p>
            <a:r>
              <a:rPr lang="en-US" dirty="0"/>
              <a:t>ASHRAE code classification for refrigerants CFC-12, CFC-11, and HFC-134a are grouped as </a:t>
            </a:r>
            <a:r>
              <a:rPr lang="en-US" b="1" dirty="0">
                <a:latin typeface="Arial" panose="020B0604020202020204" pitchFamily="34" charset="0"/>
                <a:cs typeface="Arial" panose="020B0604020202020204" pitchFamily="34" charset="0"/>
              </a:rPr>
              <a:t>A-1</a:t>
            </a:r>
            <a:r>
              <a:rPr lang="en-US" dirty="0"/>
              <a:t>.  </a:t>
            </a:r>
          </a:p>
          <a:p>
            <a:r>
              <a:rPr lang="en-US" dirty="0"/>
              <a:t>Refrigerant HCFC -123 is code grouped as </a:t>
            </a:r>
            <a:r>
              <a:rPr lang="en-US" b="1" dirty="0">
                <a:latin typeface="Arial" panose="020B0604020202020204" pitchFamily="34" charset="0"/>
                <a:cs typeface="Arial" panose="020B0604020202020204" pitchFamily="34" charset="0"/>
              </a:rPr>
              <a:t>B-1</a:t>
            </a:r>
            <a:r>
              <a:rPr lang="en-US" b="1" dirty="0"/>
              <a:t>. </a:t>
            </a:r>
          </a:p>
          <a:p>
            <a:r>
              <a:rPr lang="en-US" dirty="0"/>
              <a:t>Refrigerant HFO -1233zd is code grouped as </a:t>
            </a:r>
            <a:r>
              <a:rPr lang="en-US" b="1" dirty="0">
                <a:latin typeface="Arial" panose="020B0604020202020204" pitchFamily="34" charset="0"/>
                <a:cs typeface="Arial" panose="020B0604020202020204" pitchFamily="34" charset="0"/>
              </a:rPr>
              <a:t>A2-L.</a:t>
            </a:r>
          </a:p>
        </p:txBody>
      </p:sp>
    </p:spTree>
    <p:extLst>
      <p:ext uri="{BB962C8B-B14F-4D97-AF65-F5344CB8AC3E}">
        <p14:creationId xmlns:p14="http://schemas.microsoft.com/office/powerpoint/2010/main" val="204036553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dirty="0"/>
              <a:t>Safety</a:t>
            </a:r>
          </a:p>
        </p:txBody>
      </p:sp>
      <p:sp>
        <p:nvSpPr>
          <p:cNvPr id="181251" name="Rectangle 3"/>
          <p:cNvSpPr>
            <a:spLocks noGrp="1" noChangeArrowheads="1"/>
          </p:cNvSpPr>
          <p:nvPr>
            <p:ph idx="1"/>
          </p:nvPr>
        </p:nvSpPr>
        <p:spPr>
          <a:xfrm>
            <a:off x="440286" y="1981200"/>
            <a:ext cx="7493872" cy="3877600"/>
          </a:xfrm>
        </p:spPr>
        <p:txBody>
          <a:bodyPr>
            <a:normAutofit lnSpcReduction="10000"/>
          </a:bodyPr>
          <a:lstStyle/>
          <a:p>
            <a:r>
              <a:rPr lang="en-US" dirty="0"/>
              <a:t>All refrigeration systems must be protected by a pressure relief valve(s).</a:t>
            </a:r>
          </a:p>
          <a:p>
            <a:r>
              <a:rPr lang="en-US" dirty="0"/>
              <a:t>Pressure relief valves must </a:t>
            </a:r>
            <a:r>
              <a:rPr lang="en-US" b="1" dirty="0"/>
              <a:t>not be</a:t>
            </a:r>
            <a:r>
              <a:rPr lang="en-US" dirty="0"/>
              <a:t> installed in series.  </a:t>
            </a:r>
          </a:p>
          <a:p>
            <a:r>
              <a:rPr lang="en-US" dirty="0"/>
              <a:t>For safety, the rupture disc on a low-pressure chiller should be piped to the outdoors.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158" y="1942658"/>
            <a:ext cx="367665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90771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ctrTitle"/>
          </p:nvPr>
        </p:nvSpPr>
        <p:spPr/>
        <p:txBody>
          <a:bodyPr/>
          <a:lstStyle/>
          <a:p>
            <a:r>
              <a:rPr lang="en-US" altLang="en-US" dirty="0"/>
              <a:t>CLASSIFICATION FOR REFRIGERANTS</a:t>
            </a:r>
          </a:p>
        </p:txBody>
      </p:sp>
      <p:pic>
        <p:nvPicPr>
          <p:cNvPr id="3" name="Picture 2">
            <a:extLst>
              <a:ext uri="{FF2B5EF4-FFF2-40B4-BE49-F238E27FC236}">
                <a16:creationId xmlns:a16="http://schemas.microsoft.com/office/drawing/2014/main" id="{F1FE8A00-7A87-42EE-8606-788EA73A6C37}"/>
              </a:ext>
            </a:extLst>
          </p:cNvPr>
          <p:cNvPicPr>
            <a:picLocks noChangeAspect="1"/>
          </p:cNvPicPr>
          <p:nvPr/>
        </p:nvPicPr>
        <p:blipFill>
          <a:blip r:embed="rId3"/>
          <a:stretch>
            <a:fillRect/>
          </a:stretch>
        </p:blipFill>
        <p:spPr>
          <a:xfrm>
            <a:off x="1642486" y="761769"/>
            <a:ext cx="8907028" cy="5334462"/>
          </a:xfrm>
          <a:prstGeom prst="rect">
            <a:avLst/>
          </a:prstGeom>
        </p:spPr>
      </p:pic>
    </p:spTree>
    <p:extLst>
      <p:ext uri="{BB962C8B-B14F-4D97-AF65-F5344CB8AC3E}">
        <p14:creationId xmlns:p14="http://schemas.microsoft.com/office/powerpoint/2010/main" val="256662047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9800" y="1823977"/>
            <a:ext cx="8153400" cy="4892040"/>
          </a:xfrm>
          <a:prstGeom prst="rect">
            <a:avLst/>
          </a:prstGeom>
        </p:spPr>
      </p:pic>
      <p:sp>
        <p:nvSpPr>
          <p:cNvPr id="5" name="Title 4"/>
          <p:cNvSpPr>
            <a:spLocks noGrp="1"/>
          </p:cNvSpPr>
          <p:nvPr>
            <p:ph type="title"/>
          </p:nvPr>
        </p:nvSpPr>
        <p:spPr/>
        <p:txBody>
          <a:bodyPr>
            <a:normAutofit/>
          </a:bodyPr>
          <a:lstStyle/>
          <a:p>
            <a:r>
              <a:rPr lang="en-US" altLang="en-US" dirty="0"/>
              <a:t>Any Questions?</a:t>
            </a:r>
            <a:endParaRPr lang="en-US" dirty="0"/>
          </a:p>
        </p:txBody>
      </p:sp>
      <p:pic>
        <p:nvPicPr>
          <p:cNvPr id="220164" name="Picture 4" descr="MCj013456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843" y="2286000"/>
            <a:ext cx="23733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ltLang="en-US" sz="4000" dirty="0"/>
              <a:t>Gauge Manifold Set </a:t>
            </a:r>
            <a:endParaRPr lang="en-US" sz="4000" dirty="0"/>
          </a:p>
        </p:txBody>
      </p:sp>
      <p:sp>
        <p:nvSpPr>
          <p:cNvPr id="3" name="Content Placeholder 2"/>
          <p:cNvSpPr>
            <a:spLocks noGrp="1"/>
          </p:cNvSpPr>
          <p:nvPr>
            <p:ph sz="half" idx="1"/>
          </p:nvPr>
        </p:nvSpPr>
        <p:spPr>
          <a:xfrm>
            <a:off x="581192" y="2228003"/>
            <a:ext cx="5743407" cy="3633047"/>
          </a:xfrm>
        </p:spPr>
        <p:txBody>
          <a:bodyPr anchor="t"/>
          <a:lstStyle/>
          <a:p>
            <a:pPr marL="0" indent="0">
              <a:buNone/>
            </a:pPr>
            <a:r>
              <a:rPr lang="en-US" dirty="0"/>
              <a:t>An electronic manifold may have combined temperature probes to measure refrigerant line temperatures for calculating system superheat and sub-cooling.</a:t>
            </a:r>
          </a:p>
          <a:p>
            <a:endParaRPr lang="en-US" dirty="0"/>
          </a:p>
        </p:txBody>
      </p:sp>
      <p:pic>
        <p:nvPicPr>
          <p:cNvPr id="5" name="Picture 4">
            <a:extLst>
              <a:ext uri="{FF2B5EF4-FFF2-40B4-BE49-F238E27FC236}">
                <a16:creationId xmlns:a16="http://schemas.microsoft.com/office/drawing/2014/main" id="{F37DE67A-DE4A-4DDF-85CA-FAD75462E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286000"/>
            <a:ext cx="3752562" cy="3733800"/>
          </a:xfrm>
          <a:prstGeom prst="rect">
            <a:avLst/>
          </a:prstGeom>
        </p:spPr>
      </p:pic>
    </p:spTree>
    <p:extLst>
      <p:ext uri="{BB962C8B-B14F-4D97-AF65-F5344CB8AC3E}">
        <p14:creationId xmlns:p14="http://schemas.microsoft.com/office/powerpoint/2010/main" val="3466079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Gauge Manifold Set </a:t>
            </a:r>
          </a:p>
        </p:txBody>
      </p:sp>
      <p:sp>
        <p:nvSpPr>
          <p:cNvPr id="21507" name="Content Placeholder 1"/>
          <p:cNvSpPr>
            <a:spLocks noGrp="1"/>
          </p:cNvSpPr>
          <p:nvPr>
            <p:ph idx="1"/>
          </p:nvPr>
        </p:nvSpPr>
        <p:spPr/>
        <p:txBody>
          <a:bodyPr anchor="t"/>
          <a:lstStyle/>
          <a:p>
            <a:pPr marL="0" indent="0">
              <a:buNone/>
            </a:pPr>
            <a:r>
              <a:rPr lang="en-US" altLang="en-US" dirty="0"/>
              <a:t>EPA regulations require that hoses be equipped with low-loss fittings. </a:t>
            </a:r>
          </a:p>
        </p:txBody>
      </p:sp>
      <p:pic>
        <p:nvPicPr>
          <p:cNvPr id="21508" name="Picture 6" descr="Yellow Jacket 25985 PLUS II 1/4 inch Refrigerant Charging Hoses"/>
          <p:cNvPicPr>
            <a:picLocks noChangeAspect="1" noChangeArrowheads="1"/>
          </p:cNvPicPr>
          <p:nvPr/>
        </p:nvPicPr>
        <p:blipFill>
          <a:blip r:embed="rId3">
            <a:extLst>
              <a:ext uri="{28A0092B-C50C-407E-A947-70E740481C1C}">
                <a14:useLocalDpi xmlns:a14="http://schemas.microsoft.com/office/drawing/2010/main" val="0"/>
              </a:ext>
            </a:extLst>
          </a:blip>
          <a:srcRect l="9406" t="9435" r="7278" b="4852"/>
          <a:stretch>
            <a:fillRect/>
          </a:stretch>
        </p:blipFill>
        <p:spPr bwMode="auto">
          <a:xfrm>
            <a:off x="1905000" y="2819400"/>
            <a:ext cx="362959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p:cNvPicPr>
            <a:picLocks noChangeAspect="1" noChangeArrowheads="1"/>
          </p:cNvPicPr>
          <p:nvPr/>
        </p:nvPicPr>
        <p:blipFill>
          <a:blip r:embed="rId4">
            <a:extLst>
              <a:ext uri="{28A0092B-C50C-407E-A947-70E740481C1C}">
                <a14:useLocalDpi xmlns:a14="http://schemas.microsoft.com/office/drawing/2010/main" val="0"/>
              </a:ext>
            </a:extLst>
          </a:blip>
          <a:srcRect l="13013" t="15248" r="16539" b="7336"/>
          <a:stretch>
            <a:fillRect/>
          </a:stretch>
        </p:blipFill>
        <p:spPr bwMode="auto">
          <a:xfrm>
            <a:off x="6094955" y="2819400"/>
            <a:ext cx="4284664" cy="353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De-Minimis Release</a:t>
            </a:r>
          </a:p>
        </p:txBody>
      </p:sp>
      <p:sp>
        <p:nvSpPr>
          <p:cNvPr id="3" name="Content Placeholder 2"/>
          <p:cNvSpPr>
            <a:spLocks noGrp="1"/>
          </p:cNvSpPr>
          <p:nvPr>
            <p:ph idx="1"/>
          </p:nvPr>
        </p:nvSpPr>
        <p:spPr/>
        <p:txBody>
          <a:bodyPr/>
          <a:lstStyle/>
          <a:p>
            <a:r>
              <a:rPr lang="en-US" dirty="0"/>
              <a:t>Minor releases when connecting or disconnecting hoses for service or recovery are considered to be a </a:t>
            </a:r>
            <a:r>
              <a:rPr lang="en-US" dirty="0">
                <a:solidFill>
                  <a:srgbClr val="FF0000"/>
                </a:solidFill>
              </a:rPr>
              <a:t>De-Minimis release</a:t>
            </a:r>
            <a:r>
              <a:rPr lang="en-US" dirty="0"/>
              <a:t>.</a:t>
            </a:r>
          </a:p>
        </p:txBody>
      </p:sp>
    </p:spTree>
    <p:extLst>
      <p:ext uri="{BB962C8B-B14F-4D97-AF65-F5344CB8AC3E}">
        <p14:creationId xmlns:p14="http://schemas.microsoft.com/office/powerpoint/2010/main" val="4262977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4A4B53-C8A6-4C6D-AED4-6C5F918ADF3B}"/>
              </a:ext>
            </a:extLst>
          </p:cNvPr>
          <p:cNvSpPr>
            <a:spLocks noGrp="1"/>
          </p:cNvSpPr>
          <p:nvPr>
            <p:ph type="ctrTitle"/>
          </p:nvPr>
        </p:nvSpPr>
        <p:spPr/>
        <p:txBody>
          <a:bodyPr>
            <a:normAutofit/>
          </a:bodyPr>
          <a:lstStyle/>
          <a:p>
            <a:r>
              <a:rPr lang="en-US" dirty="0"/>
              <a:t>Science of Ozone Depletion</a:t>
            </a:r>
          </a:p>
        </p:txBody>
      </p:sp>
      <p:sp>
        <p:nvSpPr>
          <p:cNvPr id="5" name="Subtitle 4">
            <a:extLst>
              <a:ext uri="{FF2B5EF4-FFF2-40B4-BE49-F238E27FC236}">
                <a16:creationId xmlns:a16="http://schemas.microsoft.com/office/drawing/2014/main" id="{817E45D6-B54C-42A2-8BBB-9D0EEF17E108}"/>
              </a:ext>
            </a:extLst>
          </p:cNvPr>
          <p:cNvSpPr>
            <a:spLocks noGrp="1"/>
          </p:cNvSpPr>
          <p:nvPr>
            <p:ph type="subTitle" idx="1"/>
          </p:nvPr>
        </p:nvSpPr>
        <p:spPr/>
        <p:txBody>
          <a:bodyPr>
            <a:normAutofit/>
          </a:bodyPr>
          <a:lstStyle/>
          <a:p>
            <a:r>
              <a:rPr lang="en-US" sz="2000" dirty="0"/>
              <a:t>Core</a:t>
            </a:r>
          </a:p>
        </p:txBody>
      </p:sp>
      <p:pic>
        <p:nvPicPr>
          <p:cNvPr id="3" name="Picture 2">
            <a:extLst>
              <a:ext uri="{FF2B5EF4-FFF2-40B4-BE49-F238E27FC236}">
                <a16:creationId xmlns:a16="http://schemas.microsoft.com/office/drawing/2014/main" id="{6BD93AC1-12D5-437F-9954-DF4345C2CC1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77200" y="834282"/>
            <a:ext cx="2849022" cy="2137517"/>
          </a:xfrm>
          <a:prstGeom prst="rect">
            <a:avLst/>
          </a:prstGeom>
        </p:spPr>
      </p:pic>
      <p:sp>
        <p:nvSpPr>
          <p:cNvPr id="6" name="TextBox 5">
            <a:extLst>
              <a:ext uri="{FF2B5EF4-FFF2-40B4-BE49-F238E27FC236}">
                <a16:creationId xmlns:a16="http://schemas.microsoft.com/office/drawing/2014/main" id="{BF5E5E65-FE40-4504-8E52-F63DD6C472B4}"/>
              </a:ext>
            </a:extLst>
          </p:cNvPr>
          <p:cNvSpPr txBox="1"/>
          <p:nvPr/>
        </p:nvSpPr>
        <p:spPr>
          <a:xfrm>
            <a:off x="1576387" y="6819900"/>
            <a:ext cx="9039225" cy="230832"/>
          </a:xfrm>
          <a:prstGeom prst="rect">
            <a:avLst/>
          </a:prstGeom>
          <a:noFill/>
        </p:spPr>
        <p:txBody>
          <a:bodyPr wrap="square" rtlCol="0">
            <a:spAutoFit/>
          </a:bodyPr>
          <a:lstStyle/>
          <a:p>
            <a:r>
              <a:rPr lang="en-US" sz="900" dirty="0">
                <a:hlinkClick r:id="rId4" tooltip="http://commons.wikimedia.org/wiki/File:Ozone_Hole.jpg"/>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79337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 of the Examination</a:t>
            </a:r>
          </a:p>
        </p:txBody>
      </p:sp>
      <p:sp>
        <p:nvSpPr>
          <p:cNvPr id="3" name="Content Placeholder 2"/>
          <p:cNvSpPr>
            <a:spLocks noGrp="1"/>
          </p:cNvSpPr>
          <p:nvPr>
            <p:ph idx="1"/>
          </p:nvPr>
        </p:nvSpPr>
        <p:spPr>
          <a:xfrm>
            <a:off x="304800" y="1981200"/>
            <a:ext cx="11582400" cy="3877600"/>
          </a:xfrm>
        </p:spPr>
        <p:txBody>
          <a:bodyPr>
            <a:normAutofit lnSpcReduction="10000"/>
          </a:bodyPr>
          <a:lstStyle/>
          <a:p>
            <a:r>
              <a:rPr lang="en-US" dirty="0"/>
              <a:t>Federal regulation requires anyone servicing, repairing or disposing of any equipment containing a controlled refrigerant to have in his/her possession a card certifying that he/she has obtained the proper level of certification for the work he/she is performing.  </a:t>
            </a:r>
          </a:p>
          <a:p>
            <a:endParaRPr lang="en-US" b="1" dirty="0">
              <a:solidFill>
                <a:srgbClr val="FF0000"/>
              </a:solidFill>
            </a:endParaRPr>
          </a:p>
          <a:p>
            <a:r>
              <a:rPr lang="en-US" b="1" dirty="0">
                <a:solidFill>
                  <a:srgbClr val="FF0000"/>
                </a:solidFill>
              </a:rPr>
              <a:t>THIS MEANS YOU CANNOT WORK UNDER ANOTHER PERSON’S CERTIFICATION.</a:t>
            </a:r>
          </a:p>
          <a:p>
            <a:endParaRPr lang="en-US" dirty="0"/>
          </a:p>
        </p:txBody>
      </p:sp>
    </p:spTree>
    <p:extLst>
      <p:ext uri="{BB962C8B-B14F-4D97-AF65-F5344CB8AC3E}">
        <p14:creationId xmlns:p14="http://schemas.microsoft.com/office/powerpoint/2010/main" val="2628670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Core Contents</a:t>
            </a:r>
          </a:p>
        </p:txBody>
      </p:sp>
      <p:sp>
        <p:nvSpPr>
          <p:cNvPr id="3" name="Content Placeholder 2"/>
          <p:cNvSpPr>
            <a:spLocks noGrp="1"/>
          </p:cNvSpPr>
          <p:nvPr>
            <p:ph sz="half" idx="1"/>
          </p:nvPr>
        </p:nvSpPr>
        <p:spPr>
          <a:xfrm>
            <a:off x="581192" y="2133600"/>
            <a:ext cx="7267408" cy="4267200"/>
          </a:xfrm>
        </p:spPr>
        <p:txBody>
          <a:bodyPr anchor="t">
            <a:noAutofit/>
          </a:bodyPr>
          <a:lstStyle/>
          <a:p>
            <a:pPr>
              <a:spcAft>
                <a:spcPts val="0"/>
              </a:spcAft>
            </a:pPr>
            <a:r>
              <a:rPr lang="en-US" sz="2700" dirty="0"/>
              <a:t>STRATOSPHERIC OZONE DEPLETION </a:t>
            </a:r>
          </a:p>
          <a:p>
            <a:pPr>
              <a:spcAft>
                <a:spcPts val="0"/>
              </a:spcAft>
            </a:pPr>
            <a:r>
              <a:rPr lang="en-US" sz="2700" dirty="0"/>
              <a:t>OZONE DEPLETION POTENTIAL </a:t>
            </a:r>
          </a:p>
          <a:p>
            <a:pPr>
              <a:spcAft>
                <a:spcPts val="0"/>
              </a:spcAft>
            </a:pPr>
            <a:r>
              <a:rPr lang="en-US" sz="2700" dirty="0"/>
              <a:t>CLEAN AIR ACT </a:t>
            </a:r>
          </a:p>
          <a:p>
            <a:pPr>
              <a:spcAft>
                <a:spcPts val="0"/>
              </a:spcAft>
            </a:pPr>
            <a:r>
              <a:rPr lang="en-US" sz="2700" dirty="0"/>
              <a:t>MONTREAL PROTOCOL </a:t>
            </a:r>
          </a:p>
          <a:p>
            <a:pPr>
              <a:spcAft>
                <a:spcPts val="0"/>
              </a:spcAft>
            </a:pPr>
            <a:r>
              <a:rPr lang="en-US" sz="2700" dirty="0"/>
              <a:t>THE THREE R’S</a:t>
            </a:r>
          </a:p>
          <a:p>
            <a:pPr>
              <a:spcAft>
                <a:spcPts val="0"/>
              </a:spcAft>
            </a:pPr>
            <a:r>
              <a:rPr lang="en-US" sz="2700" dirty="0"/>
              <a:t>RECOVERY DEVICES </a:t>
            </a:r>
          </a:p>
          <a:p>
            <a:pPr>
              <a:spcAft>
                <a:spcPts val="0"/>
              </a:spcAft>
            </a:pPr>
            <a:r>
              <a:rPr lang="en-US" sz="2700" dirty="0"/>
              <a:t>SALES RESTRICTION </a:t>
            </a:r>
          </a:p>
        </p:txBody>
      </p:sp>
      <p:sp>
        <p:nvSpPr>
          <p:cNvPr id="4" name="Content Placeholder 3"/>
          <p:cNvSpPr>
            <a:spLocks noGrp="1"/>
          </p:cNvSpPr>
          <p:nvPr>
            <p:ph sz="half" idx="2"/>
          </p:nvPr>
        </p:nvSpPr>
        <p:spPr>
          <a:xfrm>
            <a:off x="6829591" y="2133601"/>
            <a:ext cx="4981409" cy="3657600"/>
          </a:xfrm>
        </p:spPr>
        <p:txBody>
          <a:bodyPr anchor="t">
            <a:normAutofit/>
          </a:bodyPr>
          <a:lstStyle/>
          <a:p>
            <a:pPr>
              <a:spcAft>
                <a:spcPts val="0"/>
              </a:spcAft>
            </a:pPr>
            <a:r>
              <a:rPr lang="en-US" sz="2700" dirty="0"/>
              <a:t>REFRIGERANTS &amp; OILS </a:t>
            </a:r>
          </a:p>
          <a:p>
            <a:pPr>
              <a:spcAft>
                <a:spcPts val="0"/>
              </a:spcAft>
            </a:pPr>
            <a:r>
              <a:rPr lang="en-US" sz="2700" dirty="0"/>
              <a:t>RECOVERY TECHNIQUES </a:t>
            </a:r>
          </a:p>
          <a:p>
            <a:pPr>
              <a:spcAft>
                <a:spcPts val="0"/>
              </a:spcAft>
            </a:pPr>
            <a:r>
              <a:rPr lang="en-US" sz="2700" dirty="0"/>
              <a:t> LEAK DETECTION </a:t>
            </a:r>
          </a:p>
          <a:p>
            <a:pPr>
              <a:spcAft>
                <a:spcPts val="0"/>
              </a:spcAft>
            </a:pPr>
            <a:r>
              <a:rPr lang="en-US" sz="2700" dirty="0"/>
              <a:t> DEHYDRATION </a:t>
            </a:r>
          </a:p>
          <a:p>
            <a:pPr>
              <a:spcAft>
                <a:spcPts val="0"/>
              </a:spcAft>
            </a:pPr>
            <a:r>
              <a:rPr lang="en-US" sz="2700" dirty="0"/>
              <a:t> RECOVERY CYLINDERS </a:t>
            </a:r>
          </a:p>
          <a:p>
            <a:pPr>
              <a:spcAft>
                <a:spcPts val="0"/>
              </a:spcAft>
            </a:pPr>
            <a:r>
              <a:rPr lang="en-US" sz="2700" dirty="0"/>
              <a:t> SAFETY </a:t>
            </a:r>
          </a:p>
          <a:p>
            <a:pPr>
              <a:spcAft>
                <a:spcPts val="0"/>
              </a:spcAft>
            </a:pPr>
            <a:r>
              <a:rPr lang="en-US" sz="2700" dirty="0"/>
              <a:t>SHIPPING &amp; TRANSPORTING</a:t>
            </a:r>
          </a:p>
        </p:txBody>
      </p:sp>
    </p:spTree>
    <p:extLst>
      <p:ext uri="{BB962C8B-B14F-4D97-AF65-F5344CB8AC3E}">
        <p14:creationId xmlns:p14="http://schemas.microsoft.com/office/powerpoint/2010/main" val="2891912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t>Stratospheric Ozone Depletion</a:t>
            </a:r>
          </a:p>
        </p:txBody>
      </p:sp>
      <p:sp>
        <p:nvSpPr>
          <p:cNvPr id="45059" name="Rectangle 3"/>
          <p:cNvSpPr>
            <a:spLocks noGrp="1" noChangeArrowheads="1"/>
          </p:cNvSpPr>
          <p:nvPr>
            <p:ph idx="1"/>
          </p:nvPr>
        </p:nvSpPr>
        <p:spPr>
          <a:xfrm>
            <a:off x="457200" y="1981200"/>
            <a:ext cx="11292424" cy="3877600"/>
          </a:xfrm>
        </p:spPr>
        <p:txBody>
          <a:bodyPr/>
          <a:lstStyle/>
          <a:p>
            <a:r>
              <a:rPr lang="en-US" dirty="0"/>
              <a:t>The stratosphere is Earth's security blanket.  </a:t>
            </a:r>
          </a:p>
          <a:p>
            <a:r>
              <a:rPr lang="en-US" dirty="0"/>
              <a:t>Located between 7 and 30 miles above sea level, the stratosphere is comprised of ozone and other gases.</a:t>
            </a:r>
          </a:p>
          <a:p>
            <a:endParaRPr lang="en-US" dirty="0"/>
          </a:p>
          <a:p>
            <a:endParaRPr lang="en-US" dirty="0"/>
          </a:p>
          <a:p>
            <a:endParaRPr lang="en-US" dirty="0"/>
          </a:p>
        </p:txBody>
      </p:sp>
      <p:pic>
        <p:nvPicPr>
          <p:cNvPr id="28676" name="Picture 4" descr="Stratospheric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275" y="3886201"/>
            <a:ext cx="27432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Grp="1" noChangeArrowheads="1"/>
          </p:cNvSpPr>
          <p:nvPr>
            <p:ph type="title"/>
          </p:nvPr>
        </p:nvSpPr>
        <p:spPr/>
        <p:txBody>
          <a:bodyPr>
            <a:normAutofit/>
          </a:bodyPr>
          <a:lstStyle/>
          <a:p>
            <a:r>
              <a:rPr lang="en-US" altLang="en-US" sz="4000" cap="none" dirty="0">
                <a:solidFill>
                  <a:srgbClr val="1F497D"/>
                </a:solidFill>
              </a:rPr>
              <a:t>The Ozone Hole</a:t>
            </a:r>
          </a:p>
        </p:txBody>
      </p:sp>
      <p:pic>
        <p:nvPicPr>
          <p:cNvPr id="33795" name="Picture 13" descr="Map of total ozone over the antarctic on October 4, 2004 with the area under 200 Dobson Units highlighte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581400" y="1417638"/>
            <a:ext cx="4187406" cy="4525963"/>
          </a:xfrm>
        </p:spPr>
      </p:pic>
      <p:sp>
        <p:nvSpPr>
          <p:cNvPr id="33796" name="Text Box 15"/>
          <p:cNvSpPr txBox="1">
            <a:spLocks noChangeArrowheads="1"/>
          </p:cNvSpPr>
          <p:nvPr/>
        </p:nvSpPr>
        <p:spPr bwMode="auto">
          <a:xfrm>
            <a:off x="3200400" y="6172200"/>
            <a:ext cx="472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400" dirty="0">
                <a:latin typeface="Times New Roman" pitchFamily="18" charset="0"/>
              </a:rPr>
              <a:t>Source: http://ozonewatch.gsfc.nasa.gov/facts/hole.html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dirty="0"/>
              <a:t>Stratospheric Ozone Depletion</a:t>
            </a:r>
          </a:p>
        </p:txBody>
      </p:sp>
      <p:grpSp>
        <p:nvGrpSpPr>
          <p:cNvPr id="5" name="Group 4"/>
          <p:cNvGrpSpPr/>
          <p:nvPr/>
        </p:nvGrpSpPr>
        <p:grpSpPr>
          <a:xfrm>
            <a:off x="2590800" y="2508896"/>
            <a:ext cx="7631528" cy="3645175"/>
            <a:chOff x="860425" y="2185988"/>
            <a:chExt cx="7830266" cy="3840162"/>
          </a:xfrm>
        </p:grpSpPr>
        <p:sp>
          <p:nvSpPr>
            <p:cNvPr id="7173" name="TextBox 6"/>
            <p:cNvSpPr txBox="1">
              <a:spLocks noChangeArrowheads="1"/>
            </p:cNvSpPr>
            <p:nvPr/>
          </p:nvSpPr>
          <p:spPr bwMode="auto">
            <a:xfrm>
              <a:off x="6255147" y="2986628"/>
              <a:ext cx="2435544" cy="61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r>
                <a:rPr lang="en-US" altLang="en-US" sz="3200" dirty="0">
                  <a:solidFill>
                    <a:schemeClr val="bg2">
                      <a:lumMod val="75000"/>
                    </a:schemeClr>
                  </a:solidFill>
                  <a:latin typeface="Calibri" pitchFamily="34" charset="0"/>
                </a:rPr>
                <a:t>Stratosphere</a:t>
              </a:r>
            </a:p>
          </p:txBody>
        </p:sp>
        <p:sp>
          <p:nvSpPr>
            <p:cNvPr id="30" name="Flowchart: Connector 29"/>
            <p:cNvSpPr/>
            <p:nvPr/>
          </p:nvSpPr>
          <p:spPr bwMode="auto">
            <a:xfrm>
              <a:off x="860425" y="2185988"/>
              <a:ext cx="4022725" cy="3840162"/>
            </a:xfrm>
            <a:prstGeom prst="flowChartConnector">
              <a:avLst/>
            </a:prstGeom>
            <a:noFill/>
            <a:ln w="12700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31" name="Oval 30"/>
            <p:cNvSpPr/>
            <p:nvPr/>
          </p:nvSpPr>
          <p:spPr bwMode="auto">
            <a:xfrm>
              <a:off x="1470025" y="2692400"/>
              <a:ext cx="2806700" cy="2809875"/>
            </a:xfrm>
            <a:prstGeom prst="ellipse">
              <a:avLst/>
            </a:prstGeom>
            <a:solidFill>
              <a:schemeClr val="bg1"/>
            </a:solidFill>
            <a:ln w="1524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33" name="Oval 32"/>
            <p:cNvSpPr/>
            <p:nvPr/>
          </p:nvSpPr>
          <p:spPr bwMode="auto">
            <a:xfrm>
              <a:off x="1771650" y="2908300"/>
              <a:ext cx="2195513" cy="2193925"/>
            </a:xfrm>
            <a:prstGeom prst="ellipse">
              <a:avLst/>
            </a:prstGeom>
            <a:solidFill>
              <a:schemeClr val="bg1"/>
            </a:solidFill>
            <a:ln w="381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bg1"/>
                </a:solidFill>
              </a:endParaRPr>
            </a:p>
          </p:txBody>
        </p:sp>
        <p:sp>
          <p:nvSpPr>
            <p:cNvPr id="34" name="Flowchart: Connector 33"/>
            <p:cNvSpPr/>
            <p:nvPr/>
          </p:nvSpPr>
          <p:spPr bwMode="auto">
            <a:xfrm>
              <a:off x="1917700" y="3052763"/>
              <a:ext cx="1871663" cy="1873250"/>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bg1"/>
                  </a:solidFill>
                </a:rPr>
                <a:t>EARTH</a:t>
              </a:r>
            </a:p>
          </p:txBody>
        </p:sp>
      </p:grpSp>
      <p:sp>
        <p:nvSpPr>
          <p:cNvPr id="2" name="Speech Bubble: Rectangle 1">
            <a:extLst>
              <a:ext uri="{FF2B5EF4-FFF2-40B4-BE49-F238E27FC236}">
                <a16:creationId xmlns:a16="http://schemas.microsoft.com/office/drawing/2014/main" id="{EFE08740-37DB-4442-8CA3-DBC7FDD68425}"/>
              </a:ext>
            </a:extLst>
          </p:cNvPr>
          <p:cNvSpPr/>
          <p:nvPr/>
        </p:nvSpPr>
        <p:spPr>
          <a:xfrm>
            <a:off x="845208" y="2164813"/>
            <a:ext cx="1253310" cy="612648"/>
          </a:xfrm>
          <a:prstGeom prst="wedgeRectCallout">
            <a:avLst>
              <a:gd name="adj1" fmla="val 108347"/>
              <a:gd name="adj2" fmla="val 95863"/>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30 Miles</a:t>
            </a:r>
          </a:p>
        </p:txBody>
      </p:sp>
      <p:sp>
        <p:nvSpPr>
          <p:cNvPr id="3" name="Speech Bubble: Rectangle 2">
            <a:extLst>
              <a:ext uri="{FF2B5EF4-FFF2-40B4-BE49-F238E27FC236}">
                <a16:creationId xmlns:a16="http://schemas.microsoft.com/office/drawing/2014/main" id="{5DB5E2AA-2C9E-4DC1-B3E4-6446DB368CDB}"/>
              </a:ext>
            </a:extLst>
          </p:cNvPr>
          <p:cNvSpPr/>
          <p:nvPr/>
        </p:nvSpPr>
        <p:spPr>
          <a:xfrm>
            <a:off x="914400" y="3581400"/>
            <a:ext cx="1184118" cy="612648"/>
          </a:xfrm>
          <a:prstGeom prst="wedgeRectCallout">
            <a:avLst>
              <a:gd name="adj1" fmla="val 152294"/>
              <a:gd name="adj2" fmla="val 3132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000" dirty="0">
                <a:solidFill>
                  <a:schemeClr val="bg1"/>
                </a:solidFill>
                <a:latin typeface="Arial" panose="020B0604020202020204" pitchFamily="34" charset="0"/>
                <a:cs typeface="Arial" panose="020B0604020202020204" pitchFamily="34" charset="0"/>
              </a:rPr>
              <a:t>7 Miles</a:t>
            </a:r>
          </a:p>
        </p:txBody>
      </p:sp>
      <p:cxnSp>
        <p:nvCxnSpPr>
          <p:cNvPr id="7" name="Straight Arrow Connector 6">
            <a:extLst>
              <a:ext uri="{FF2B5EF4-FFF2-40B4-BE49-F238E27FC236}">
                <a16:creationId xmlns:a16="http://schemas.microsoft.com/office/drawing/2014/main" id="{54DD9256-3E25-41A9-8688-E2E7C6D8F6B3}"/>
              </a:ext>
            </a:extLst>
          </p:cNvPr>
          <p:cNvCxnSpPr>
            <a:cxnSpLocks/>
          </p:cNvCxnSpPr>
          <p:nvPr/>
        </p:nvCxnSpPr>
        <p:spPr>
          <a:xfrm flipH="1">
            <a:off x="6349742" y="3657600"/>
            <a:ext cx="1498858" cy="457200"/>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537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p:txBody>
          <a:bodyPr>
            <a:normAutofit fontScale="90000"/>
          </a:bodyPr>
          <a:lstStyle/>
          <a:p>
            <a:br>
              <a:rPr lang="en-US" altLang="en-US" dirty="0"/>
            </a:br>
            <a:r>
              <a:rPr lang="en-US" altLang="en-US" dirty="0"/>
              <a:t>What is the Ozone Layer?</a:t>
            </a:r>
            <a:br>
              <a:rPr lang="en-US" altLang="en-US" dirty="0"/>
            </a:br>
            <a:endParaRPr lang="en-US" altLang="en-US" dirty="0"/>
          </a:p>
        </p:txBody>
      </p:sp>
      <p:sp>
        <p:nvSpPr>
          <p:cNvPr id="6" name="Content Placeholder 5"/>
          <p:cNvSpPr>
            <a:spLocks noGrp="1"/>
          </p:cNvSpPr>
          <p:nvPr>
            <p:ph idx="1"/>
          </p:nvPr>
        </p:nvSpPr>
        <p:spPr>
          <a:xfrm>
            <a:off x="381000" y="2362200"/>
            <a:ext cx="11309338" cy="3877600"/>
          </a:xfrm>
        </p:spPr>
        <p:txBody>
          <a:bodyPr/>
          <a:lstStyle/>
          <a:p>
            <a:r>
              <a:rPr lang="en-US" dirty="0"/>
              <a:t>Stratospheric ozone is a naturally-occurring gas that filters the Sun's ultraviolet (UV) radiation.</a:t>
            </a:r>
          </a:p>
          <a:p>
            <a:endParaRPr lang="en-US" dirty="0"/>
          </a:p>
          <a:p>
            <a:r>
              <a:rPr lang="en-US" dirty="0"/>
              <a:t>Acts as a shield in the stratosphere.</a:t>
            </a:r>
          </a:p>
          <a:p>
            <a:endParaRPr lang="en-US" dirty="0"/>
          </a:p>
          <a:p>
            <a:r>
              <a:rPr lang="en-US" dirty="0"/>
              <a:t>Protects life on Earth from the Sun's UV rays.</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Stratospheric Ozone Depletion</a:t>
            </a:r>
          </a:p>
        </p:txBody>
      </p:sp>
      <p:sp>
        <p:nvSpPr>
          <p:cNvPr id="2" name="Content Placeholder 1">
            <a:extLst>
              <a:ext uri="{FF2B5EF4-FFF2-40B4-BE49-F238E27FC236}">
                <a16:creationId xmlns:a16="http://schemas.microsoft.com/office/drawing/2014/main" id="{780D43C6-ABEB-4D92-96D6-5FCB48AF670E}"/>
              </a:ext>
            </a:extLst>
          </p:cNvPr>
          <p:cNvSpPr>
            <a:spLocks noGrp="1"/>
          </p:cNvSpPr>
          <p:nvPr>
            <p:ph idx="1"/>
          </p:nvPr>
        </p:nvSpPr>
        <p:spPr>
          <a:xfrm>
            <a:off x="440286" y="1981200"/>
            <a:ext cx="11309338" cy="1030287"/>
          </a:xfrm>
        </p:spPr>
        <p:txBody>
          <a:bodyPr anchor="t"/>
          <a:lstStyle/>
          <a:p>
            <a:r>
              <a:rPr lang="en-US" dirty="0"/>
              <a:t>An Ozone molecule consists of</a:t>
            </a:r>
            <a:r>
              <a:rPr lang="en-US" dirty="0">
                <a:solidFill>
                  <a:srgbClr val="FF0000"/>
                </a:solidFill>
              </a:rPr>
              <a:t> three oxygen atoms </a:t>
            </a:r>
            <a:r>
              <a:rPr lang="en-US" dirty="0"/>
              <a:t>(O</a:t>
            </a:r>
            <a:r>
              <a:rPr lang="en-US" baseline="-25000" dirty="0"/>
              <a:t>3</a:t>
            </a:r>
            <a:r>
              <a:rPr lang="en-US" dirty="0"/>
              <a:t>).</a:t>
            </a:r>
          </a:p>
          <a:p>
            <a:pPr marL="0" indent="0">
              <a:buNone/>
            </a:pPr>
            <a:endParaRPr lang="en-US" dirty="0"/>
          </a:p>
        </p:txBody>
      </p:sp>
      <p:pic>
        <p:nvPicPr>
          <p:cNvPr id="3" name="Picture 2">
            <a:extLst>
              <a:ext uri="{FF2B5EF4-FFF2-40B4-BE49-F238E27FC236}">
                <a16:creationId xmlns:a16="http://schemas.microsoft.com/office/drawing/2014/main" id="{0B4874DE-6CCA-430B-B48E-1CCE5077C684}"/>
              </a:ext>
            </a:extLst>
          </p:cNvPr>
          <p:cNvPicPr>
            <a:picLocks noChangeAspect="1"/>
          </p:cNvPicPr>
          <p:nvPr/>
        </p:nvPicPr>
        <p:blipFill>
          <a:blip r:embed="rId3"/>
          <a:stretch>
            <a:fillRect/>
          </a:stretch>
        </p:blipFill>
        <p:spPr>
          <a:xfrm>
            <a:off x="2743200" y="2662956"/>
            <a:ext cx="3998375" cy="371807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r>
              <a:rPr lang="en-US" altLang="en-US" dirty="0"/>
              <a:t>Stratospheric Ozone Depletion</a:t>
            </a:r>
          </a:p>
        </p:txBody>
      </p:sp>
      <p:grpSp>
        <p:nvGrpSpPr>
          <p:cNvPr id="3" name="Group 2"/>
          <p:cNvGrpSpPr/>
          <p:nvPr/>
        </p:nvGrpSpPr>
        <p:grpSpPr>
          <a:xfrm>
            <a:off x="1411831" y="2537737"/>
            <a:ext cx="6589169" cy="4015463"/>
            <a:chOff x="1069214" y="1949127"/>
            <a:chExt cx="7771844" cy="4671670"/>
          </a:xfrm>
        </p:grpSpPr>
        <p:grpSp>
          <p:nvGrpSpPr>
            <p:cNvPr id="37907" name="Group 37906"/>
            <p:cNvGrpSpPr/>
            <p:nvPr/>
          </p:nvGrpSpPr>
          <p:grpSpPr>
            <a:xfrm>
              <a:off x="2438400" y="2290142"/>
              <a:ext cx="1499415" cy="1463040"/>
              <a:chOff x="969867" y="4785360"/>
              <a:chExt cx="1499415" cy="1463040"/>
            </a:xfrm>
          </p:grpSpPr>
          <p:sp>
            <p:nvSpPr>
              <p:cNvPr id="61" name="Oval 60"/>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2" name="Oval 61"/>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3" name="Oval 62"/>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4" name="Oval 63"/>
              <p:cNvSpPr/>
              <p:nvPr/>
            </p:nvSpPr>
            <p:spPr bwMode="auto">
              <a:xfrm rot="10800000" flipV="1">
                <a:off x="1390650" y="5208032"/>
                <a:ext cx="763169" cy="6517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sp>
          <p:nvSpPr>
            <p:cNvPr id="93" name="TextBox 12"/>
            <p:cNvSpPr txBox="1">
              <a:spLocks noChangeArrowheads="1"/>
            </p:cNvSpPr>
            <p:nvPr/>
          </p:nvSpPr>
          <p:spPr bwMode="auto">
            <a:xfrm>
              <a:off x="2875940" y="6146367"/>
              <a:ext cx="3445438" cy="4744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800" dirty="0">
                  <a:latin typeface="Times New Roman" pitchFamily="18" charset="0"/>
                </a:rPr>
                <a:t>CFC Molecule</a:t>
              </a:r>
            </a:p>
          </p:txBody>
        </p:sp>
        <p:cxnSp>
          <p:nvCxnSpPr>
            <p:cNvPr id="90" name="Straight Connector 89"/>
            <p:cNvCxnSpPr>
              <a:cxnSpLocks/>
              <a:stCxn id="64" idx="3"/>
            </p:cNvCxnSpPr>
            <p:nvPr/>
          </p:nvCxnSpPr>
          <p:spPr>
            <a:xfrm>
              <a:off x="3510589" y="3269116"/>
              <a:ext cx="837481" cy="83663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057543" y="4474522"/>
              <a:ext cx="1242024" cy="76768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90979" y="4499942"/>
              <a:ext cx="1345588" cy="85725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997079" y="3280742"/>
              <a:ext cx="876027" cy="75873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905" name="TextBox 37904"/>
            <p:cNvSpPr txBox="1"/>
            <p:nvPr/>
          </p:nvSpPr>
          <p:spPr>
            <a:xfrm rot="19195386">
              <a:off x="6816898" y="3751568"/>
              <a:ext cx="2024160" cy="473047"/>
            </a:xfrm>
            <a:prstGeom prst="rect">
              <a:avLst/>
            </a:prstGeom>
            <a:noFill/>
          </p:spPr>
          <p:txBody>
            <a:bodyPr wrap="none" rtlCol="0">
              <a:spAutoFit/>
            </a:bodyPr>
            <a:lstStyle/>
            <a:p>
              <a:r>
                <a:rPr lang="en-US" sz="2400" dirty="0">
                  <a:latin typeface="+mn-lt"/>
                </a:rPr>
                <a:t>UV Radiation</a:t>
              </a:r>
            </a:p>
          </p:txBody>
        </p:sp>
        <p:grpSp>
          <p:nvGrpSpPr>
            <p:cNvPr id="66" name="Group 65"/>
            <p:cNvGrpSpPr/>
            <p:nvPr/>
          </p:nvGrpSpPr>
          <p:grpSpPr>
            <a:xfrm>
              <a:off x="2057400" y="4637102"/>
              <a:ext cx="1499415" cy="1463040"/>
              <a:chOff x="969867" y="4785360"/>
              <a:chExt cx="1499415" cy="1463040"/>
            </a:xfrm>
          </p:grpSpPr>
          <p:sp>
            <p:nvSpPr>
              <p:cNvPr id="67" name="Oval 66"/>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8" name="Oval 67"/>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9" name="Oval 68"/>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0" name="Oval 69"/>
              <p:cNvSpPr/>
              <p:nvPr/>
            </p:nvSpPr>
            <p:spPr bwMode="auto">
              <a:xfrm rot="10800000" flipV="1">
                <a:off x="1390650" y="5219700"/>
                <a:ext cx="692749"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grpSp>
          <p:nvGrpSpPr>
            <p:cNvPr id="71" name="Group 70"/>
            <p:cNvGrpSpPr/>
            <p:nvPr/>
          </p:nvGrpSpPr>
          <p:grpSpPr>
            <a:xfrm>
              <a:off x="5791200" y="4728542"/>
              <a:ext cx="1499415" cy="1463040"/>
              <a:chOff x="969867" y="4785360"/>
              <a:chExt cx="1499415" cy="1463040"/>
            </a:xfrm>
          </p:grpSpPr>
          <p:sp>
            <p:nvSpPr>
              <p:cNvPr id="72" name="Oval 71"/>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3" name="Oval 72"/>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4" name="Oval 73"/>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5" name="Oval 74"/>
              <p:cNvSpPr/>
              <p:nvPr/>
            </p:nvSpPr>
            <p:spPr bwMode="auto">
              <a:xfrm rot="10800000" flipV="1">
                <a:off x="1390650" y="5219700"/>
                <a:ext cx="732017"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sp>
          <p:nvSpPr>
            <p:cNvPr id="77" name="Oval 76"/>
            <p:cNvSpPr/>
            <p:nvPr/>
          </p:nvSpPr>
          <p:spPr bwMode="auto">
            <a:xfrm>
              <a:off x="5836518" y="2366342"/>
              <a:ext cx="457200" cy="146304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9" name="Oval 78"/>
            <p:cNvSpPr/>
            <p:nvPr/>
          </p:nvSpPr>
          <p:spPr bwMode="auto">
            <a:xfrm rot="2860410">
              <a:off x="5897880" y="2368793"/>
              <a:ext cx="457200" cy="146304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2" name="Group 1"/>
            <p:cNvGrpSpPr/>
            <p:nvPr/>
          </p:nvGrpSpPr>
          <p:grpSpPr>
            <a:xfrm>
              <a:off x="5358585" y="2800682"/>
              <a:ext cx="1463040" cy="640080"/>
              <a:chOff x="5358585" y="2800682"/>
              <a:chExt cx="1463040" cy="640080"/>
            </a:xfrm>
          </p:grpSpPr>
          <p:sp>
            <p:nvSpPr>
              <p:cNvPr id="78" name="Oval 77"/>
              <p:cNvSpPr/>
              <p:nvPr/>
            </p:nvSpPr>
            <p:spPr bwMode="auto">
              <a:xfrm rot="18559005">
                <a:off x="5861505" y="2379963"/>
                <a:ext cx="457200" cy="146304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0" name="Oval 79"/>
              <p:cNvSpPr/>
              <p:nvPr/>
            </p:nvSpPr>
            <p:spPr bwMode="auto">
              <a:xfrm rot="10800000" flipV="1">
                <a:off x="5779368" y="2800682"/>
                <a:ext cx="640080" cy="640080"/>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FL</a:t>
                </a:r>
              </a:p>
            </p:txBody>
          </p:sp>
        </p:grpSp>
        <p:sp>
          <p:nvSpPr>
            <p:cNvPr id="83" name="Oval 82"/>
            <p:cNvSpPr/>
            <p:nvPr/>
          </p:nvSpPr>
          <p:spPr bwMode="auto">
            <a:xfrm>
              <a:off x="4220580" y="3293288"/>
              <a:ext cx="640080" cy="22860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4" name="Oval 83"/>
            <p:cNvSpPr/>
            <p:nvPr/>
          </p:nvSpPr>
          <p:spPr bwMode="auto">
            <a:xfrm rot="18559005">
              <a:off x="4233325" y="3332424"/>
              <a:ext cx="640080" cy="22860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5" name="Oval 84"/>
            <p:cNvSpPr/>
            <p:nvPr/>
          </p:nvSpPr>
          <p:spPr bwMode="auto">
            <a:xfrm rot="2860410">
              <a:off x="4253117" y="3219304"/>
              <a:ext cx="640080" cy="22860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6" name="Oval 85"/>
            <p:cNvSpPr/>
            <p:nvPr/>
          </p:nvSpPr>
          <p:spPr bwMode="auto">
            <a:xfrm rot="10800000" flipV="1">
              <a:off x="3962408" y="3849336"/>
              <a:ext cx="1153041" cy="1130483"/>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dirty="0">
                  <a:solidFill>
                    <a:schemeClr val="tx1"/>
                  </a:solidFill>
                </a:rPr>
                <a:t>CARBON</a:t>
              </a:r>
              <a:endParaRPr lang="en-US" sz="1100" dirty="0">
                <a:solidFill>
                  <a:schemeClr val="tx1"/>
                </a:solidFill>
              </a:endParaRPr>
            </a:p>
          </p:txBody>
        </p:sp>
        <p:sp>
          <p:nvSpPr>
            <p:cNvPr id="94" name="TextBox 93"/>
            <p:cNvSpPr txBox="1"/>
            <p:nvPr/>
          </p:nvSpPr>
          <p:spPr>
            <a:xfrm>
              <a:off x="1069214" y="2755206"/>
              <a:ext cx="1494025" cy="560156"/>
            </a:xfrm>
            <a:prstGeom prst="rect">
              <a:avLst/>
            </a:prstGeom>
            <a:noFill/>
          </p:spPr>
          <p:txBody>
            <a:bodyPr wrap="none" rtlCol="0" anchor="ctr" anchorCtr="0">
              <a:spAutoFit/>
            </a:bodyPr>
            <a:lstStyle/>
            <a:p>
              <a:r>
                <a:rPr lang="en-US" sz="2800" dirty="0">
                  <a:latin typeface="+mn-lt"/>
                </a:rPr>
                <a:t>Chlorine</a:t>
              </a:r>
            </a:p>
          </p:txBody>
        </p:sp>
        <p:sp>
          <p:nvSpPr>
            <p:cNvPr id="37906" name="TextBox 37905"/>
            <p:cNvSpPr txBox="1"/>
            <p:nvPr/>
          </p:nvSpPr>
          <p:spPr>
            <a:xfrm>
              <a:off x="4318375" y="1949127"/>
              <a:ext cx="1467381" cy="560156"/>
            </a:xfrm>
            <a:prstGeom prst="rect">
              <a:avLst/>
            </a:prstGeom>
            <a:noFill/>
          </p:spPr>
          <p:txBody>
            <a:bodyPr wrap="none" rtlCol="0" anchor="ctr" anchorCtr="0">
              <a:spAutoFit/>
            </a:bodyPr>
            <a:lstStyle/>
            <a:p>
              <a:r>
                <a:rPr lang="en-US" sz="2800" dirty="0">
                  <a:latin typeface="+mn-lt"/>
                </a:rPr>
                <a:t>Fluorine</a:t>
              </a:r>
            </a:p>
          </p:txBody>
        </p:sp>
      </p:grpSp>
      <p:pic>
        <p:nvPicPr>
          <p:cNvPr id="10" name="Picture 9">
            <a:extLst>
              <a:ext uri="{FF2B5EF4-FFF2-40B4-BE49-F238E27FC236}">
                <a16:creationId xmlns:a16="http://schemas.microsoft.com/office/drawing/2014/main" id="{693B62A3-5F73-4A02-BF91-504260889C6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212108">
            <a:off x="7450249" y="1659049"/>
            <a:ext cx="2199522" cy="2199522"/>
          </a:xfrm>
          <a:prstGeom prst="rect">
            <a:avLst/>
          </a:prstGeom>
        </p:spPr>
      </p:pic>
      <p:cxnSp>
        <p:nvCxnSpPr>
          <p:cNvPr id="29" name="Straight Arrow Connector 28">
            <a:extLst>
              <a:ext uri="{FF2B5EF4-FFF2-40B4-BE49-F238E27FC236}">
                <a16:creationId xmlns:a16="http://schemas.microsoft.com/office/drawing/2014/main" id="{A9B60F90-6E3D-4E15-A909-AA21DE421C74}"/>
              </a:ext>
            </a:extLst>
          </p:cNvPr>
          <p:cNvCxnSpPr>
            <a:cxnSpLocks/>
          </p:cNvCxnSpPr>
          <p:nvPr/>
        </p:nvCxnSpPr>
        <p:spPr>
          <a:xfrm flipH="1">
            <a:off x="5027991" y="3431839"/>
            <a:ext cx="2704473" cy="222614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110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Stratospheric Ozone Depletion</a:t>
            </a:r>
            <a:endParaRPr lang="en-US" dirty="0"/>
          </a:p>
        </p:txBody>
      </p:sp>
      <p:sp>
        <p:nvSpPr>
          <p:cNvPr id="3" name="Content Placeholder 2"/>
          <p:cNvSpPr>
            <a:spLocks noGrp="1"/>
          </p:cNvSpPr>
          <p:nvPr>
            <p:ph idx="1"/>
          </p:nvPr>
        </p:nvSpPr>
        <p:spPr>
          <a:xfrm>
            <a:off x="533400" y="1752600"/>
            <a:ext cx="11309338" cy="3877600"/>
          </a:xfrm>
        </p:spPr>
        <p:txBody>
          <a:bodyPr>
            <a:normAutofit fontScale="85000" lnSpcReduction="20000"/>
          </a:bodyPr>
          <a:lstStyle/>
          <a:p>
            <a:pPr marL="0" indent="0">
              <a:buNone/>
            </a:pPr>
            <a:r>
              <a:rPr lang="en-US" dirty="0"/>
              <a:t>Stratospheric Ozone depletion is a </a:t>
            </a:r>
            <a:r>
              <a:rPr lang="en-US" u="sng" dirty="0"/>
              <a:t>global issue</a:t>
            </a:r>
            <a:r>
              <a:rPr lang="en-US" dirty="0"/>
              <a:t> that can lead to problems such as:</a:t>
            </a:r>
          </a:p>
          <a:p>
            <a:r>
              <a:rPr lang="en-US" dirty="0"/>
              <a:t>Crop Loss</a:t>
            </a:r>
          </a:p>
          <a:p>
            <a:r>
              <a:rPr lang="en-US" dirty="0"/>
              <a:t>Increase in Eye Diseases</a:t>
            </a:r>
          </a:p>
          <a:p>
            <a:r>
              <a:rPr lang="en-US" dirty="0"/>
              <a:t>Skin Cancer</a:t>
            </a:r>
          </a:p>
          <a:p>
            <a:r>
              <a:rPr lang="en-US" dirty="0"/>
              <a:t>Reduced Marine Life</a:t>
            </a:r>
          </a:p>
          <a:p>
            <a:r>
              <a:rPr lang="en-US" dirty="0"/>
              <a:t>Deforestation</a:t>
            </a:r>
          </a:p>
          <a:p>
            <a:r>
              <a:rPr lang="en-US" dirty="0"/>
              <a:t>Increased Ground Level Ozone</a:t>
            </a:r>
          </a:p>
        </p:txBody>
      </p:sp>
      <p:grpSp>
        <p:nvGrpSpPr>
          <p:cNvPr id="4" name="Group 3"/>
          <p:cNvGrpSpPr/>
          <p:nvPr/>
        </p:nvGrpSpPr>
        <p:grpSpPr>
          <a:xfrm>
            <a:off x="6049061" y="2819400"/>
            <a:ext cx="5819775" cy="2971800"/>
            <a:chOff x="6049061" y="2819400"/>
            <a:chExt cx="5819775" cy="297180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9061" y="2819400"/>
              <a:ext cx="58197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0436" y="3352800"/>
              <a:ext cx="2438400" cy="141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48427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Stratospheric Ozone Depletion</a:t>
            </a:r>
            <a:endParaRPr lang="en-US" dirty="0"/>
          </a:p>
        </p:txBody>
      </p:sp>
      <p:sp>
        <p:nvSpPr>
          <p:cNvPr id="3" name="Content Placeholder 2"/>
          <p:cNvSpPr>
            <a:spLocks noGrp="1"/>
          </p:cNvSpPr>
          <p:nvPr>
            <p:ph idx="1"/>
          </p:nvPr>
        </p:nvSpPr>
        <p:spPr/>
        <p:txBody>
          <a:bodyPr anchor="t"/>
          <a:lstStyle/>
          <a:p>
            <a:r>
              <a:rPr lang="en-US" dirty="0"/>
              <a:t>CFCs and HCFCs which contain Chlorine, have been found in air samples taken from the stratosphere.  </a:t>
            </a:r>
          </a:p>
          <a:p>
            <a:r>
              <a:rPr lang="en-US" dirty="0"/>
              <a:t>When CFCs and HCFCs are released into the atmosphere the Chlorine in them causes depletion of the Ozone layer. </a:t>
            </a:r>
          </a:p>
          <a:p>
            <a:endParaRPr lang="en-US" dirty="0"/>
          </a:p>
        </p:txBody>
      </p:sp>
      <p:sp>
        <p:nvSpPr>
          <p:cNvPr id="4" name="Rectangle 3"/>
          <p:cNvSpPr/>
          <p:nvPr/>
        </p:nvSpPr>
        <p:spPr>
          <a:xfrm>
            <a:off x="685800" y="5181600"/>
            <a:ext cx="10925008" cy="769441"/>
          </a:xfrm>
          <a:prstGeom prst="rect">
            <a:avLst/>
          </a:prstGeom>
        </p:spPr>
        <p:txBody>
          <a:bodyPr wrap="square">
            <a:spAutoFit/>
          </a:bodyPr>
          <a:lstStyle/>
          <a:p>
            <a:r>
              <a:rPr lang="en-US" altLang="en-US" dirty="0">
                <a:solidFill>
                  <a:srgbClr val="FF0000"/>
                </a:solidFill>
              </a:rPr>
              <a:t>Chlorine is the Culprit</a:t>
            </a:r>
          </a:p>
        </p:txBody>
      </p:sp>
    </p:spTree>
    <p:extLst>
      <p:ext uri="{BB962C8B-B14F-4D97-AF65-F5344CB8AC3E}">
        <p14:creationId xmlns:p14="http://schemas.microsoft.com/office/powerpoint/2010/main" val="3664735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r>
              <a:rPr lang="en-US" altLang="en-US" dirty="0"/>
              <a:t>Stratospheric Ozone Depletion</a:t>
            </a:r>
          </a:p>
        </p:txBody>
      </p:sp>
      <p:sp>
        <p:nvSpPr>
          <p:cNvPr id="3" name="Content Placeholder 2">
            <a:extLst>
              <a:ext uri="{FF2B5EF4-FFF2-40B4-BE49-F238E27FC236}">
                <a16:creationId xmlns:a16="http://schemas.microsoft.com/office/drawing/2014/main" id="{37AD03D2-1569-4236-A1B0-D2C5C299B592}"/>
              </a:ext>
            </a:extLst>
          </p:cNvPr>
          <p:cNvSpPr>
            <a:spLocks noGrp="1"/>
          </p:cNvSpPr>
          <p:nvPr>
            <p:ph idx="1"/>
          </p:nvPr>
        </p:nvSpPr>
        <p:spPr>
          <a:xfrm>
            <a:off x="441331" y="1923087"/>
            <a:ext cx="11309338" cy="3877600"/>
          </a:xfrm>
        </p:spPr>
        <p:txBody>
          <a:bodyPr anchor="t"/>
          <a:lstStyle/>
          <a:p>
            <a:pPr marL="0" indent="0">
              <a:buNone/>
            </a:pPr>
            <a:r>
              <a:rPr lang="en-US" dirty="0"/>
              <a:t>When CFCs and HCFCs reach the stratosphere, the sun’s UV radiation causes them to break apart.</a:t>
            </a:r>
          </a:p>
          <a:p>
            <a:endParaRPr lang="en-US" dirty="0"/>
          </a:p>
        </p:txBody>
      </p:sp>
      <p:grpSp>
        <p:nvGrpSpPr>
          <p:cNvPr id="4" name="Group 3">
            <a:extLst>
              <a:ext uri="{FF2B5EF4-FFF2-40B4-BE49-F238E27FC236}">
                <a16:creationId xmlns:a16="http://schemas.microsoft.com/office/drawing/2014/main" id="{1BB51ABB-03E5-4258-918A-970636A33CC2}"/>
              </a:ext>
            </a:extLst>
          </p:cNvPr>
          <p:cNvGrpSpPr/>
          <p:nvPr/>
        </p:nvGrpSpPr>
        <p:grpSpPr>
          <a:xfrm>
            <a:off x="1524000" y="3276600"/>
            <a:ext cx="8488690" cy="3216275"/>
            <a:chOff x="1828800" y="2955925"/>
            <a:chExt cx="8488690" cy="3216275"/>
          </a:xfrm>
        </p:grpSpPr>
        <p:sp>
          <p:nvSpPr>
            <p:cNvPr id="39941" name="TextBox 3"/>
            <p:cNvSpPr txBox="1">
              <a:spLocks noChangeArrowheads="1"/>
            </p:cNvSpPr>
            <p:nvPr/>
          </p:nvSpPr>
          <p:spPr bwMode="auto">
            <a:xfrm>
              <a:off x="1851719" y="4949401"/>
              <a:ext cx="1582357" cy="830997"/>
            </a:xfrm>
            <a:prstGeom prst="rect">
              <a:avLst/>
            </a:prstGeom>
            <a:noFill/>
            <a:ln>
              <a:noFill/>
            </a:ln>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Chlorine </a:t>
              </a:r>
            </a:p>
            <a:p>
              <a:pPr algn="ctr" eaLnBrk="1" hangingPunct="1">
                <a:spcBef>
                  <a:spcPct val="0"/>
                </a:spcBef>
                <a:buFontTx/>
                <a:buNone/>
              </a:pPr>
              <a:r>
                <a:rPr lang="en-US" altLang="en-US" sz="2400" dirty="0">
                  <a:latin typeface="Times New Roman" pitchFamily="18" charset="0"/>
                </a:rPr>
                <a:t>Atom</a:t>
              </a:r>
            </a:p>
          </p:txBody>
        </p:sp>
        <p:sp>
          <p:nvSpPr>
            <p:cNvPr id="39942" name="TextBox 18"/>
            <p:cNvSpPr txBox="1">
              <a:spLocks noChangeArrowheads="1"/>
            </p:cNvSpPr>
            <p:nvPr/>
          </p:nvSpPr>
          <p:spPr bwMode="auto">
            <a:xfrm>
              <a:off x="3886648" y="4971974"/>
              <a:ext cx="2766876" cy="1200226"/>
            </a:xfrm>
            <a:prstGeom prst="rect">
              <a:avLst/>
            </a:prstGeom>
            <a:noFill/>
            <a:ln>
              <a:noFill/>
            </a:ln>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Ozone Molecule</a:t>
              </a:r>
            </a:p>
            <a:p>
              <a:pPr algn="ctr" eaLnBrk="1" hangingPunct="1">
                <a:spcBef>
                  <a:spcPct val="0"/>
                </a:spcBef>
                <a:buFontTx/>
                <a:buNone/>
              </a:pPr>
              <a:r>
                <a:rPr lang="en-US" altLang="en-US" sz="2400" dirty="0">
                  <a:latin typeface="Times New Roman" pitchFamily="18" charset="0"/>
                </a:rPr>
                <a:t>Made of up 3</a:t>
              </a:r>
            </a:p>
            <a:p>
              <a:pPr algn="ctr" eaLnBrk="1" hangingPunct="1">
                <a:spcBef>
                  <a:spcPct val="0"/>
                </a:spcBef>
                <a:buFontTx/>
                <a:buNone/>
              </a:pPr>
              <a:r>
                <a:rPr lang="en-US" altLang="en-US" sz="2400" dirty="0">
                  <a:latin typeface="Times New Roman" pitchFamily="18" charset="0"/>
                </a:rPr>
                <a:t>Oxygen Atoms</a:t>
              </a:r>
            </a:p>
          </p:txBody>
        </p:sp>
        <p:sp>
          <p:nvSpPr>
            <p:cNvPr id="39943" name="TextBox 20"/>
            <p:cNvSpPr txBox="1">
              <a:spLocks noChangeArrowheads="1"/>
            </p:cNvSpPr>
            <p:nvPr/>
          </p:nvSpPr>
          <p:spPr bwMode="auto">
            <a:xfrm>
              <a:off x="6830550" y="4949401"/>
              <a:ext cx="1577614" cy="830997"/>
            </a:xfrm>
            <a:prstGeom prst="rect">
              <a:avLst/>
            </a:prstGeom>
            <a:noFill/>
            <a:ln>
              <a:noFill/>
            </a:ln>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Chlorine </a:t>
              </a:r>
            </a:p>
            <a:p>
              <a:pPr algn="ctr" eaLnBrk="1" hangingPunct="1">
                <a:spcBef>
                  <a:spcPct val="0"/>
                </a:spcBef>
                <a:buFontTx/>
                <a:buNone/>
              </a:pPr>
              <a:r>
                <a:rPr lang="en-US" altLang="en-US" sz="2400" dirty="0">
                  <a:latin typeface="Times New Roman" pitchFamily="18" charset="0"/>
                </a:rPr>
                <a:t>Monoxide</a:t>
              </a:r>
            </a:p>
          </p:txBody>
        </p:sp>
        <p:sp>
          <p:nvSpPr>
            <p:cNvPr id="39944" name="TextBox 22"/>
            <p:cNvSpPr txBox="1">
              <a:spLocks noChangeArrowheads="1"/>
            </p:cNvSpPr>
            <p:nvPr/>
          </p:nvSpPr>
          <p:spPr bwMode="auto">
            <a:xfrm>
              <a:off x="8936984" y="4994377"/>
              <a:ext cx="1380506" cy="830997"/>
            </a:xfrm>
            <a:prstGeom prst="rect">
              <a:avLst/>
            </a:prstGeom>
            <a:noFill/>
            <a:ln>
              <a:noFill/>
            </a:ln>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Diatomic</a:t>
              </a:r>
            </a:p>
            <a:p>
              <a:pPr algn="ctr" eaLnBrk="1" hangingPunct="1">
                <a:spcBef>
                  <a:spcPct val="0"/>
                </a:spcBef>
                <a:buFontTx/>
                <a:buNone/>
              </a:pPr>
              <a:r>
                <a:rPr lang="en-US" altLang="en-US" sz="2400" dirty="0">
                  <a:latin typeface="Times New Roman" pitchFamily="18" charset="0"/>
                </a:rPr>
                <a:t>Oxygen</a:t>
              </a:r>
            </a:p>
          </p:txBody>
        </p:sp>
        <p:sp>
          <p:nvSpPr>
            <p:cNvPr id="9" name="Right Arrow 8"/>
            <p:cNvSpPr/>
            <p:nvPr/>
          </p:nvSpPr>
          <p:spPr bwMode="auto">
            <a:xfrm>
              <a:off x="5962650" y="3646489"/>
              <a:ext cx="977900" cy="4857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chemeClr val="tx1"/>
                  </a:solidFill>
                </a:ln>
              </a:endParaRPr>
            </a:p>
          </p:txBody>
        </p:sp>
        <p:sp>
          <p:nvSpPr>
            <p:cNvPr id="37" name="Oval 36"/>
            <p:cNvSpPr/>
            <p:nvPr/>
          </p:nvSpPr>
          <p:spPr bwMode="auto">
            <a:xfrm>
              <a:off x="6972566" y="4197351"/>
              <a:ext cx="674681" cy="704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t>Cl</a:t>
              </a:r>
            </a:p>
          </p:txBody>
        </p:sp>
        <p:sp>
          <p:nvSpPr>
            <p:cNvPr id="39" name="Minus 38"/>
            <p:cNvSpPr/>
            <p:nvPr/>
          </p:nvSpPr>
          <p:spPr bwMode="auto">
            <a:xfrm rot="17805362">
              <a:off x="7054057" y="3575845"/>
              <a:ext cx="1103313" cy="561975"/>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5" name="Oval 44"/>
            <p:cNvSpPr/>
            <p:nvPr/>
          </p:nvSpPr>
          <p:spPr bwMode="auto">
            <a:xfrm>
              <a:off x="7620000" y="2990850"/>
              <a:ext cx="539750" cy="522288"/>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44" name="Minus 43"/>
            <p:cNvSpPr/>
            <p:nvPr/>
          </p:nvSpPr>
          <p:spPr bwMode="auto">
            <a:xfrm rot="16200000">
              <a:off x="9066213" y="3752850"/>
              <a:ext cx="1122362" cy="509588"/>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7" name="Oval 46"/>
            <p:cNvSpPr/>
            <p:nvPr/>
          </p:nvSpPr>
          <p:spPr bwMode="auto">
            <a:xfrm>
              <a:off x="9312276" y="3021014"/>
              <a:ext cx="582613" cy="58102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48" name="Oval 47"/>
            <p:cNvSpPr/>
            <p:nvPr/>
          </p:nvSpPr>
          <p:spPr bwMode="auto">
            <a:xfrm>
              <a:off x="9329738" y="4419601"/>
              <a:ext cx="582612" cy="58102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grpSp>
          <p:nvGrpSpPr>
            <p:cNvPr id="2" name="Group 1"/>
            <p:cNvGrpSpPr/>
            <p:nvPr/>
          </p:nvGrpSpPr>
          <p:grpSpPr>
            <a:xfrm>
              <a:off x="1828800" y="2955925"/>
              <a:ext cx="3816350" cy="1817688"/>
              <a:chOff x="304800" y="2955925"/>
              <a:chExt cx="3816350" cy="1817688"/>
            </a:xfrm>
          </p:grpSpPr>
          <p:sp>
            <p:nvSpPr>
              <p:cNvPr id="26" name="Oval 25"/>
              <p:cNvSpPr/>
              <p:nvPr/>
            </p:nvSpPr>
            <p:spPr bwMode="auto">
              <a:xfrm>
                <a:off x="2473325" y="3605213"/>
                <a:ext cx="541338" cy="52387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t>O</a:t>
                </a:r>
              </a:p>
            </p:txBody>
          </p:sp>
          <p:sp>
            <p:nvSpPr>
              <p:cNvPr id="27" name="Oval 26"/>
              <p:cNvSpPr/>
              <p:nvPr/>
            </p:nvSpPr>
            <p:spPr bwMode="auto">
              <a:xfrm>
                <a:off x="3581400" y="2955925"/>
                <a:ext cx="539750" cy="52387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28" name="Oval 27"/>
              <p:cNvSpPr/>
              <p:nvPr/>
            </p:nvSpPr>
            <p:spPr bwMode="auto">
              <a:xfrm>
                <a:off x="3581400" y="4251325"/>
                <a:ext cx="539750" cy="522288"/>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t>O</a:t>
                </a:r>
              </a:p>
            </p:txBody>
          </p:sp>
          <p:sp>
            <p:nvSpPr>
              <p:cNvPr id="29" name="Minus 28"/>
              <p:cNvSpPr/>
              <p:nvPr/>
            </p:nvSpPr>
            <p:spPr bwMode="auto">
              <a:xfrm rot="16200000">
                <a:off x="3336132" y="3650456"/>
                <a:ext cx="1047750" cy="433387"/>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0" name="Minus 29"/>
              <p:cNvSpPr/>
              <p:nvPr/>
            </p:nvSpPr>
            <p:spPr bwMode="auto">
              <a:xfrm rot="12770099">
                <a:off x="2789238" y="3971925"/>
                <a:ext cx="1027112" cy="419100"/>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1" name="Minus 30"/>
              <p:cNvSpPr/>
              <p:nvPr/>
            </p:nvSpPr>
            <p:spPr bwMode="auto">
              <a:xfrm rot="19693619">
                <a:off x="2790825" y="3349625"/>
                <a:ext cx="1025525" cy="417513"/>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4" name="TextBox 33"/>
              <p:cNvSpPr txBox="1"/>
              <p:nvPr/>
            </p:nvSpPr>
            <p:spPr bwMode="auto">
              <a:xfrm>
                <a:off x="812800" y="4222750"/>
                <a:ext cx="423863" cy="461963"/>
              </a:xfrm>
              <a:prstGeom prst="rect">
                <a:avLst/>
              </a:prstGeom>
              <a:noFill/>
            </p:spPr>
            <p:txBody>
              <a:bodyPr wrap="none">
                <a:spAutoFit/>
              </a:bodyPr>
              <a:lstStyle/>
              <a:p>
                <a:pPr>
                  <a:defRPr/>
                </a:pPr>
                <a:r>
                  <a:rPr lang="en-US" sz="2400" dirty="0">
                    <a:solidFill>
                      <a:srgbClr val="FF0000"/>
                    </a:solidFill>
                    <a:latin typeface="+mj-lt"/>
                  </a:rPr>
                  <a:t>Cl</a:t>
                </a:r>
              </a:p>
            </p:txBody>
          </p:sp>
          <p:sp>
            <p:nvSpPr>
              <p:cNvPr id="8" name="Plus 7"/>
              <p:cNvSpPr/>
              <p:nvPr/>
            </p:nvSpPr>
            <p:spPr bwMode="auto">
              <a:xfrm>
                <a:off x="1743075" y="3616325"/>
                <a:ext cx="549275" cy="547688"/>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39960" name="Group 56"/>
              <p:cNvGrpSpPr>
                <a:grpSpLocks/>
              </p:cNvGrpSpPr>
              <p:nvPr/>
            </p:nvGrpSpPr>
            <p:grpSpPr bwMode="auto">
              <a:xfrm>
                <a:off x="304800" y="3146710"/>
                <a:ext cx="1438889" cy="1504958"/>
                <a:chOff x="909828" y="2555960"/>
                <a:chExt cx="2420019" cy="2397040"/>
              </a:xfrm>
            </p:grpSpPr>
            <p:sp>
              <p:nvSpPr>
                <p:cNvPr id="58" name="Oval 57"/>
                <p:cNvSpPr/>
                <p:nvPr/>
              </p:nvSpPr>
              <p:spPr>
                <a:xfrm>
                  <a:off x="1676108" y="2555506"/>
                  <a:ext cx="913127" cy="2397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9" name="Oval 58"/>
                <p:cNvSpPr/>
                <p:nvPr/>
              </p:nvSpPr>
              <p:spPr>
                <a:xfrm rot="18559005">
                  <a:off x="1673676" y="2581828"/>
                  <a:ext cx="915321" cy="23949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0" name="Oval 59"/>
                <p:cNvSpPr/>
                <p:nvPr/>
              </p:nvSpPr>
              <p:spPr>
                <a:xfrm rot="2860410">
                  <a:off x="1649646" y="2533785"/>
                  <a:ext cx="915321" cy="2394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1" name="Oval 60"/>
                <p:cNvSpPr/>
                <p:nvPr/>
              </p:nvSpPr>
              <p:spPr>
                <a:xfrm>
                  <a:off x="1889705" y="3536568"/>
                  <a:ext cx="456563" cy="4576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 of the Examination</a:t>
            </a:r>
          </a:p>
        </p:txBody>
      </p:sp>
      <p:sp>
        <p:nvSpPr>
          <p:cNvPr id="3" name="Content Placeholder 2"/>
          <p:cNvSpPr>
            <a:spLocks noGrp="1"/>
          </p:cNvSpPr>
          <p:nvPr>
            <p:ph idx="1"/>
          </p:nvPr>
        </p:nvSpPr>
        <p:spPr>
          <a:xfrm>
            <a:off x="304800" y="1981200"/>
            <a:ext cx="11582400" cy="3877600"/>
          </a:xfrm>
        </p:spPr>
        <p:txBody>
          <a:bodyPr>
            <a:normAutofit/>
          </a:bodyPr>
          <a:lstStyle/>
          <a:p>
            <a:r>
              <a:rPr lang="en-US" dirty="0"/>
              <a:t>Distributors can only sell refrigerant to an EPA certified technician or a company that employs certified Section 608 employees. </a:t>
            </a:r>
          </a:p>
        </p:txBody>
      </p:sp>
    </p:spTree>
    <p:extLst>
      <p:ext uri="{BB962C8B-B14F-4D97-AF65-F5344CB8AC3E}">
        <p14:creationId xmlns:p14="http://schemas.microsoft.com/office/powerpoint/2010/main" val="566125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n-US" altLang="en-US" dirty="0"/>
              <a:t>Stratospheric Ozone Depletion</a:t>
            </a:r>
          </a:p>
        </p:txBody>
      </p:sp>
      <p:sp>
        <p:nvSpPr>
          <p:cNvPr id="43011" name="Content Placeholder 1"/>
          <p:cNvSpPr>
            <a:spLocks noGrp="1"/>
          </p:cNvSpPr>
          <p:nvPr>
            <p:ph idx="1"/>
          </p:nvPr>
        </p:nvSpPr>
        <p:spPr/>
        <p:txBody>
          <a:bodyPr anchor="t"/>
          <a:lstStyle/>
          <a:p>
            <a:pPr marL="0" indent="0">
              <a:buNone/>
            </a:pPr>
            <a:r>
              <a:rPr lang="en-US" altLang="en-US" dirty="0"/>
              <a:t>A single Chlorine atom can destroy 100,000 </a:t>
            </a:r>
            <a:r>
              <a:rPr lang="en-US" altLang="en-US"/>
              <a:t>Ozone molecules</a:t>
            </a:r>
            <a:endParaRPr lang="en-US" altLang="en-US" dirty="0"/>
          </a:p>
        </p:txBody>
      </p:sp>
      <p:sp>
        <p:nvSpPr>
          <p:cNvPr id="43012" name="Rectangle 3"/>
          <p:cNvSpPr>
            <a:spLocks noChangeArrowheads="1"/>
          </p:cNvSpPr>
          <p:nvPr/>
        </p:nvSpPr>
        <p:spPr bwMode="auto">
          <a:xfrm>
            <a:off x="8610600" y="4038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800" b="0" dirty="0">
                <a:latin typeface="Times New Roman" pitchFamily="18" charset="0"/>
              </a:rPr>
              <a:t> </a:t>
            </a:r>
            <a:endParaRPr lang="en-US" altLang="en-US" sz="4400" i="1" dirty="0">
              <a:latin typeface="Times New Roman" pitchFamily="18" charset="0"/>
            </a:endParaRPr>
          </a:p>
        </p:txBody>
      </p:sp>
      <p:grpSp>
        <p:nvGrpSpPr>
          <p:cNvPr id="5" name="Group 4"/>
          <p:cNvGrpSpPr/>
          <p:nvPr/>
        </p:nvGrpSpPr>
        <p:grpSpPr>
          <a:xfrm>
            <a:off x="2337674" y="3994730"/>
            <a:ext cx="1499415" cy="1463040"/>
            <a:chOff x="969867" y="4785360"/>
            <a:chExt cx="1499415" cy="1463040"/>
          </a:xfrm>
        </p:grpSpPr>
        <p:sp>
          <p:nvSpPr>
            <p:cNvPr id="6" name="Oval 5"/>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 name="Oval 6"/>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 name="Oval 7"/>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 name="Oval 8"/>
            <p:cNvSpPr/>
            <p:nvPr/>
          </p:nvSpPr>
          <p:spPr bwMode="auto">
            <a:xfrm rot="10800000" flipV="1">
              <a:off x="1390650" y="5219700"/>
              <a:ext cx="640080"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grpSp>
        <p:nvGrpSpPr>
          <p:cNvPr id="3" name="Group 2"/>
          <p:cNvGrpSpPr/>
          <p:nvPr/>
        </p:nvGrpSpPr>
        <p:grpSpPr>
          <a:xfrm>
            <a:off x="4876800" y="2667000"/>
            <a:ext cx="4876800" cy="4114800"/>
            <a:chOff x="4155842" y="3198874"/>
            <a:chExt cx="2619946" cy="2758569"/>
          </a:xfrm>
        </p:grpSpPr>
        <p:grpSp>
          <p:nvGrpSpPr>
            <p:cNvPr id="10" name="Group 9"/>
            <p:cNvGrpSpPr/>
            <p:nvPr/>
          </p:nvGrpSpPr>
          <p:grpSpPr>
            <a:xfrm>
              <a:off x="4937125" y="4077093"/>
              <a:ext cx="1287462" cy="1047750"/>
              <a:chOff x="2789238" y="3343275"/>
              <a:chExt cx="1287462" cy="1047750"/>
            </a:xfrm>
          </p:grpSpPr>
          <p:sp>
            <p:nvSpPr>
              <p:cNvPr id="14" name="Minus 13"/>
              <p:cNvSpPr/>
              <p:nvPr/>
            </p:nvSpPr>
            <p:spPr bwMode="auto">
              <a:xfrm rot="16200000">
                <a:off x="3336132" y="3650456"/>
                <a:ext cx="1047750" cy="433387"/>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 name="Minus 14"/>
              <p:cNvSpPr/>
              <p:nvPr/>
            </p:nvSpPr>
            <p:spPr bwMode="auto">
              <a:xfrm rot="12770099">
                <a:off x="2789238" y="3971925"/>
                <a:ext cx="1027112" cy="419100"/>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6" name="Minus 15"/>
              <p:cNvSpPr/>
              <p:nvPr/>
            </p:nvSpPr>
            <p:spPr bwMode="auto">
              <a:xfrm rot="19693619">
                <a:off x="2790825" y="3349625"/>
                <a:ext cx="1025525" cy="417513"/>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2" name="Group 1"/>
            <p:cNvGrpSpPr/>
            <p:nvPr/>
          </p:nvGrpSpPr>
          <p:grpSpPr>
            <a:xfrm>
              <a:off x="5258186" y="3198874"/>
              <a:ext cx="1499415" cy="1463040"/>
              <a:chOff x="2590800" y="2997720"/>
              <a:chExt cx="1499415" cy="1463040"/>
            </a:xfrm>
          </p:grpSpPr>
          <p:sp>
            <p:nvSpPr>
              <p:cNvPr id="28" name="Oval 27"/>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29" name="Oval 28"/>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0" name="Oval 29"/>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1" name="Oval 30"/>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nvGrpSpPr>
            <p:cNvPr id="33" name="Group 32"/>
            <p:cNvGrpSpPr/>
            <p:nvPr/>
          </p:nvGrpSpPr>
          <p:grpSpPr>
            <a:xfrm>
              <a:off x="4155842" y="3906786"/>
              <a:ext cx="1499415" cy="1463040"/>
              <a:chOff x="2590800" y="2997720"/>
              <a:chExt cx="1499415" cy="1463040"/>
            </a:xfrm>
          </p:grpSpPr>
          <p:sp>
            <p:nvSpPr>
              <p:cNvPr id="34" name="Oval 33"/>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5" name="Oval 34"/>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6" name="Oval 35"/>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7" name="Oval 36"/>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nvGrpSpPr>
            <p:cNvPr id="38" name="Group 37"/>
            <p:cNvGrpSpPr/>
            <p:nvPr/>
          </p:nvGrpSpPr>
          <p:grpSpPr>
            <a:xfrm>
              <a:off x="5276373" y="4494403"/>
              <a:ext cx="1499415" cy="1463040"/>
              <a:chOff x="2590800" y="2997720"/>
              <a:chExt cx="1499415" cy="1463040"/>
            </a:xfrm>
          </p:grpSpPr>
          <p:sp>
            <p:nvSpPr>
              <p:cNvPr id="39" name="Oval 38"/>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0" name="Oval 39"/>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1" name="Oval 40"/>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2" name="Oval 41"/>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dirty="0"/>
              <a:t>Stratospheric Ozone Depletion</a:t>
            </a:r>
          </a:p>
        </p:txBody>
      </p:sp>
      <p:sp>
        <p:nvSpPr>
          <p:cNvPr id="44035" name="Rectangle 3"/>
          <p:cNvSpPr>
            <a:spLocks noGrp="1" noChangeArrowheads="1"/>
          </p:cNvSpPr>
          <p:nvPr>
            <p:ph idx="1"/>
          </p:nvPr>
        </p:nvSpPr>
        <p:spPr/>
        <p:txBody>
          <a:bodyPr anchor="t"/>
          <a:lstStyle/>
          <a:p>
            <a:pPr marL="0" indent="0">
              <a:buNone/>
            </a:pPr>
            <a:r>
              <a:rPr lang="en-US" altLang="en-US" b="1" dirty="0"/>
              <a:t>Source of Chlorine in the Stratosphere</a:t>
            </a:r>
          </a:p>
          <a:p>
            <a:r>
              <a:rPr lang="en-US" altLang="en-US" dirty="0">
                <a:solidFill>
                  <a:schemeClr val="tx2">
                    <a:lumMod val="75000"/>
                  </a:schemeClr>
                </a:solidFill>
              </a:rPr>
              <a:t>Air samples taken over erupting volcanoes show that volcanoes contribute only a small quantity of Chlorine as compared to CFCs and HCFCs. </a:t>
            </a:r>
          </a:p>
          <a:p>
            <a:endParaRPr lang="en-US" altLang="en-US" dirty="0"/>
          </a:p>
          <a:p>
            <a:endParaRPr lang="en-US" altLang="en-US" dirty="0"/>
          </a:p>
        </p:txBody>
      </p:sp>
      <p:pic>
        <p:nvPicPr>
          <p:cNvPr id="44036" name="Picture 5" descr="volcano-clip-art-6.jpg"/>
          <p:cNvPicPr>
            <a:picLocks noChangeAspect="1" noChangeArrowheads="1"/>
          </p:cNvPicPr>
          <p:nvPr/>
        </p:nvPicPr>
        <p:blipFill rotWithShape="1">
          <a:blip r:embed="rId3">
            <a:extLst>
              <a:ext uri="{28A0092B-C50C-407E-A947-70E740481C1C}">
                <a14:useLocalDpi xmlns:a14="http://schemas.microsoft.com/office/drawing/2010/main" val="0"/>
              </a:ext>
            </a:extLst>
          </a:blip>
          <a:srcRect b="16653"/>
          <a:stretch/>
        </p:blipFill>
        <p:spPr bwMode="auto">
          <a:xfrm>
            <a:off x="5715000" y="3943747"/>
            <a:ext cx="3200400" cy="281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dirty="0"/>
              <a:t>Stratospheric Ozone Depletion</a:t>
            </a:r>
          </a:p>
        </p:txBody>
      </p:sp>
      <p:sp>
        <p:nvSpPr>
          <p:cNvPr id="45059" name="Rectangle 3"/>
          <p:cNvSpPr>
            <a:spLocks noGrp="1" noChangeArrowheads="1"/>
          </p:cNvSpPr>
          <p:nvPr>
            <p:ph idx="1"/>
          </p:nvPr>
        </p:nvSpPr>
        <p:spPr>
          <a:xfrm>
            <a:off x="441331" y="2133600"/>
            <a:ext cx="11309338" cy="3877600"/>
          </a:xfrm>
        </p:spPr>
        <p:txBody>
          <a:bodyPr anchor="t">
            <a:normAutofit/>
          </a:bodyPr>
          <a:lstStyle/>
          <a:p>
            <a:r>
              <a:rPr lang="en-US" altLang="en-US" dirty="0"/>
              <a:t>The rise in Chlorine measured in the stratosphere matches the rise in the amount of </a:t>
            </a:r>
            <a:r>
              <a:rPr lang="en-US" altLang="en-US" b="1" dirty="0"/>
              <a:t>Fluorine</a:t>
            </a:r>
            <a:r>
              <a:rPr lang="en-US" altLang="en-US" dirty="0"/>
              <a:t>, which has different natural sources than Chlorine, over the past two decades. </a:t>
            </a:r>
          </a:p>
          <a:p>
            <a:pPr marL="0" indent="0">
              <a:buNone/>
            </a:pPr>
            <a:endParaRPr lang="en-US" altLang="en-US" dirty="0"/>
          </a:p>
          <a:p>
            <a:r>
              <a:rPr lang="en-US" altLang="en-US" dirty="0"/>
              <a:t>The rise in </a:t>
            </a:r>
            <a:r>
              <a:rPr lang="en-US" altLang="en-US" b="1" dirty="0"/>
              <a:t>Chlorine</a:t>
            </a:r>
            <a:r>
              <a:rPr lang="en-US" altLang="en-US" dirty="0"/>
              <a:t> measured in the stratosphere matches the rise in CFC &amp; HCFCs emissions.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Stratospheric Ozone Depletion</a:t>
            </a:r>
          </a:p>
        </p:txBody>
      </p:sp>
      <p:sp>
        <p:nvSpPr>
          <p:cNvPr id="46083" name="Rectangle 3"/>
          <p:cNvSpPr>
            <a:spLocks noGrp="1" noChangeArrowheads="1"/>
          </p:cNvSpPr>
          <p:nvPr>
            <p:ph idx="1"/>
          </p:nvPr>
        </p:nvSpPr>
        <p:spPr/>
        <p:txBody>
          <a:bodyPr anchor="t"/>
          <a:lstStyle/>
          <a:p>
            <a:r>
              <a:rPr lang="en-US" altLang="en-US" dirty="0"/>
              <a:t>The chlorine in </a:t>
            </a:r>
            <a:r>
              <a:rPr lang="en-US" altLang="en-US" b="1" dirty="0">
                <a:solidFill>
                  <a:srgbClr val="FF0000"/>
                </a:solidFill>
              </a:rPr>
              <a:t>CFCs</a:t>
            </a:r>
            <a:r>
              <a:rPr lang="en-US" altLang="en-US" dirty="0">
                <a:solidFill>
                  <a:srgbClr val="FF0000"/>
                </a:solidFill>
              </a:rPr>
              <a:t> &amp; </a:t>
            </a:r>
            <a:r>
              <a:rPr lang="en-US" altLang="en-US" b="1" dirty="0">
                <a:solidFill>
                  <a:srgbClr val="FF0000"/>
                </a:solidFill>
              </a:rPr>
              <a:t>HCFCs</a:t>
            </a:r>
            <a:r>
              <a:rPr lang="en-US" altLang="en-US" dirty="0"/>
              <a:t> will neither dissolve in water nor break down into compounds that dissolve in water, so it does not rain out of the atmosphere.  </a:t>
            </a:r>
          </a:p>
          <a:p>
            <a:r>
              <a:rPr lang="en-US" altLang="en-US" dirty="0"/>
              <a:t>Naturally occurring chlorine will dissolve in water and rain out of the atmosphere.</a:t>
            </a:r>
          </a:p>
        </p:txBody>
      </p:sp>
      <p:pic>
        <p:nvPicPr>
          <p:cNvPr id="3074" name="Picture 2" descr="C:\Users\Earl\AppData\Local\Microsoft\Windows\INetCache\IE\4LLFUD6Q\rainclou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419600"/>
            <a:ext cx="1764083" cy="21572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Ozone Depletion Potential</a:t>
            </a:r>
          </a:p>
        </p:txBody>
      </p:sp>
      <p:sp>
        <p:nvSpPr>
          <p:cNvPr id="47107" name="Rectangle 3"/>
          <p:cNvSpPr>
            <a:spLocks noGrp="1" noChangeArrowheads="1"/>
          </p:cNvSpPr>
          <p:nvPr>
            <p:ph idx="1"/>
          </p:nvPr>
        </p:nvSpPr>
        <p:spPr/>
        <p:txBody>
          <a:bodyPr anchor="t">
            <a:normAutofit/>
          </a:bodyPr>
          <a:lstStyle/>
          <a:p>
            <a:r>
              <a:rPr lang="en-US" altLang="en-US" dirty="0"/>
              <a:t>Ozone Depletion Potential (</a:t>
            </a:r>
            <a:r>
              <a:rPr lang="en-US" altLang="en-US" b="1" dirty="0"/>
              <a:t>ODP</a:t>
            </a:r>
            <a:r>
              <a:rPr lang="en-US" altLang="en-US" dirty="0"/>
              <a:t>) is a measurement of a </a:t>
            </a:r>
            <a:r>
              <a:rPr lang="en-US" dirty="0"/>
              <a:t>substance such as</a:t>
            </a:r>
            <a:r>
              <a:rPr lang="en-US" altLang="en-US" dirty="0"/>
              <a:t> CFC’s or HCFC’s ability to destroy ozone. </a:t>
            </a:r>
          </a:p>
          <a:p>
            <a:pPr lvl="2"/>
            <a:r>
              <a:rPr lang="en-US" altLang="en-US" sz="3200" dirty="0"/>
              <a:t>CFC's have the highest ODP.</a:t>
            </a:r>
          </a:p>
          <a:p>
            <a:endParaRPr lang="en-US" altLang="en-US" dirty="0"/>
          </a:p>
          <a:p>
            <a:r>
              <a:rPr lang="en-US" altLang="en-US" dirty="0"/>
              <a:t>HFCs are made up of hydrogen, fluorine and carbon. </a:t>
            </a:r>
          </a:p>
          <a:p>
            <a:pPr marL="627063" indent="287338"/>
            <a:r>
              <a:rPr lang="en-US" altLang="en-US" dirty="0"/>
              <a:t>Global Warming Potential (GWP).</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Greenhouse Gases</a:t>
            </a:r>
          </a:p>
        </p:txBody>
      </p:sp>
      <p:sp>
        <p:nvSpPr>
          <p:cNvPr id="3" name="Content Placeholder 2"/>
          <p:cNvSpPr>
            <a:spLocks noGrp="1"/>
          </p:cNvSpPr>
          <p:nvPr>
            <p:ph idx="1"/>
          </p:nvPr>
        </p:nvSpPr>
        <p:spPr/>
        <p:txBody>
          <a:bodyPr anchor="t">
            <a:normAutofit/>
          </a:bodyPr>
          <a:lstStyle/>
          <a:p>
            <a:pPr marL="0" indent="0">
              <a:buNone/>
            </a:pPr>
            <a:r>
              <a:rPr lang="en-US" dirty="0"/>
              <a:t>Warm the Earth in two ways:</a:t>
            </a:r>
          </a:p>
          <a:p>
            <a:r>
              <a:rPr lang="en-US" dirty="0"/>
              <a:t>By absorbing energy, slowing the rate at which it escapes to space. </a:t>
            </a:r>
          </a:p>
          <a:p>
            <a:r>
              <a:rPr lang="en-US" dirty="0"/>
              <a:t>Acting like a blanket insulating the Earth.  </a:t>
            </a:r>
          </a:p>
        </p:txBody>
      </p:sp>
    </p:spTree>
    <p:extLst>
      <p:ext uri="{BB962C8B-B14F-4D97-AF65-F5344CB8AC3E}">
        <p14:creationId xmlns:p14="http://schemas.microsoft.com/office/powerpoint/2010/main" val="3316668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Greenhouse Gases</a:t>
            </a:r>
          </a:p>
        </p:txBody>
      </p:sp>
      <p:sp>
        <p:nvSpPr>
          <p:cNvPr id="3" name="Content Placeholder 2"/>
          <p:cNvSpPr>
            <a:spLocks noGrp="1"/>
          </p:cNvSpPr>
          <p:nvPr>
            <p:ph idx="1"/>
          </p:nvPr>
        </p:nvSpPr>
        <p:spPr/>
        <p:txBody>
          <a:bodyPr anchor="t"/>
          <a:lstStyle/>
          <a:p>
            <a:pPr marL="0" indent="0">
              <a:buNone/>
            </a:pPr>
            <a:r>
              <a:rPr lang="en-US" dirty="0"/>
              <a:t>R-744 Carbon dioxide (CO</a:t>
            </a:r>
            <a:r>
              <a:rPr lang="en-US" baseline="-25000" dirty="0"/>
              <a:t>2</a:t>
            </a:r>
            <a:r>
              <a:rPr lang="en-US" dirty="0"/>
              <a:t>) is a natural gas.</a:t>
            </a:r>
          </a:p>
          <a:p>
            <a:pPr marL="0" indent="0">
              <a:buNone/>
            </a:pPr>
            <a:r>
              <a:rPr lang="en-US" dirty="0"/>
              <a:t>Very high-pressure refrigerant (R-744) with 0 ODP and a Global Warming Potential (GWP) of 1 (one).</a:t>
            </a:r>
          </a:p>
        </p:txBody>
      </p:sp>
      <p:pic>
        <p:nvPicPr>
          <p:cNvPr id="4098" name="Picture 2" descr="C:\Users\Earl\AppData\Local\Microsoft\Windows\INetCache\IE\RPQYKGMO\LrPI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952" y="4038600"/>
            <a:ext cx="3512702"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026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Flammable Refrigerants</a:t>
            </a:r>
          </a:p>
        </p:txBody>
      </p:sp>
      <p:sp>
        <p:nvSpPr>
          <p:cNvPr id="3" name="Content Placeholder 2"/>
          <p:cNvSpPr>
            <a:spLocks noGrp="1"/>
          </p:cNvSpPr>
          <p:nvPr>
            <p:ph idx="1"/>
          </p:nvPr>
        </p:nvSpPr>
        <p:spPr>
          <a:xfrm>
            <a:off x="440286" y="1981200"/>
            <a:ext cx="11309338" cy="4648200"/>
          </a:xfrm>
        </p:spPr>
        <p:txBody>
          <a:bodyPr anchor="t">
            <a:normAutofit/>
          </a:bodyPr>
          <a:lstStyle/>
          <a:p>
            <a:pPr>
              <a:buFont typeface="Wingdings" panose="05000000000000000000" pitchFamily="2" charset="2"/>
              <a:buChar char="§"/>
            </a:pPr>
            <a:r>
              <a:rPr lang="en-US" dirty="0"/>
              <a:t>Require a red color marking on all process tubes and other pipes through which a flammable refrigerant passes and the service connection. </a:t>
            </a:r>
          </a:p>
          <a:p>
            <a:pPr>
              <a:buFont typeface="Wingdings" panose="05000000000000000000" pitchFamily="2" charset="2"/>
              <a:buChar char="§"/>
            </a:pPr>
            <a:endParaRPr lang="en-US" dirty="0"/>
          </a:p>
          <a:p>
            <a:pPr>
              <a:buFont typeface="Wingdings" panose="05000000000000000000" pitchFamily="2" charset="2"/>
              <a:buChar char="§"/>
            </a:pPr>
            <a:r>
              <a:rPr lang="en-US" dirty="0"/>
              <a:t>The color marking must extend one inch in both directions from service locations.  </a:t>
            </a:r>
          </a:p>
        </p:txBody>
      </p:sp>
    </p:spTree>
    <p:extLst>
      <p:ext uri="{BB962C8B-B14F-4D97-AF65-F5344CB8AC3E}">
        <p14:creationId xmlns:p14="http://schemas.microsoft.com/office/powerpoint/2010/main" val="4212446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Flammable Refrigerants</a:t>
            </a:r>
          </a:p>
        </p:txBody>
      </p:sp>
      <p:sp>
        <p:nvSpPr>
          <p:cNvPr id="3" name="Content Placeholder 2"/>
          <p:cNvSpPr>
            <a:spLocks noGrp="1"/>
          </p:cNvSpPr>
          <p:nvPr>
            <p:ph idx="1"/>
          </p:nvPr>
        </p:nvSpPr>
        <p:spPr>
          <a:xfrm>
            <a:off x="440286" y="1981200"/>
            <a:ext cx="11309338" cy="4648200"/>
          </a:xfrm>
        </p:spPr>
        <p:txBody>
          <a:bodyPr anchor="t">
            <a:normAutofit lnSpcReduction="10000"/>
          </a:bodyPr>
          <a:lstStyle/>
          <a:p>
            <a:pPr marL="0" indent="0">
              <a:buNone/>
            </a:pPr>
            <a:r>
              <a:rPr lang="en-US" dirty="0"/>
              <a:t>Propane (R-290) used as refrigerant must meet the purity standards set for HVACR equipment.  </a:t>
            </a:r>
          </a:p>
          <a:p>
            <a:pPr marL="0" indent="0">
              <a:buNone/>
            </a:pPr>
            <a:endParaRPr lang="en-US" dirty="0"/>
          </a:p>
          <a:p>
            <a:pPr marL="0" indent="0">
              <a:buNone/>
            </a:pPr>
            <a:r>
              <a:rPr lang="en-US" dirty="0"/>
              <a:t>Propane purchased for grilling contains impurities which will damage refrigeration equipment.  </a:t>
            </a:r>
          </a:p>
          <a:p>
            <a:pPr marL="0" indent="0">
              <a:buNone/>
            </a:pPr>
            <a:endParaRPr lang="en-US" dirty="0"/>
          </a:p>
          <a:p>
            <a:pPr marL="0" indent="0">
              <a:buNone/>
            </a:pPr>
            <a:r>
              <a:rPr lang="en-US" dirty="0"/>
              <a:t>Propane and Isobutane (R-600a) are examples of  “A3” flammable refrigerants that do not require recovery.</a:t>
            </a:r>
          </a:p>
        </p:txBody>
      </p:sp>
    </p:spTree>
    <p:extLst>
      <p:ext uri="{BB962C8B-B14F-4D97-AF65-F5344CB8AC3E}">
        <p14:creationId xmlns:p14="http://schemas.microsoft.com/office/powerpoint/2010/main" val="4258764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0086808" cy="1013800"/>
          </a:xfrm>
        </p:spPr>
        <p:txBody>
          <a:bodyPr/>
          <a:lstStyle/>
          <a:p>
            <a:r>
              <a:rPr lang="en-US" dirty="0"/>
              <a:t>Fluorinated Gases</a:t>
            </a:r>
          </a:p>
        </p:txBody>
      </p:sp>
      <p:sp>
        <p:nvSpPr>
          <p:cNvPr id="3" name="Content Placeholder 2"/>
          <p:cNvSpPr>
            <a:spLocks noGrp="1"/>
          </p:cNvSpPr>
          <p:nvPr>
            <p:ph idx="1"/>
          </p:nvPr>
        </p:nvSpPr>
        <p:spPr/>
        <p:txBody>
          <a:bodyPr anchor="t"/>
          <a:lstStyle/>
          <a:p>
            <a:r>
              <a:rPr lang="en-US" b="1" dirty="0"/>
              <a:t>Fluorinated gases </a:t>
            </a:r>
            <a:r>
              <a:rPr lang="en-US" dirty="0"/>
              <a:t>such as the CFCs, HCFCs and HFCs are referred to as High Global Warming Potential gases.</a:t>
            </a:r>
          </a:p>
          <a:p>
            <a:r>
              <a:rPr lang="en-US" dirty="0"/>
              <a:t> "High GWP gases" </a:t>
            </a:r>
          </a:p>
          <a:p>
            <a:pPr algn="r"/>
            <a:endParaRPr lang="en-US" dirty="0"/>
          </a:p>
        </p:txBody>
      </p:sp>
    </p:spTree>
    <p:extLst>
      <p:ext uri="{BB962C8B-B14F-4D97-AF65-F5344CB8AC3E}">
        <p14:creationId xmlns:p14="http://schemas.microsoft.com/office/powerpoint/2010/main" val="1707154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a:t>Overview of the Examination</a:t>
            </a:r>
          </a:p>
        </p:txBody>
      </p:sp>
      <p:sp>
        <p:nvSpPr>
          <p:cNvPr id="2" name="Content Placeholder 1"/>
          <p:cNvSpPr>
            <a:spLocks noGrp="1"/>
          </p:cNvSpPr>
          <p:nvPr>
            <p:ph idx="1"/>
          </p:nvPr>
        </p:nvSpPr>
        <p:spPr/>
        <p:txBody>
          <a:bodyPr anchor="t"/>
          <a:lstStyle/>
          <a:p>
            <a:r>
              <a:rPr lang="en-US" dirty="0"/>
              <a:t>There are four (4) categories of technician certification:</a:t>
            </a:r>
          </a:p>
          <a:p>
            <a:pPr lvl="1"/>
            <a:r>
              <a:rPr lang="en-US" dirty="0"/>
              <a:t>Type I</a:t>
            </a:r>
          </a:p>
          <a:p>
            <a:pPr lvl="1"/>
            <a:r>
              <a:rPr lang="en-US" dirty="0"/>
              <a:t>Type II</a:t>
            </a:r>
          </a:p>
          <a:p>
            <a:pPr lvl="1"/>
            <a:r>
              <a:rPr lang="en-US" dirty="0"/>
              <a:t>Type III</a:t>
            </a:r>
          </a:p>
          <a:p>
            <a:pPr lvl="1"/>
            <a:r>
              <a:rPr lang="en-US" dirty="0"/>
              <a:t>Universal</a:t>
            </a:r>
          </a:p>
        </p:txBody>
      </p:sp>
      <p:pic>
        <p:nvPicPr>
          <p:cNvPr id="4" name="Picture 3">
            <a:extLst>
              <a:ext uri="{FF2B5EF4-FFF2-40B4-BE49-F238E27FC236}">
                <a16:creationId xmlns:a16="http://schemas.microsoft.com/office/drawing/2014/main" id="{2A213674-6C0B-4377-AC9C-0589DBA2B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910" y="3200400"/>
            <a:ext cx="2236089" cy="21336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Fluorinated Gases</a:t>
            </a:r>
          </a:p>
        </p:txBody>
      </p:sp>
      <p:sp>
        <p:nvSpPr>
          <p:cNvPr id="3" name="Content Placeholder 2"/>
          <p:cNvSpPr>
            <a:spLocks noGrp="1"/>
          </p:cNvSpPr>
          <p:nvPr>
            <p:ph idx="1"/>
          </p:nvPr>
        </p:nvSpPr>
        <p:spPr>
          <a:xfrm>
            <a:off x="440286" y="1981200"/>
            <a:ext cx="8475114" cy="3877600"/>
          </a:xfrm>
        </p:spPr>
        <p:txBody>
          <a:bodyPr anchor="t">
            <a:normAutofit/>
          </a:bodyPr>
          <a:lstStyle/>
          <a:p>
            <a:pPr marL="0" indent="0">
              <a:buNone/>
            </a:pPr>
            <a:r>
              <a:rPr lang="en-US" b="1" dirty="0"/>
              <a:t>R-245fa</a:t>
            </a:r>
            <a:r>
              <a:rPr lang="en-US" dirty="0"/>
              <a:t> (Pentafluoropropane) An HFC with (ODP) of 0 and global warming potential (GWP) 1,030 times greater than carbon dioxide.  </a:t>
            </a:r>
          </a:p>
          <a:p>
            <a:endParaRPr lang="en-US" dirty="0"/>
          </a:p>
          <a:p>
            <a:r>
              <a:rPr lang="en-US" dirty="0"/>
              <a:t>Low-pressure refrigerant used in commercial industries such as chillers and foams.</a:t>
            </a:r>
          </a:p>
        </p:txBody>
      </p:sp>
      <p:sp>
        <p:nvSpPr>
          <p:cNvPr id="4" name="Rectangle 3"/>
          <p:cNvSpPr/>
          <p:nvPr/>
        </p:nvSpPr>
        <p:spPr>
          <a:xfrm>
            <a:off x="13841122" y="6948200"/>
            <a:ext cx="184731" cy="769441"/>
          </a:xfrm>
          <a:prstGeom prst="rect">
            <a:avLst/>
          </a:prstGeom>
        </p:spPr>
        <p:txBody>
          <a:bodyPr wrap="none">
            <a:spAutoFit/>
          </a:bodyPr>
          <a:lstStyle/>
          <a:p>
            <a:endParaRPr lang="en-US" dirty="0"/>
          </a:p>
        </p:txBody>
      </p:sp>
    </p:spTree>
    <p:extLst>
      <p:ext uri="{BB962C8B-B14F-4D97-AF65-F5344CB8AC3E}">
        <p14:creationId xmlns:p14="http://schemas.microsoft.com/office/powerpoint/2010/main" val="3530433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Fluorinated Gases</a:t>
            </a:r>
          </a:p>
        </p:txBody>
      </p:sp>
      <p:sp>
        <p:nvSpPr>
          <p:cNvPr id="3" name="Content Placeholder 2"/>
          <p:cNvSpPr>
            <a:spLocks noGrp="1"/>
          </p:cNvSpPr>
          <p:nvPr>
            <p:ph idx="1"/>
          </p:nvPr>
        </p:nvSpPr>
        <p:spPr>
          <a:xfrm>
            <a:off x="440286" y="1981200"/>
            <a:ext cx="8475114" cy="3877600"/>
          </a:xfrm>
        </p:spPr>
        <p:txBody>
          <a:bodyPr anchor="t">
            <a:normAutofit/>
          </a:bodyPr>
          <a:lstStyle/>
          <a:p>
            <a:pPr marL="0" indent="0">
              <a:buNone/>
            </a:pPr>
            <a:r>
              <a:rPr lang="en-US" b="1" dirty="0"/>
              <a:t>R-134a</a:t>
            </a:r>
            <a:r>
              <a:rPr lang="en-US" dirty="0"/>
              <a:t> (Tetrafluoroethane) An HFC with (ODP) of 0 and global warming potential (GWP) 1,430 times greater than carbon dioxide.  </a:t>
            </a:r>
          </a:p>
          <a:p>
            <a:endParaRPr lang="en-US" dirty="0"/>
          </a:p>
          <a:p>
            <a:r>
              <a:rPr lang="en-US" dirty="0"/>
              <a:t>Medium-range pressure refrigerant used in auto, domestic and commercial industries.</a:t>
            </a:r>
          </a:p>
        </p:txBody>
      </p:sp>
      <p:sp>
        <p:nvSpPr>
          <p:cNvPr id="4" name="Rectangle 3"/>
          <p:cNvSpPr/>
          <p:nvPr/>
        </p:nvSpPr>
        <p:spPr>
          <a:xfrm>
            <a:off x="13841122" y="6948200"/>
            <a:ext cx="184731" cy="769441"/>
          </a:xfrm>
          <a:prstGeom prst="rect">
            <a:avLst/>
          </a:prstGeom>
        </p:spPr>
        <p:txBody>
          <a:bodyPr wrap="none">
            <a:spAutoFit/>
          </a:bodyPr>
          <a:lstStyle/>
          <a:p>
            <a:endParaRPr lang="en-US" dirty="0"/>
          </a:p>
        </p:txBody>
      </p:sp>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780" t="6207" r="13142" b="13988"/>
          <a:stretch/>
        </p:blipFill>
        <p:spPr bwMode="auto">
          <a:xfrm>
            <a:off x="9753600" y="2743200"/>
            <a:ext cx="161916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867630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Fluorinated Gases</a:t>
            </a:r>
          </a:p>
        </p:txBody>
      </p:sp>
      <p:sp>
        <p:nvSpPr>
          <p:cNvPr id="3" name="Content Placeholder 2"/>
          <p:cNvSpPr>
            <a:spLocks noGrp="1"/>
          </p:cNvSpPr>
          <p:nvPr>
            <p:ph idx="1"/>
          </p:nvPr>
        </p:nvSpPr>
        <p:spPr>
          <a:xfrm>
            <a:off x="457200" y="1981200"/>
            <a:ext cx="8991600" cy="4267200"/>
          </a:xfrm>
        </p:spPr>
        <p:txBody>
          <a:bodyPr anchor="t">
            <a:normAutofit lnSpcReduction="10000"/>
          </a:bodyPr>
          <a:lstStyle/>
          <a:p>
            <a:r>
              <a:rPr lang="en-US" b="1" dirty="0"/>
              <a:t>R-410A</a:t>
            </a:r>
            <a:r>
              <a:rPr lang="en-US" dirty="0"/>
              <a:t> (Hydrofluorocarbon)</a:t>
            </a:r>
          </a:p>
          <a:p>
            <a:endParaRPr lang="en-US" sz="1800" dirty="0"/>
          </a:p>
          <a:p>
            <a:r>
              <a:rPr lang="en-US" dirty="0"/>
              <a:t>A high-pressure, HFC refrigerant with an (ODP) of 0 and global warming potential (GWP) 2,090 times greater than carbon dioxide.  </a:t>
            </a:r>
          </a:p>
          <a:p>
            <a:endParaRPr lang="en-US" sz="1800" dirty="0"/>
          </a:p>
          <a:p>
            <a:r>
              <a:rPr lang="en-US" dirty="0"/>
              <a:t>A near azeotrope refrigerant that does not fractionate during phase change in HVACR equipment.  </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l="21748" r="21387"/>
          <a:stretch>
            <a:fillRect/>
          </a:stretch>
        </p:blipFill>
        <p:spPr bwMode="auto">
          <a:xfrm>
            <a:off x="9753600" y="2971800"/>
            <a:ext cx="1795662" cy="293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979923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Hydrofluoro</a:t>
            </a:r>
            <a:r>
              <a:rPr lang="en-US" dirty="0"/>
              <a:t>-Olefins Gases</a:t>
            </a:r>
          </a:p>
        </p:txBody>
      </p:sp>
      <p:sp>
        <p:nvSpPr>
          <p:cNvPr id="3" name="Content Placeholder 2"/>
          <p:cNvSpPr>
            <a:spLocks noGrp="1"/>
          </p:cNvSpPr>
          <p:nvPr>
            <p:ph idx="1"/>
          </p:nvPr>
        </p:nvSpPr>
        <p:spPr>
          <a:xfrm>
            <a:off x="457200" y="2133600"/>
            <a:ext cx="11309338" cy="4572000"/>
          </a:xfrm>
        </p:spPr>
        <p:txBody>
          <a:bodyPr>
            <a:normAutofit fontScale="92500" lnSpcReduction="10000"/>
          </a:bodyPr>
          <a:lstStyle/>
          <a:p>
            <a:pPr marL="0" indent="0">
              <a:buNone/>
            </a:pPr>
            <a:r>
              <a:rPr lang="en-US" b="1" dirty="0"/>
              <a:t>HFOs</a:t>
            </a:r>
            <a:endParaRPr lang="en-US" sz="3800" b="1" dirty="0"/>
          </a:p>
          <a:p>
            <a:pPr marL="0" indent="0">
              <a:buNone/>
            </a:pPr>
            <a:endParaRPr lang="en-US" sz="1900" b="1" dirty="0"/>
          </a:p>
          <a:p>
            <a:r>
              <a:rPr lang="en-US" dirty="0"/>
              <a:t>R-1234yf Medium-pressure, HFO refrigerant with an (ODP) of 0 Global warming potential (GWP) only 4 times greater than carbon dioxide. </a:t>
            </a:r>
          </a:p>
          <a:p>
            <a:endParaRPr lang="en-US" sz="2100" dirty="0"/>
          </a:p>
          <a:p>
            <a:r>
              <a:rPr lang="en-US" dirty="0"/>
              <a:t>R-1234ze  Medium-pressure </a:t>
            </a:r>
            <a:r>
              <a:rPr lang="en-US" sz="2400" dirty="0"/>
              <a:t>(New Chillers, heat pumps, and vending machines)</a:t>
            </a:r>
          </a:p>
          <a:p>
            <a:endParaRPr lang="en-US" sz="2100" dirty="0"/>
          </a:p>
          <a:p>
            <a:r>
              <a:rPr lang="en-US" dirty="0"/>
              <a:t>R-1233zd Low-Pressure </a:t>
            </a:r>
            <a:r>
              <a:rPr lang="en-US" sz="2400" dirty="0"/>
              <a:t>(New Chillers &amp; Foam blowing)</a:t>
            </a:r>
          </a:p>
          <a:p>
            <a:endParaRPr lang="en-US" dirty="0"/>
          </a:p>
        </p:txBody>
      </p:sp>
    </p:spTree>
    <p:extLst>
      <p:ext uri="{BB962C8B-B14F-4D97-AF65-F5344CB8AC3E}">
        <p14:creationId xmlns:p14="http://schemas.microsoft.com/office/powerpoint/2010/main" val="4268540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ASHRAE Grouped Refrigerants</a:t>
            </a:r>
          </a:p>
        </p:txBody>
      </p:sp>
      <p:sp>
        <p:nvSpPr>
          <p:cNvPr id="3" name="Content Placeholder 2"/>
          <p:cNvSpPr>
            <a:spLocks noGrp="1"/>
          </p:cNvSpPr>
          <p:nvPr>
            <p:ph idx="1"/>
          </p:nvPr>
        </p:nvSpPr>
        <p:spPr/>
        <p:txBody>
          <a:bodyPr anchor="t">
            <a:normAutofit fontScale="77500" lnSpcReduction="20000"/>
          </a:bodyPr>
          <a:lstStyle/>
          <a:p>
            <a:pPr marL="0" indent="0">
              <a:buNone/>
            </a:pPr>
            <a:r>
              <a:rPr lang="en-US" b="1" dirty="0"/>
              <a:t>Refrigerant Classification</a:t>
            </a:r>
          </a:p>
          <a:p>
            <a:pPr>
              <a:buFont typeface="Wingdings" panose="05000000000000000000" pitchFamily="2" charset="2"/>
              <a:buChar char="§"/>
            </a:pPr>
            <a:r>
              <a:rPr lang="en-US" dirty="0"/>
              <a:t>A - Safest </a:t>
            </a:r>
          </a:p>
          <a:p>
            <a:pPr>
              <a:buFont typeface="Wingdings" panose="05000000000000000000" pitchFamily="2" charset="2"/>
              <a:buChar char="§"/>
            </a:pPr>
            <a:r>
              <a:rPr lang="en-US" dirty="0"/>
              <a:t>B - Toxicity level to humans</a:t>
            </a:r>
          </a:p>
          <a:p>
            <a:pPr>
              <a:buFont typeface="Wingdings" panose="05000000000000000000" pitchFamily="2" charset="2"/>
              <a:buChar char="§"/>
            </a:pPr>
            <a:r>
              <a:rPr lang="en-US" dirty="0"/>
              <a:t>L - Flammability </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1</a:t>
            </a:r>
            <a:r>
              <a:rPr lang="en-US" dirty="0"/>
              <a:t> - no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2L</a:t>
            </a:r>
            <a:r>
              <a:rPr lang="en-US" dirty="0"/>
              <a:t>- slight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2</a:t>
            </a:r>
            <a:r>
              <a:rPr lang="en-US" dirty="0"/>
              <a:t> - low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3</a:t>
            </a:r>
            <a:r>
              <a:rPr lang="en-US" dirty="0"/>
              <a:t> - high flammability</a:t>
            </a:r>
          </a:p>
          <a:p>
            <a:pPr marL="0" indent="0">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265956433"/>
              </p:ext>
            </p:extLst>
          </p:nvPr>
        </p:nvGraphicFramePr>
        <p:xfrm>
          <a:off x="7828974" y="2455375"/>
          <a:ext cx="3412817" cy="2680505"/>
        </p:xfrm>
        <a:graphic>
          <a:graphicData uri="http://schemas.openxmlformats.org/drawingml/2006/table">
            <a:tbl>
              <a:tblPr firstRow="1" bandRow="1">
                <a:tableStyleId>{5940675A-B579-460E-94D1-54222C63F5DA}</a:tableStyleId>
              </a:tblPr>
              <a:tblGrid>
                <a:gridCol w="1812617">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tblGrid>
              <a:tr h="370840">
                <a:tc>
                  <a:txBody>
                    <a:bodyPr/>
                    <a:lstStyle/>
                    <a:p>
                      <a:pPr algn="ctr"/>
                      <a:r>
                        <a:rPr lang="en-US" b="1" dirty="0"/>
                        <a:t>High</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A3</a:t>
                      </a:r>
                    </a:p>
                  </a:txBody>
                  <a:tcPr anchor="ctr"/>
                </a:tc>
                <a:tc>
                  <a:txBody>
                    <a:bodyPr/>
                    <a:lstStyle/>
                    <a:p>
                      <a:pPr algn="ctr"/>
                      <a:r>
                        <a:rPr lang="en-US" b="1" dirty="0">
                          <a:latin typeface="Arial" panose="020B0604020202020204" pitchFamily="34" charset="0"/>
                          <a:cs typeface="Arial" panose="020B0604020202020204" pitchFamily="34" charset="0"/>
                        </a:rPr>
                        <a:t>B3</a:t>
                      </a:r>
                    </a:p>
                  </a:txBody>
                  <a:tcPr anchor="ctr"/>
                </a:tc>
                <a:extLst>
                  <a:ext uri="{0D108BD9-81ED-4DB2-BD59-A6C34878D82A}">
                    <a16:rowId xmlns:a16="http://schemas.microsoft.com/office/drawing/2014/main" val="10000"/>
                  </a:ext>
                </a:extLst>
              </a:tr>
              <a:tr h="370840">
                <a:tc>
                  <a:txBody>
                    <a:bodyPr/>
                    <a:lstStyle/>
                    <a:p>
                      <a:pPr algn="ctr"/>
                      <a:r>
                        <a:rPr lang="en-US" b="1" dirty="0"/>
                        <a:t>Low</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A2</a:t>
                      </a:r>
                    </a:p>
                  </a:txBody>
                  <a:tcPr anchor="ctr"/>
                </a:tc>
                <a:tc>
                  <a:txBody>
                    <a:bodyPr/>
                    <a:lstStyle/>
                    <a:p>
                      <a:pPr algn="ctr"/>
                      <a:r>
                        <a:rPr lang="en-US" b="1" dirty="0">
                          <a:latin typeface="Arial" panose="020B0604020202020204" pitchFamily="34" charset="0"/>
                          <a:cs typeface="Arial" panose="020B0604020202020204" pitchFamily="34" charset="0"/>
                        </a:rPr>
                        <a:t>B2</a:t>
                      </a:r>
                    </a:p>
                  </a:txBody>
                  <a:tcPr anchor="ctr"/>
                </a:tc>
                <a:extLst>
                  <a:ext uri="{0D108BD9-81ED-4DB2-BD59-A6C34878D82A}">
                    <a16:rowId xmlns:a16="http://schemas.microsoft.com/office/drawing/2014/main" val="10001"/>
                  </a:ext>
                </a:extLst>
              </a:tr>
              <a:tr h="760265">
                <a:tc>
                  <a:txBody>
                    <a:bodyPr/>
                    <a:lstStyle/>
                    <a:p>
                      <a:pPr algn="ctr"/>
                      <a:r>
                        <a:rPr lang="en-US" b="1" dirty="0"/>
                        <a:t>Slight</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A2L</a:t>
                      </a:r>
                    </a:p>
                  </a:txBody>
                  <a:tcPr anchor="ctr"/>
                </a:tc>
                <a:tc>
                  <a:txBody>
                    <a:bodyPr/>
                    <a:lstStyle/>
                    <a:p>
                      <a:pPr algn="ctr"/>
                      <a:r>
                        <a:rPr lang="en-US" b="1" dirty="0">
                          <a:latin typeface="Arial" panose="020B0604020202020204" pitchFamily="34" charset="0"/>
                          <a:cs typeface="Arial" panose="020B0604020202020204" pitchFamily="34" charset="0"/>
                        </a:rPr>
                        <a:t>B2L</a:t>
                      </a:r>
                    </a:p>
                  </a:txBody>
                  <a:tcPr anchor="ctr"/>
                </a:tc>
                <a:extLst>
                  <a:ext uri="{0D108BD9-81ED-4DB2-BD59-A6C34878D82A}">
                    <a16:rowId xmlns:a16="http://schemas.microsoft.com/office/drawing/2014/main" val="10002"/>
                  </a:ext>
                </a:extLst>
              </a:tr>
              <a:tr h="370840">
                <a:tc>
                  <a:txBody>
                    <a:bodyPr/>
                    <a:lstStyle/>
                    <a:p>
                      <a:pPr algn="ctr"/>
                      <a:r>
                        <a:rPr lang="en-US" b="1" dirty="0"/>
                        <a:t>No</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A1</a:t>
                      </a:r>
                    </a:p>
                  </a:txBody>
                  <a:tcPr anchor="ctr"/>
                </a:tc>
                <a:tc>
                  <a:txBody>
                    <a:bodyPr/>
                    <a:lstStyle/>
                    <a:p>
                      <a:pPr algn="ctr"/>
                      <a:r>
                        <a:rPr lang="en-US" b="1" dirty="0">
                          <a:latin typeface="Arial" panose="020B0604020202020204" pitchFamily="34" charset="0"/>
                          <a:cs typeface="Arial" panose="020B0604020202020204" pitchFamily="34" charset="0"/>
                        </a:rPr>
                        <a:t>B1</a:t>
                      </a:r>
                    </a:p>
                  </a:txBody>
                  <a:tcPr anchor="ctr"/>
                </a:tc>
                <a:extLst>
                  <a:ext uri="{0D108BD9-81ED-4DB2-BD59-A6C34878D82A}">
                    <a16:rowId xmlns:a16="http://schemas.microsoft.com/office/drawing/2014/main" val="10003"/>
                  </a:ext>
                </a:extLst>
              </a:tr>
            </a:tbl>
          </a:graphicData>
        </a:graphic>
      </p:graphicFrame>
      <p:sp>
        <p:nvSpPr>
          <p:cNvPr id="16" name="TextBox 15"/>
          <p:cNvSpPr txBox="1"/>
          <p:nvPr/>
        </p:nvSpPr>
        <p:spPr>
          <a:xfrm>
            <a:off x="10429353" y="5129604"/>
            <a:ext cx="801823" cy="338554"/>
          </a:xfrm>
          <a:prstGeom prst="rect">
            <a:avLst/>
          </a:prstGeom>
          <a:noFill/>
        </p:spPr>
        <p:txBody>
          <a:bodyPr wrap="none" rtlCol="0">
            <a:spAutoFit/>
          </a:bodyPr>
          <a:lstStyle/>
          <a:p>
            <a:r>
              <a:rPr lang="en-US" sz="1600" dirty="0"/>
              <a:t>Higher</a:t>
            </a:r>
          </a:p>
        </p:txBody>
      </p:sp>
      <p:grpSp>
        <p:nvGrpSpPr>
          <p:cNvPr id="4" name="Group 3"/>
          <p:cNvGrpSpPr/>
          <p:nvPr/>
        </p:nvGrpSpPr>
        <p:grpSpPr>
          <a:xfrm>
            <a:off x="6779828" y="1981200"/>
            <a:ext cx="5216297" cy="3726033"/>
            <a:chOff x="6779828" y="1981200"/>
            <a:chExt cx="5216297" cy="3726033"/>
          </a:xfrm>
        </p:grpSpPr>
        <p:sp>
          <p:nvSpPr>
            <p:cNvPr id="5" name="TextBox 4"/>
            <p:cNvSpPr txBox="1"/>
            <p:nvPr/>
          </p:nvSpPr>
          <p:spPr>
            <a:xfrm>
              <a:off x="9321421" y="1981200"/>
              <a:ext cx="1948803" cy="461665"/>
            </a:xfrm>
            <a:prstGeom prst="rect">
              <a:avLst/>
            </a:prstGeom>
            <a:noFill/>
          </p:spPr>
          <p:txBody>
            <a:bodyPr wrap="none" rtlCol="0">
              <a:spAutoFit/>
            </a:bodyPr>
            <a:lstStyle/>
            <a:p>
              <a:r>
                <a:rPr lang="en-US" sz="2400" dirty="0"/>
                <a:t>Safety Group</a:t>
              </a:r>
            </a:p>
          </p:txBody>
        </p:sp>
        <p:cxnSp>
          <p:nvCxnSpPr>
            <p:cNvPr id="8" name="Straight Arrow Connector 7"/>
            <p:cNvCxnSpPr/>
            <p:nvPr/>
          </p:nvCxnSpPr>
          <p:spPr>
            <a:xfrm flipV="1">
              <a:off x="7620000" y="2590800"/>
              <a:ext cx="0" cy="281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802070" y="5129760"/>
              <a:ext cx="570990" cy="338554"/>
            </a:xfrm>
            <a:prstGeom prst="rect">
              <a:avLst/>
            </a:prstGeom>
            <a:noFill/>
          </p:spPr>
          <p:txBody>
            <a:bodyPr wrap="none" rtlCol="0">
              <a:spAutoFit/>
            </a:bodyPr>
            <a:lstStyle/>
            <a:p>
              <a:r>
                <a:rPr lang="en-US" sz="1600" dirty="0"/>
                <a:t>Low</a:t>
              </a:r>
            </a:p>
          </p:txBody>
        </p:sp>
        <p:cxnSp>
          <p:nvCxnSpPr>
            <p:cNvPr id="13" name="Straight Arrow Connector 12"/>
            <p:cNvCxnSpPr/>
            <p:nvPr/>
          </p:nvCxnSpPr>
          <p:spPr>
            <a:xfrm>
              <a:off x="7924800" y="5645623"/>
              <a:ext cx="3153171"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982200" y="5337846"/>
              <a:ext cx="971420" cy="369332"/>
            </a:xfrm>
            <a:prstGeom prst="rect">
              <a:avLst/>
            </a:prstGeom>
            <a:noFill/>
          </p:spPr>
          <p:txBody>
            <a:bodyPr wrap="none" rtlCol="0">
              <a:spAutoFit/>
            </a:bodyPr>
            <a:lstStyle/>
            <a:p>
              <a:r>
                <a:rPr lang="en-US" sz="1800" dirty="0"/>
                <a:t>Toxicity</a:t>
              </a:r>
            </a:p>
          </p:txBody>
        </p:sp>
        <p:pic>
          <p:nvPicPr>
            <p:cNvPr id="4103" name="Picture 7" descr="C:\Users\Earl\AppData\Local\Microsoft\Windows\INetCache\IE\4LLFUD6Q\547px-D-W003_Warnung_vor_giftigen_Stoffen_ty.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4231" y="4968459"/>
              <a:ext cx="841894" cy="7387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Earl\AppData\Local\Microsoft\Windows\INetCache\IE\RPQYKGMO\724px-GHS-pictogram-flamm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9828" y="3497470"/>
              <a:ext cx="777459" cy="777459"/>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162" y="2743200"/>
            <a:ext cx="85883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96835" y="4697267"/>
            <a:ext cx="570990" cy="338554"/>
          </a:xfrm>
          <a:prstGeom prst="rect">
            <a:avLst/>
          </a:prstGeom>
          <a:noFill/>
        </p:spPr>
        <p:txBody>
          <a:bodyPr wrap="none" rtlCol="0">
            <a:spAutoFit/>
          </a:bodyPr>
          <a:lstStyle/>
          <a:p>
            <a:r>
              <a:rPr lang="en-US" sz="1600" dirty="0"/>
              <a:t>Low</a:t>
            </a:r>
          </a:p>
        </p:txBody>
      </p:sp>
    </p:spTree>
    <p:extLst>
      <p:ext uri="{BB962C8B-B14F-4D97-AF65-F5344CB8AC3E}">
        <p14:creationId xmlns:p14="http://schemas.microsoft.com/office/powerpoint/2010/main" val="2957206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4904-D6BF-491B-ACB9-664C20920B7F}"/>
              </a:ext>
            </a:extLst>
          </p:cNvPr>
          <p:cNvSpPr>
            <a:spLocks noGrp="1"/>
          </p:cNvSpPr>
          <p:nvPr>
            <p:ph type="ctrTitle"/>
          </p:nvPr>
        </p:nvSpPr>
        <p:spPr/>
        <p:txBody>
          <a:bodyPr>
            <a:normAutofit/>
          </a:bodyPr>
          <a:lstStyle/>
          <a:p>
            <a:r>
              <a:rPr lang="en-US" dirty="0"/>
              <a:t>CLEAN AIR ACT TITLE  Vl</a:t>
            </a:r>
            <a:br>
              <a:rPr lang="en-US" dirty="0"/>
            </a:br>
            <a:endParaRPr lang="en-US" dirty="0"/>
          </a:p>
        </p:txBody>
      </p:sp>
      <p:sp>
        <p:nvSpPr>
          <p:cNvPr id="3" name="Subtitle 2">
            <a:extLst>
              <a:ext uri="{FF2B5EF4-FFF2-40B4-BE49-F238E27FC236}">
                <a16:creationId xmlns:a16="http://schemas.microsoft.com/office/drawing/2014/main" id="{0792EDCC-5339-4184-90A8-6C9B9B6BE10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4516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br>
              <a:rPr lang="en-US" altLang="en-US" dirty="0"/>
            </a:br>
            <a:r>
              <a:rPr lang="en-US" altLang="en-US" dirty="0"/>
              <a:t>Clean Air Act</a:t>
            </a:r>
            <a:br>
              <a:rPr lang="en-US" altLang="en-US" dirty="0"/>
            </a:br>
            <a:endParaRPr lang="en-US" altLang="en-US" dirty="0"/>
          </a:p>
        </p:txBody>
      </p:sp>
      <p:sp>
        <p:nvSpPr>
          <p:cNvPr id="51203" name="Content Placeholder 2"/>
          <p:cNvSpPr>
            <a:spLocks noGrp="1"/>
          </p:cNvSpPr>
          <p:nvPr>
            <p:ph idx="1"/>
          </p:nvPr>
        </p:nvSpPr>
        <p:spPr/>
        <p:txBody>
          <a:bodyPr anchor="t"/>
          <a:lstStyle/>
          <a:p>
            <a:r>
              <a:rPr lang="en-US" altLang="en-US" dirty="0"/>
              <a:t>Service technicians who violate Clean Air Act provisions may be fined, lose their certification, and be required to appear in Federal Court.</a:t>
            </a:r>
          </a:p>
          <a:p>
            <a:endParaRPr lang="en-US" altLang="en-US" dirty="0"/>
          </a:p>
        </p:txBody>
      </p:sp>
      <p:grpSp>
        <p:nvGrpSpPr>
          <p:cNvPr id="2" name="Group 1"/>
          <p:cNvGrpSpPr/>
          <p:nvPr/>
        </p:nvGrpSpPr>
        <p:grpSpPr>
          <a:xfrm>
            <a:off x="1676400" y="4038600"/>
            <a:ext cx="8628062" cy="2187575"/>
            <a:chOff x="325438" y="4603750"/>
            <a:chExt cx="8628062" cy="2187575"/>
          </a:xfrm>
        </p:grpSpPr>
        <p:pic>
          <p:nvPicPr>
            <p:cNvPr id="51204" name="Picture 4" descr="C:\Users\Earl\AppData\Local\Microsoft\Windows\INetCache\IE\QTM2XS73\jcartier-administration-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4714421"/>
              <a:ext cx="2171700" cy="20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How to Get Up to $1,000 as soon as tomo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4603750"/>
              <a:ext cx="25908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8" descr="The Official Death Certificate of Osama Bin La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648200"/>
              <a:ext cx="256063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t>
            </a:r>
            <a:br>
              <a:rPr lang="en-US" altLang="en-US" dirty="0"/>
            </a:br>
            <a:r>
              <a:rPr lang="en-US" altLang="en-US" dirty="0"/>
              <a:t>Clean Air Act</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p:spPr>
        <p:txBody>
          <a:bodyPr anchor="t">
            <a:normAutofit/>
          </a:bodyPr>
          <a:lstStyle/>
          <a:p>
            <a:r>
              <a:rPr lang="en-US" dirty="0"/>
              <a:t>The EPA may require technicians to demonstrate the ability to properly perform refrigerant recovery/recycling procedures. Failing to demonstrate these skills can result in revocation of certification.</a:t>
            </a:r>
          </a:p>
          <a:p>
            <a:endParaRPr lang="en-US" dirty="0"/>
          </a:p>
          <a:p>
            <a:r>
              <a:rPr lang="en-US" dirty="0"/>
              <a:t>Technicians not following stricter state and local government requirements may lead to other penalties. </a:t>
            </a:r>
          </a:p>
          <a:p>
            <a:endParaRPr lang="en-US" dirty="0"/>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Section 608 Regulations</a:t>
            </a:r>
            <a:endParaRPr lang="en-US" dirty="0"/>
          </a:p>
        </p:txBody>
      </p:sp>
      <p:sp>
        <p:nvSpPr>
          <p:cNvPr id="3" name="Content Placeholder 2"/>
          <p:cNvSpPr>
            <a:spLocks noGrp="1"/>
          </p:cNvSpPr>
          <p:nvPr>
            <p:ph idx="1"/>
          </p:nvPr>
        </p:nvSpPr>
        <p:spPr>
          <a:xfrm>
            <a:off x="381000" y="2286000"/>
            <a:ext cx="11309338" cy="3877600"/>
          </a:xfrm>
        </p:spPr>
        <p:txBody>
          <a:bodyPr/>
          <a:lstStyle/>
          <a:p>
            <a:r>
              <a:rPr lang="en-US" dirty="0"/>
              <a:t>State and local jurisdictions may impose regulations that are equal to or greater than those under the EPA’s Section 608.  </a:t>
            </a:r>
          </a:p>
          <a:p>
            <a:endParaRPr lang="en-US" dirty="0"/>
          </a:p>
          <a:p>
            <a:r>
              <a:rPr lang="en-US" dirty="0"/>
              <a:t>Natural refrigerants such as R744 (Carbon dioxide) that do not pose a threat to health or the environment according to EPA may, be released back into the environment. </a:t>
            </a:r>
          </a:p>
          <a:p>
            <a:endParaRPr lang="en-US" dirty="0"/>
          </a:p>
          <a:p>
            <a:endParaRPr lang="en-US" dirty="0"/>
          </a:p>
        </p:txBody>
      </p:sp>
    </p:spTree>
    <p:extLst>
      <p:ext uri="{BB962C8B-B14F-4D97-AF65-F5344CB8AC3E}">
        <p14:creationId xmlns:p14="http://schemas.microsoft.com/office/powerpoint/2010/main" val="3989856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en-US" altLang="en-US" dirty="0"/>
              <a:t>It is a Violation of Section 608 to</a:t>
            </a:r>
          </a:p>
        </p:txBody>
      </p:sp>
      <p:sp>
        <p:nvSpPr>
          <p:cNvPr id="52227" name="Content Placeholder 1"/>
          <p:cNvSpPr>
            <a:spLocks noGrp="1"/>
          </p:cNvSpPr>
          <p:nvPr>
            <p:ph idx="1"/>
          </p:nvPr>
        </p:nvSpPr>
        <p:spPr>
          <a:xfrm>
            <a:off x="440286" y="1981200"/>
            <a:ext cx="9846714" cy="4648200"/>
          </a:xfrm>
        </p:spPr>
        <p:txBody>
          <a:bodyPr anchor="t">
            <a:normAutofit/>
          </a:bodyPr>
          <a:lstStyle/>
          <a:p>
            <a:pPr>
              <a:buSzPct val="125000"/>
              <a:buFont typeface="Wingdings" panose="05000000000000000000" pitchFamily="2" charset="2"/>
              <a:buChar char="§"/>
            </a:pPr>
            <a:r>
              <a:rPr lang="en-US" altLang="en-US" dirty="0"/>
              <a:t>Falsify or fail to keep required records.</a:t>
            </a:r>
          </a:p>
          <a:p>
            <a:r>
              <a:rPr lang="en-US" altLang="en-US" dirty="0"/>
              <a:t>Fail to reach required evacuation level prior to opening or disposing of appliances.</a:t>
            </a:r>
          </a:p>
          <a:p>
            <a:r>
              <a:rPr lang="en-US" altLang="en-US" dirty="0"/>
              <a:t>Knowingly release (vent) ozone depleting and substitute refrigerants (such as CFCs, HCFCs or HFCs) while maintaining, installing, repairing or disposing of appliances or industrial process refrigeration with the exception of de-minimus releases.</a:t>
            </a:r>
          </a:p>
          <a:p>
            <a:endParaRPr lang="en-US" altLang="en-US" dirty="0"/>
          </a:p>
        </p:txBody>
      </p:sp>
      <p:pic>
        <p:nvPicPr>
          <p:cNvPr id="52228" name="Picture 3" descr="stop sig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1989"/>
          <a:stretch/>
        </p:blipFill>
        <p:spPr bwMode="auto">
          <a:xfrm>
            <a:off x="10657196" y="762000"/>
            <a:ext cx="1001404" cy="9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57196" y="2995684"/>
            <a:ext cx="1207294" cy="11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Earl\AppData\Local\Microsoft\Windows\INetCache\IE\SLUP3KU3\wind-149701_960_72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7196" y="4876800"/>
            <a:ext cx="1479947" cy="9311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Earl\AppData\Local\Microsoft\Windows\INetCache\IE\RPQYKGMO\sgi01a2014102412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0" y="19812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341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t>Type I</a:t>
            </a:r>
          </a:p>
        </p:txBody>
      </p:sp>
      <p:sp>
        <p:nvSpPr>
          <p:cNvPr id="6147" name="Rectangle 3"/>
          <p:cNvSpPr>
            <a:spLocks noGrp="1" noChangeArrowheads="1"/>
          </p:cNvSpPr>
          <p:nvPr>
            <p:ph idx="1"/>
          </p:nvPr>
        </p:nvSpPr>
        <p:spPr>
          <a:xfrm>
            <a:off x="440286" y="1981200"/>
            <a:ext cx="11309338" cy="1465913"/>
          </a:xfrm>
        </p:spPr>
        <p:txBody>
          <a:bodyPr anchor="t">
            <a:normAutofit/>
          </a:bodyPr>
          <a:lstStyle/>
          <a:p>
            <a:pPr marL="0" indent="0">
              <a:buNone/>
            </a:pPr>
            <a:r>
              <a:rPr lang="en-US" altLang="en-US" dirty="0"/>
              <a:t>Persons who maintain, service, or repair </a:t>
            </a:r>
            <a:r>
              <a:rPr lang="en-US" altLang="en-US" b="1" dirty="0">
                <a:solidFill>
                  <a:srgbClr val="629DD1"/>
                </a:solidFill>
              </a:rPr>
              <a:t>small appliances </a:t>
            </a:r>
            <a:r>
              <a:rPr lang="en-US" altLang="en-US" dirty="0"/>
              <a:t>must be certified as Type I or </a:t>
            </a:r>
            <a:r>
              <a:rPr lang="en-US" dirty="0"/>
              <a:t>Universal </a:t>
            </a:r>
            <a:r>
              <a:rPr lang="en-US" altLang="en-US" dirty="0"/>
              <a:t>technicians.</a:t>
            </a:r>
          </a:p>
        </p:txBody>
      </p:sp>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925" r="21551"/>
          <a:stretch/>
        </p:blipFill>
        <p:spPr bwMode="auto">
          <a:xfrm>
            <a:off x="8382000" y="3124200"/>
            <a:ext cx="1681726" cy="312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743" r="13642"/>
          <a:stretch/>
        </p:blipFill>
        <p:spPr bwMode="auto">
          <a:xfrm>
            <a:off x="2362200" y="3809999"/>
            <a:ext cx="1756240" cy="2833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225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A629-3F30-487E-87BC-E2AE0F5E6647}"/>
              </a:ext>
            </a:extLst>
          </p:cNvPr>
          <p:cNvSpPr>
            <a:spLocks noGrp="1"/>
          </p:cNvSpPr>
          <p:nvPr>
            <p:ph type="title"/>
          </p:nvPr>
        </p:nvSpPr>
        <p:spPr/>
        <p:txBody>
          <a:bodyPr/>
          <a:lstStyle/>
          <a:p>
            <a:r>
              <a:rPr lang="en-US" altLang="en-US" dirty="0"/>
              <a:t>De-minimus</a:t>
            </a:r>
            <a:endParaRPr lang="en-US" dirty="0"/>
          </a:p>
        </p:txBody>
      </p:sp>
      <p:sp>
        <p:nvSpPr>
          <p:cNvPr id="3" name="Content Placeholder 2">
            <a:extLst>
              <a:ext uri="{FF2B5EF4-FFF2-40B4-BE49-F238E27FC236}">
                <a16:creationId xmlns:a16="http://schemas.microsoft.com/office/drawing/2014/main" id="{0B899371-16AC-4F7F-8C94-FD9EEABFC96C}"/>
              </a:ext>
            </a:extLst>
          </p:cNvPr>
          <p:cNvSpPr>
            <a:spLocks noGrp="1"/>
          </p:cNvSpPr>
          <p:nvPr>
            <p:ph idx="1"/>
          </p:nvPr>
        </p:nvSpPr>
        <p:spPr/>
        <p:txBody>
          <a:bodyPr/>
          <a:lstStyle/>
          <a:p>
            <a:r>
              <a:rPr lang="en-US" dirty="0"/>
              <a:t>So small or minimal in difference that it does not matter and the law does not take it into consideration.</a:t>
            </a:r>
          </a:p>
        </p:txBody>
      </p:sp>
    </p:spTree>
    <p:extLst>
      <p:ext uri="{BB962C8B-B14F-4D97-AF65-F5344CB8AC3E}">
        <p14:creationId xmlns:p14="http://schemas.microsoft.com/office/powerpoint/2010/main" val="1242238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en-US" altLang="en-US" dirty="0"/>
              <a:t>It is a Violation of Section 608 to</a:t>
            </a:r>
          </a:p>
        </p:txBody>
      </p:sp>
      <p:sp>
        <p:nvSpPr>
          <p:cNvPr id="52227" name="Content Placeholder 1"/>
          <p:cNvSpPr>
            <a:spLocks noGrp="1"/>
          </p:cNvSpPr>
          <p:nvPr>
            <p:ph idx="1"/>
          </p:nvPr>
        </p:nvSpPr>
        <p:spPr>
          <a:xfrm>
            <a:off x="440286" y="1981200"/>
            <a:ext cx="8627514" cy="3877600"/>
          </a:xfrm>
        </p:spPr>
        <p:txBody>
          <a:bodyPr>
            <a:normAutofit/>
          </a:bodyPr>
          <a:lstStyle/>
          <a:p>
            <a:pPr>
              <a:buSzPct val="125000"/>
              <a:buFont typeface="Wingdings" panose="05000000000000000000" pitchFamily="2" charset="2"/>
              <a:buChar char="§"/>
            </a:pPr>
            <a:r>
              <a:rPr lang="en-US" altLang="en-US" dirty="0"/>
              <a:t>Service, maintain, or dispose of appliances designed to contain refrigerants without being appropriately certified.  </a:t>
            </a:r>
          </a:p>
          <a:p>
            <a:endParaRPr lang="en-US" altLang="en-US" dirty="0"/>
          </a:p>
          <a:p>
            <a:r>
              <a:rPr lang="en-US" altLang="en-US" dirty="0"/>
              <a:t>Fail to recover regulated refrigerants before opening or disposing of an appliance.</a:t>
            </a:r>
          </a:p>
        </p:txBody>
      </p:sp>
      <p:pic>
        <p:nvPicPr>
          <p:cNvPr id="52228" name="Picture 3" descr="stop sig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209"/>
          <a:stretch/>
        </p:blipFill>
        <p:spPr bwMode="auto">
          <a:xfrm>
            <a:off x="10556544" y="721056"/>
            <a:ext cx="1074579"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en-US" altLang="en-US" dirty="0"/>
              <a:t>It is a Violation of Section 608 to </a:t>
            </a:r>
          </a:p>
        </p:txBody>
      </p:sp>
      <p:sp>
        <p:nvSpPr>
          <p:cNvPr id="52227" name="Content Placeholder 1"/>
          <p:cNvSpPr>
            <a:spLocks noGrp="1"/>
          </p:cNvSpPr>
          <p:nvPr>
            <p:ph idx="1"/>
          </p:nvPr>
        </p:nvSpPr>
        <p:spPr>
          <a:xfrm>
            <a:off x="440286" y="1981200"/>
            <a:ext cx="9999114" cy="4572000"/>
          </a:xfrm>
        </p:spPr>
        <p:txBody>
          <a:bodyPr>
            <a:normAutofit/>
          </a:bodyPr>
          <a:lstStyle/>
          <a:p>
            <a:pPr>
              <a:buSzPct val="120000"/>
              <a:buFont typeface="Wingdings" panose="05000000000000000000" pitchFamily="2" charset="2"/>
              <a:buChar char="§"/>
            </a:pPr>
            <a:r>
              <a:rPr lang="en-US" altLang="en-US" dirty="0"/>
              <a:t>Fail to have an EPA approved recovery device, equipped with low-loss fittings that automatically close or have manually operated shut-off valves on the hoses.</a:t>
            </a:r>
          </a:p>
          <a:p>
            <a:pPr>
              <a:buSzPct val="120000"/>
              <a:buFont typeface="Wingdings" panose="05000000000000000000" pitchFamily="2" charset="2"/>
              <a:buChar char="§"/>
            </a:pPr>
            <a:endParaRPr lang="en-US" altLang="en-US" dirty="0"/>
          </a:p>
          <a:p>
            <a:pPr>
              <a:buSzPct val="120000"/>
              <a:buFont typeface="Wingdings" panose="05000000000000000000" pitchFamily="2" charset="2"/>
              <a:buChar char="§"/>
            </a:pPr>
            <a:r>
              <a:rPr lang="en-US" altLang="en-US" dirty="0"/>
              <a:t>Add nitrogen to a fully charged system, for the purpose of leak detection, and thereby causing release of the mixture.</a:t>
            </a:r>
          </a:p>
        </p:txBody>
      </p:sp>
      <p:pic>
        <p:nvPicPr>
          <p:cNvPr id="52228" name="Picture 3" descr="stop sig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209"/>
          <a:stretch/>
        </p:blipFill>
        <p:spPr bwMode="auto">
          <a:xfrm>
            <a:off x="10591800" y="693033"/>
            <a:ext cx="1066733" cy="9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4664" y="4267200"/>
            <a:ext cx="621030" cy="173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6656" y="2362200"/>
            <a:ext cx="1655746" cy="154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795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en-US" altLang="en-US" dirty="0"/>
              <a:t>It is a Violation of Section 608 to</a:t>
            </a:r>
          </a:p>
        </p:txBody>
      </p:sp>
      <p:sp>
        <p:nvSpPr>
          <p:cNvPr id="52227" name="Content Placeholder 1"/>
          <p:cNvSpPr>
            <a:spLocks noGrp="1"/>
          </p:cNvSpPr>
          <p:nvPr>
            <p:ph idx="1"/>
          </p:nvPr>
        </p:nvSpPr>
        <p:spPr>
          <a:xfrm>
            <a:off x="440286" y="1981200"/>
            <a:ext cx="9389514" cy="4572000"/>
          </a:xfrm>
        </p:spPr>
        <p:txBody>
          <a:bodyPr>
            <a:normAutofit/>
          </a:bodyPr>
          <a:lstStyle/>
          <a:p>
            <a:pPr>
              <a:buSzPct val="120000"/>
              <a:buFont typeface="Wingdings" panose="05000000000000000000" pitchFamily="2" charset="2"/>
              <a:buChar char="§"/>
            </a:pPr>
            <a:r>
              <a:rPr lang="en-US" altLang="en-US" dirty="0"/>
              <a:t>Dispose of a disposable cylinder without first recovering (to 0 psig) any refrigerant remaining in the cylinder.  </a:t>
            </a:r>
          </a:p>
          <a:p>
            <a:pPr>
              <a:buSzPct val="120000"/>
              <a:buFont typeface="Wingdings" panose="05000000000000000000" pitchFamily="2" charset="2"/>
              <a:buChar char="§"/>
            </a:pPr>
            <a:endParaRPr lang="en-US" altLang="en-US" dirty="0"/>
          </a:p>
          <a:p>
            <a:pPr>
              <a:buSzPct val="120000"/>
              <a:buFont typeface="Wingdings" panose="05000000000000000000" pitchFamily="2" charset="2"/>
              <a:buChar char="§"/>
            </a:pPr>
            <a:r>
              <a:rPr lang="en-US" altLang="en-US" dirty="0"/>
              <a:t>Release refrigerant during vandalism or theft of any HVACR equipment. </a:t>
            </a:r>
          </a:p>
          <a:p>
            <a:pPr>
              <a:buFont typeface="Wingdings" panose="05000000000000000000" pitchFamily="2" charset="2"/>
              <a:buChar char="§"/>
            </a:pPr>
            <a:endParaRPr lang="en-US" altLang="en-US" dirty="0"/>
          </a:p>
        </p:txBody>
      </p:sp>
      <p:pic>
        <p:nvPicPr>
          <p:cNvPr id="52228" name="Picture 3" descr="stop sig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209"/>
          <a:stretch/>
        </p:blipFill>
        <p:spPr bwMode="auto">
          <a:xfrm>
            <a:off x="10591800" y="693033"/>
            <a:ext cx="1066733" cy="9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l="19044" t="6207" r="13612" b="15047"/>
          <a:stretch>
            <a:fillRect/>
          </a:stretch>
        </p:blipFill>
        <p:spPr bwMode="auto">
          <a:xfrm>
            <a:off x="10862958" y="1974125"/>
            <a:ext cx="815470" cy="14285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6146" name="Picture 2" descr="https://tse2.mm.bing.net/th?id=OIP.F2HdmGZv8wD4edXiBtVIzgHaIU&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2518" y="4572000"/>
            <a:ext cx="12763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052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br>
              <a:rPr lang="en-US" altLang="en-US" dirty="0"/>
            </a:br>
            <a:r>
              <a:rPr lang="en-US" altLang="en-US" dirty="0"/>
              <a:t>Section 608 Regulations</a:t>
            </a:r>
            <a:br>
              <a:rPr lang="en-US" altLang="en-US" dirty="0"/>
            </a:br>
            <a:endParaRPr lang="en-US" altLang="en-US" dirty="0"/>
          </a:p>
        </p:txBody>
      </p:sp>
      <p:sp>
        <p:nvSpPr>
          <p:cNvPr id="53251" name="Content Placeholder 2"/>
          <p:cNvSpPr>
            <a:spLocks noGrp="1"/>
          </p:cNvSpPr>
          <p:nvPr>
            <p:ph idx="1"/>
          </p:nvPr>
        </p:nvSpPr>
        <p:spPr/>
        <p:txBody>
          <a:bodyPr anchor="t"/>
          <a:lstStyle/>
          <a:p>
            <a:pPr marL="0" indent="0">
              <a:buNone/>
            </a:pPr>
            <a:r>
              <a:rPr lang="en-US" altLang="en-US" dirty="0"/>
              <a:t>It is the responsibility of the final person in the disposal chain to ensure that refrigerant has been removed from appliances before scrapping.</a:t>
            </a:r>
          </a:p>
        </p:txBody>
      </p:sp>
    </p:spTree>
    <p:extLst>
      <p:ext uri="{BB962C8B-B14F-4D97-AF65-F5344CB8AC3E}">
        <p14:creationId xmlns:p14="http://schemas.microsoft.com/office/powerpoint/2010/main" val="3632379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br>
              <a:rPr lang="en-US" altLang="en-US" dirty="0"/>
            </a:br>
            <a:r>
              <a:rPr lang="en-US" altLang="en-US" dirty="0"/>
              <a:t>Section 608 Regulations</a:t>
            </a:r>
            <a:br>
              <a:rPr lang="en-US" altLang="en-US" dirty="0"/>
            </a:br>
            <a:endParaRPr lang="en-US" altLang="en-US" dirty="0"/>
          </a:p>
        </p:txBody>
      </p:sp>
      <p:sp>
        <p:nvSpPr>
          <p:cNvPr id="53251" name="Content Placeholder 2"/>
          <p:cNvSpPr>
            <a:spLocks noGrp="1"/>
          </p:cNvSpPr>
          <p:nvPr>
            <p:ph idx="1"/>
          </p:nvPr>
        </p:nvSpPr>
        <p:spPr>
          <a:xfrm>
            <a:off x="440286" y="1981200"/>
            <a:ext cx="11309338" cy="4876800"/>
          </a:xfrm>
        </p:spPr>
        <p:txBody>
          <a:bodyPr anchor="t">
            <a:normAutofit fontScale="77500" lnSpcReduction="20000"/>
          </a:bodyPr>
          <a:lstStyle/>
          <a:p>
            <a:pPr marL="0" indent="0">
              <a:buNone/>
            </a:pPr>
            <a:r>
              <a:rPr lang="en-US" sz="4100" dirty="0"/>
              <a:t>Technicians disposing of appliances with 5-50 pounds of refrigerant must keep the following records: </a:t>
            </a:r>
          </a:p>
          <a:p>
            <a:endParaRPr lang="en-US" sz="2600" dirty="0"/>
          </a:p>
          <a:p>
            <a:r>
              <a:rPr lang="en-US" dirty="0"/>
              <a:t>The location, date of recovery, and type of refrigerant recovered for each disposed appliance.</a:t>
            </a:r>
          </a:p>
          <a:p>
            <a:endParaRPr lang="en-US" dirty="0"/>
          </a:p>
          <a:p>
            <a:r>
              <a:rPr lang="en-US" dirty="0"/>
              <a:t>The quantity of refrigerant, by type, recovered from disposed appliances in each calendar month.</a:t>
            </a:r>
          </a:p>
          <a:p>
            <a:endParaRPr lang="en-US" dirty="0"/>
          </a:p>
          <a:p>
            <a:r>
              <a:rPr lang="en-US" dirty="0"/>
              <a:t>The quantity of refrigerant, and type, transferred for reclamation or destruction, the person to whom it was transferred, and the date of the transfer.</a:t>
            </a:r>
          </a:p>
        </p:txBody>
      </p:sp>
    </p:spTree>
    <p:extLst>
      <p:ext uri="{BB962C8B-B14F-4D97-AF65-F5344CB8AC3E}">
        <p14:creationId xmlns:p14="http://schemas.microsoft.com/office/powerpoint/2010/main" val="2816458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614" r="12066"/>
          <a:stretch/>
        </p:blipFill>
        <p:spPr bwMode="auto">
          <a:xfrm>
            <a:off x="9296400" y="956959"/>
            <a:ext cx="1940465" cy="196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467F06D-842F-459A-8F33-C0B2B0B43A93}"/>
              </a:ext>
            </a:extLst>
          </p:cNvPr>
          <p:cNvSpPr>
            <a:spLocks noGrp="1"/>
          </p:cNvSpPr>
          <p:nvPr>
            <p:ph type="ctrTitle"/>
          </p:nvPr>
        </p:nvSpPr>
        <p:spPr/>
        <p:txBody>
          <a:bodyPr/>
          <a:lstStyle/>
          <a:p>
            <a:r>
              <a:rPr lang="en-US" dirty="0"/>
              <a:t>Montreal Protocol</a:t>
            </a:r>
          </a:p>
        </p:txBody>
      </p:sp>
      <p:sp>
        <p:nvSpPr>
          <p:cNvPr id="10" name="Subtitle 9">
            <a:extLst>
              <a:ext uri="{FF2B5EF4-FFF2-40B4-BE49-F238E27FC236}">
                <a16:creationId xmlns:a16="http://schemas.microsoft.com/office/drawing/2014/main" id="{43A3D025-8973-4D99-A336-B3771B868709}"/>
              </a:ext>
            </a:extLst>
          </p:cNvPr>
          <p:cNvSpPr>
            <a:spLocks noGrp="1"/>
          </p:cNvSpPr>
          <p:nvPr>
            <p:ph type="subTitle" idx="1"/>
          </p:nvPr>
        </p:nvSpPr>
        <p:spPr/>
        <p:txBody>
          <a:bodyPr/>
          <a:lstStyle/>
          <a:p>
            <a:r>
              <a:rPr lang="en-US" dirty="0"/>
              <a:t>September 1987 – 24 Nations Meet</a:t>
            </a:r>
          </a:p>
        </p:txBody>
      </p:sp>
    </p:spTree>
    <p:extLst>
      <p:ext uri="{BB962C8B-B14F-4D97-AF65-F5344CB8AC3E}">
        <p14:creationId xmlns:p14="http://schemas.microsoft.com/office/powerpoint/2010/main" val="720534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p:txBody>
          <a:bodyPr/>
          <a:lstStyle/>
          <a:p>
            <a:r>
              <a:rPr lang="en-US" altLang="en-US" dirty="0"/>
              <a:t>The Montreal Protocol</a:t>
            </a:r>
          </a:p>
        </p:txBody>
      </p:sp>
      <p:sp>
        <p:nvSpPr>
          <p:cNvPr id="55299" name="Rectangle 1027"/>
          <p:cNvSpPr>
            <a:spLocks noGrp="1" noChangeArrowheads="1"/>
          </p:cNvSpPr>
          <p:nvPr>
            <p:ph idx="1"/>
          </p:nvPr>
        </p:nvSpPr>
        <p:spPr/>
        <p:txBody>
          <a:bodyPr anchor="t">
            <a:normAutofit/>
          </a:bodyPr>
          <a:lstStyle/>
          <a:p>
            <a:r>
              <a:rPr lang="en-US" dirty="0"/>
              <a:t>An International Treaty.</a:t>
            </a:r>
          </a:p>
          <a:p>
            <a:r>
              <a:rPr lang="en-US" dirty="0"/>
              <a:t>Regulates the production and use of CFCs, HCFC’s, halons, methyl chloroform, and carbon tetrachloride.</a:t>
            </a:r>
          </a:p>
          <a:p>
            <a:r>
              <a:rPr lang="en-US" dirty="0"/>
              <a:t>HCFC refrigerant is scheduled for phase out in 2020.  When virgin supplies of CFCs and HCFCs are depleted, future supplies will come from only recovered, recycled, or reclaimed refrigerants.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The Three Rs (Recover - Recycle - Reclaim)</a:t>
            </a:r>
            <a:br>
              <a:rPr lang="en-US" dirty="0"/>
            </a:br>
            <a:endParaRPr lang="en-US" dirty="0"/>
          </a:p>
        </p:txBody>
      </p:sp>
      <p:sp>
        <p:nvSpPr>
          <p:cNvPr id="3" name="Content Placeholder 2"/>
          <p:cNvSpPr>
            <a:spLocks noGrp="1"/>
          </p:cNvSpPr>
          <p:nvPr>
            <p:ph idx="1"/>
          </p:nvPr>
        </p:nvSpPr>
        <p:spPr/>
        <p:txBody>
          <a:bodyPr/>
          <a:lstStyle/>
          <a:p>
            <a:r>
              <a:rPr lang="en-US" dirty="0"/>
              <a:t>The processes of recovery, recycling, and reclaiming sound similar, but they are quite different.</a:t>
            </a:r>
          </a:p>
          <a:p>
            <a:endParaRPr lang="en-US" dirty="0"/>
          </a:p>
          <a:p>
            <a:endParaRPr lang="en-US" dirty="0"/>
          </a:p>
        </p:txBody>
      </p:sp>
    </p:spTree>
    <p:extLst>
      <p:ext uri="{BB962C8B-B14F-4D97-AF65-F5344CB8AC3E}">
        <p14:creationId xmlns:p14="http://schemas.microsoft.com/office/powerpoint/2010/main" val="3166754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dirty="0"/>
              <a:t>Recovery</a:t>
            </a:r>
          </a:p>
        </p:txBody>
      </p:sp>
      <p:sp>
        <p:nvSpPr>
          <p:cNvPr id="60419" name="Rectangle 3"/>
          <p:cNvSpPr>
            <a:spLocks noGrp="1" noChangeArrowheads="1"/>
          </p:cNvSpPr>
          <p:nvPr>
            <p:ph idx="1"/>
          </p:nvPr>
        </p:nvSpPr>
        <p:spPr/>
        <p:txBody>
          <a:bodyPr anchor="t"/>
          <a:lstStyle/>
          <a:p>
            <a:pPr marL="0" indent="0">
              <a:buNone/>
            </a:pPr>
            <a:r>
              <a:rPr lang="en-US" altLang="en-US" dirty="0"/>
              <a:t>To remove refrigerant, in any condition,</a:t>
            </a:r>
            <a:r>
              <a:rPr lang="en-US" altLang="en-US" noProof="1"/>
              <a:t> </a:t>
            </a:r>
            <a:r>
              <a:rPr lang="en-US" altLang="en-US" dirty="0"/>
              <a:t>from an appliance and</a:t>
            </a:r>
            <a:r>
              <a:rPr lang="en-US" altLang="en-US" noProof="1"/>
              <a:t> </a:t>
            </a:r>
            <a:r>
              <a:rPr lang="en-US" altLang="en-US" dirty="0"/>
              <a:t>store it in an</a:t>
            </a:r>
            <a:r>
              <a:rPr lang="en-US" altLang="en-US" noProof="1"/>
              <a:t> EXTERNAL  CONTAINER.</a:t>
            </a:r>
            <a:endParaRPr lang="en-US" altLang="en-US" dirty="0"/>
          </a:p>
          <a:p>
            <a:endParaRPr lang="en-US" altLang="en-US" dirty="0"/>
          </a:p>
        </p:txBody>
      </p:sp>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3047583"/>
            <a:ext cx="3832709" cy="359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www.centurytool.net/v/vspfiles/photos/MAN10285.30SW-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761619"/>
            <a:ext cx="2514600" cy="388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15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t>Type II</a:t>
            </a:r>
          </a:p>
        </p:txBody>
      </p:sp>
      <p:sp>
        <p:nvSpPr>
          <p:cNvPr id="7171" name="Rectangle 3"/>
          <p:cNvSpPr>
            <a:spLocks noGrp="1" noChangeArrowheads="1"/>
          </p:cNvSpPr>
          <p:nvPr>
            <p:ph idx="1"/>
          </p:nvPr>
        </p:nvSpPr>
        <p:spPr/>
        <p:txBody>
          <a:bodyPr anchor="t"/>
          <a:lstStyle/>
          <a:p>
            <a:pPr marL="0" indent="0">
              <a:buNone/>
            </a:pPr>
            <a:r>
              <a:rPr lang="en-US" dirty="0"/>
              <a:t>Persons who maintain, service, repair, or dispose of medium, high and very high-pressure appliances containing more than 5 lbs. of refrigerant, or if the installation of such equipment requires refrigerant charging, must be certified as Type II or Universal technicians. </a:t>
            </a:r>
          </a:p>
        </p:txBody>
      </p:sp>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437" t="6455" r="19653" b="6691"/>
          <a:stretch/>
        </p:blipFill>
        <p:spPr bwMode="auto">
          <a:xfrm>
            <a:off x="5812137" y="4274127"/>
            <a:ext cx="2009421" cy="236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9594" y="4274127"/>
            <a:ext cx="1447604" cy="236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GAS R-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4274127"/>
            <a:ext cx="1542418" cy="225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268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dirty="0"/>
              <a:t>Recycle</a:t>
            </a:r>
          </a:p>
        </p:txBody>
      </p:sp>
      <p:sp>
        <p:nvSpPr>
          <p:cNvPr id="61443" name="Rectangle 3"/>
          <p:cNvSpPr>
            <a:spLocks noGrp="1" noChangeArrowheads="1"/>
          </p:cNvSpPr>
          <p:nvPr>
            <p:ph idx="1"/>
          </p:nvPr>
        </p:nvSpPr>
        <p:spPr/>
        <p:txBody>
          <a:bodyPr anchor="t"/>
          <a:lstStyle/>
          <a:p>
            <a:pPr marL="0" indent="0">
              <a:buNone/>
            </a:pPr>
            <a:r>
              <a:rPr lang="en-US" altLang="en-US" dirty="0"/>
              <a:t>T</a:t>
            </a:r>
            <a:r>
              <a:rPr lang="en-US" altLang="en-US" noProof="1"/>
              <a:t>o  clean  refrigerant  for  reuse  by separating  the  oil  from  the  refrigerant  and  removing  moisture  by  passing  it  through  one  or  more  filter  driers.</a:t>
            </a:r>
            <a:endParaRPr lang="en-US" altLang="en-US" dirty="0"/>
          </a:p>
        </p:txBody>
      </p:sp>
      <p:pic>
        <p:nvPicPr>
          <p:cNvPr id="61444" name="Picture 4" descr="RE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0" y="3657601"/>
            <a:ext cx="33083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dirty="0"/>
              <a:t>Reclaim</a:t>
            </a:r>
          </a:p>
        </p:txBody>
      </p:sp>
      <p:sp>
        <p:nvSpPr>
          <p:cNvPr id="62467" name="Rectangle 3"/>
          <p:cNvSpPr>
            <a:spLocks noGrp="1" noChangeArrowheads="1"/>
          </p:cNvSpPr>
          <p:nvPr>
            <p:ph idx="1"/>
          </p:nvPr>
        </p:nvSpPr>
        <p:spPr/>
        <p:txBody>
          <a:bodyPr anchor="t"/>
          <a:lstStyle/>
          <a:p>
            <a:r>
              <a:rPr lang="en-US" altLang="en-US" noProof="1"/>
              <a:t>To process refrigerant to a level equal to new product standards as determined by chemical analysis.</a:t>
            </a:r>
          </a:p>
          <a:p>
            <a:r>
              <a:rPr lang="en-US" altLang="en-US" noProof="1"/>
              <a:t>Must meet standards </a:t>
            </a:r>
            <a:r>
              <a:rPr lang="en-US" altLang="en-US" dirty="0"/>
              <a:t>set forth in AHRI 700</a:t>
            </a:r>
            <a:r>
              <a:rPr lang="en-US" altLang="en-US" noProof="1"/>
              <a:t> before it can be resold.</a:t>
            </a:r>
            <a:endParaRPr lang="en-US" altLang="en-US" dirty="0"/>
          </a:p>
        </p:txBody>
      </p:sp>
      <p:pic>
        <p:nvPicPr>
          <p:cNvPr id="62468" name="Picture 4" descr="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08902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3985" y="4498935"/>
            <a:ext cx="1728216" cy="218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dirty="0"/>
              <a:t>Recovery Devices </a:t>
            </a:r>
          </a:p>
        </p:txBody>
      </p:sp>
      <p:sp>
        <p:nvSpPr>
          <p:cNvPr id="65539" name="Rectangle 3"/>
          <p:cNvSpPr>
            <a:spLocks noGrp="1" noChangeArrowheads="1"/>
          </p:cNvSpPr>
          <p:nvPr>
            <p:ph idx="1"/>
          </p:nvPr>
        </p:nvSpPr>
        <p:spPr/>
        <p:txBody>
          <a:bodyPr anchor="t"/>
          <a:lstStyle/>
          <a:p>
            <a:pPr marL="0" indent="0">
              <a:buNone/>
            </a:pPr>
            <a:r>
              <a:rPr lang="en-US" dirty="0"/>
              <a:t>Refrigerant recovery and/or recycling equipment manufactured after November 15, 1993, must be certified and labeled by an EPA approved equipment testing organization to meet EPA standards.</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dirty="0"/>
              <a:t>Recovery Devices </a:t>
            </a:r>
          </a:p>
        </p:txBody>
      </p:sp>
      <p:sp>
        <p:nvSpPr>
          <p:cNvPr id="65539" name="Rectangle 3"/>
          <p:cNvSpPr>
            <a:spLocks noGrp="1" noChangeArrowheads="1"/>
          </p:cNvSpPr>
          <p:nvPr>
            <p:ph idx="1"/>
          </p:nvPr>
        </p:nvSpPr>
        <p:spPr/>
        <p:txBody>
          <a:bodyPr anchor="t"/>
          <a:lstStyle/>
          <a:p>
            <a:r>
              <a:rPr lang="en-US" dirty="0"/>
              <a:t>There are two basic types of recovery devices:</a:t>
            </a:r>
          </a:p>
          <a:p>
            <a:pPr marL="1544638" indent="-236538"/>
            <a:r>
              <a:rPr lang="en-US" dirty="0"/>
              <a:t>System-dependent</a:t>
            </a:r>
          </a:p>
          <a:p>
            <a:pPr marL="1544638" indent="-236538"/>
            <a:r>
              <a:rPr lang="en-US" dirty="0"/>
              <a:t>Self-contained</a:t>
            </a:r>
          </a:p>
          <a:p>
            <a:endParaRPr lang="en-US" dirty="0"/>
          </a:p>
        </p:txBody>
      </p:sp>
    </p:spTree>
    <p:extLst>
      <p:ext uri="{BB962C8B-B14F-4D97-AF65-F5344CB8AC3E}">
        <p14:creationId xmlns:p14="http://schemas.microsoft.com/office/powerpoint/2010/main" val="3497440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p:txBody>
          <a:bodyPr>
            <a:normAutofit fontScale="90000"/>
          </a:bodyPr>
          <a:lstStyle/>
          <a:p>
            <a:br>
              <a:rPr lang="en-US" altLang="en-US" dirty="0"/>
            </a:br>
            <a:r>
              <a:rPr lang="en-US" altLang="en-US" sz="4400" dirty="0"/>
              <a:t>Recovery Devices </a:t>
            </a:r>
            <a:br>
              <a:rPr lang="en-US" altLang="en-US" dirty="0"/>
            </a:br>
            <a:endParaRPr lang="en-US" altLang="en-US" dirty="0"/>
          </a:p>
        </p:txBody>
      </p:sp>
      <p:sp>
        <p:nvSpPr>
          <p:cNvPr id="3" name="Content Placeholder 2"/>
          <p:cNvSpPr>
            <a:spLocks noGrp="1"/>
          </p:cNvSpPr>
          <p:nvPr>
            <p:ph idx="1"/>
          </p:nvPr>
        </p:nvSpPr>
        <p:spPr>
          <a:xfrm>
            <a:off x="440286" y="1981200"/>
            <a:ext cx="11309338" cy="838200"/>
          </a:xfrm>
        </p:spPr>
        <p:txBody>
          <a:bodyPr anchor="t">
            <a:noAutofit/>
          </a:bodyPr>
          <a:lstStyle/>
          <a:p>
            <a:pPr marL="0" indent="0">
              <a:buNone/>
            </a:pPr>
            <a:r>
              <a:rPr lang="en-US" b="1" dirty="0"/>
              <a:t>“System-dependent” </a:t>
            </a:r>
            <a:r>
              <a:rPr lang="en-US" dirty="0"/>
              <a:t>captures refrigerant with the assistance of components in the appliance from which refrigerant is being recovered. </a:t>
            </a:r>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96003"/>
            <a:ext cx="458146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8450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p:txBody>
          <a:bodyPr>
            <a:normAutofit fontScale="90000"/>
          </a:bodyPr>
          <a:lstStyle/>
          <a:p>
            <a:br>
              <a:rPr lang="en-US" altLang="en-US" dirty="0"/>
            </a:br>
            <a:r>
              <a:rPr lang="en-US" altLang="en-US" sz="4400" dirty="0"/>
              <a:t>Recovery Devices </a:t>
            </a:r>
            <a:br>
              <a:rPr lang="en-US" altLang="en-US" dirty="0"/>
            </a:br>
            <a:endParaRPr lang="en-US" altLang="en-US" dirty="0"/>
          </a:p>
        </p:txBody>
      </p:sp>
      <p:sp>
        <p:nvSpPr>
          <p:cNvPr id="3" name="Content Placeholder 2"/>
          <p:cNvSpPr>
            <a:spLocks noGrp="1"/>
          </p:cNvSpPr>
          <p:nvPr>
            <p:ph idx="1"/>
          </p:nvPr>
        </p:nvSpPr>
        <p:spPr/>
        <p:txBody>
          <a:bodyPr anchor="t"/>
          <a:lstStyle/>
          <a:p>
            <a:pPr marL="0" indent="0">
              <a:buNone/>
            </a:pPr>
            <a:r>
              <a:rPr lang="en-US" b="1" dirty="0"/>
              <a:t>"Self-contained” </a:t>
            </a:r>
            <a:r>
              <a:rPr lang="en-US" dirty="0"/>
              <a:t>which has its own means to draw the refrigerant out of the appliance (a compressor).           </a:t>
            </a:r>
          </a:p>
          <a:p>
            <a:endParaRPr lang="en-US" dirty="0"/>
          </a:p>
        </p:txBody>
      </p:sp>
      <p:pic>
        <p:nvPicPr>
          <p:cNvPr id="645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023" y="3581400"/>
            <a:ext cx="292795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dirty="0"/>
              <a:t>Sales Restriction</a:t>
            </a:r>
          </a:p>
        </p:txBody>
      </p:sp>
      <p:sp>
        <p:nvSpPr>
          <p:cNvPr id="66563" name="Rectangle 3"/>
          <p:cNvSpPr>
            <a:spLocks noGrp="1" noChangeArrowheads="1"/>
          </p:cNvSpPr>
          <p:nvPr>
            <p:ph idx="1"/>
          </p:nvPr>
        </p:nvSpPr>
        <p:spPr/>
        <p:txBody>
          <a:bodyPr anchor="t">
            <a:noAutofit/>
          </a:bodyPr>
          <a:lstStyle/>
          <a:p>
            <a:r>
              <a:rPr lang="en-US" dirty="0"/>
              <a:t>The sale of CFC and HCFC refrigerants has been restricted to certified technicians since November 14, 1994. </a:t>
            </a:r>
          </a:p>
          <a:p>
            <a:r>
              <a:rPr lang="en-US" altLang="en-US" dirty="0"/>
              <a:t>The sale of ozone depleting substances and substitute refrigerants HFC, and HFO refrigerants is restricted to certified technicians as of January 1, 2018.  </a:t>
            </a:r>
          </a:p>
        </p:txBody>
      </p:sp>
    </p:spTree>
    <p:extLst>
      <p:ext uri="{BB962C8B-B14F-4D97-AF65-F5344CB8AC3E}">
        <p14:creationId xmlns:p14="http://schemas.microsoft.com/office/powerpoint/2010/main" val="4996770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a:bodyPr>
          <a:lstStyle/>
          <a:p>
            <a:r>
              <a:rPr lang="en-US" altLang="en-US" dirty="0"/>
              <a:t>Substitute Refrigerants and Oils</a:t>
            </a:r>
          </a:p>
        </p:txBody>
      </p:sp>
      <p:sp>
        <p:nvSpPr>
          <p:cNvPr id="65539" name="Rectangle 3"/>
          <p:cNvSpPr>
            <a:spLocks noGrp="1" noChangeArrowheads="1"/>
          </p:cNvSpPr>
          <p:nvPr>
            <p:ph idx="1"/>
          </p:nvPr>
        </p:nvSpPr>
        <p:spPr/>
        <p:txBody>
          <a:bodyPr anchor="t"/>
          <a:lstStyle/>
          <a:p>
            <a:r>
              <a:rPr lang="en-US" dirty="0"/>
              <a:t>The EPA’s Significant New Alternatives Policy (SNAP) identifies and evaluates substitute refrigerants.</a:t>
            </a:r>
          </a:p>
          <a:p>
            <a:r>
              <a:rPr lang="en-US" dirty="0"/>
              <a:t>EPA must review and approve new refrigerants before they are introduced for use into HVACR equipment.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a:bodyPr>
          <a:lstStyle/>
          <a:p>
            <a:r>
              <a:rPr lang="en-US" altLang="en-US" dirty="0"/>
              <a:t>Substitute Refrigerants and Oils</a:t>
            </a:r>
          </a:p>
        </p:txBody>
      </p:sp>
      <p:sp>
        <p:nvSpPr>
          <p:cNvPr id="67587" name="Rectangle 3"/>
          <p:cNvSpPr>
            <a:spLocks noGrp="1" noChangeArrowheads="1"/>
          </p:cNvSpPr>
          <p:nvPr>
            <p:ph idx="1"/>
          </p:nvPr>
        </p:nvSpPr>
        <p:spPr/>
        <p:txBody>
          <a:bodyPr anchor="t">
            <a:normAutofit/>
          </a:bodyPr>
          <a:lstStyle/>
          <a:p>
            <a:pPr marL="0" indent="0">
              <a:buNone/>
            </a:pPr>
            <a:r>
              <a:rPr lang="en-US" dirty="0"/>
              <a:t>EPA's classifications of decisions on alternative substitutes may be listed as:</a:t>
            </a:r>
          </a:p>
          <a:p>
            <a:r>
              <a:rPr lang="en-US" dirty="0"/>
              <a:t>Acceptable</a:t>
            </a:r>
          </a:p>
          <a:p>
            <a:r>
              <a:rPr lang="en-US" dirty="0"/>
              <a:t>Acceptable subject to use conditions</a:t>
            </a:r>
          </a:p>
          <a:p>
            <a:r>
              <a:rPr lang="en-US" dirty="0"/>
              <a:t>Acceptable subject to narrowed use limits</a:t>
            </a:r>
          </a:p>
          <a:p>
            <a:r>
              <a:rPr lang="en-US" dirty="0"/>
              <a:t>Unacceptable alternatives</a:t>
            </a:r>
          </a:p>
          <a:p>
            <a:endParaRPr lang="en-US" dirty="0"/>
          </a:p>
        </p:txBody>
      </p:sp>
    </p:spTree>
    <p:extLst>
      <p:ext uri="{BB962C8B-B14F-4D97-AF65-F5344CB8AC3E}">
        <p14:creationId xmlns:p14="http://schemas.microsoft.com/office/powerpoint/2010/main" val="2099240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r>
              <a:rPr lang="en-US" altLang="en-US" dirty="0"/>
              <a:t>Substitute Refrigerants and Oils</a:t>
            </a:r>
          </a:p>
        </p:txBody>
      </p:sp>
      <p:sp>
        <p:nvSpPr>
          <p:cNvPr id="68611" name="Rectangle 3"/>
          <p:cNvSpPr>
            <a:spLocks noGrp="1" noChangeArrowheads="1"/>
          </p:cNvSpPr>
          <p:nvPr>
            <p:ph idx="1"/>
          </p:nvPr>
        </p:nvSpPr>
        <p:spPr>
          <a:xfrm>
            <a:off x="381000" y="1981200"/>
            <a:ext cx="11309338" cy="3877600"/>
          </a:xfrm>
        </p:spPr>
        <p:txBody>
          <a:bodyPr anchor="t"/>
          <a:lstStyle/>
          <a:p>
            <a:r>
              <a:rPr lang="en-US" altLang="en-US" dirty="0"/>
              <a:t> R‐134a is an HFC and is considered ozone friendly. </a:t>
            </a:r>
          </a:p>
          <a:p>
            <a:endParaRPr lang="en-US" altLang="en-US" dirty="0"/>
          </a:p>
          <a:p>
            <a:r>
              <a:rPr lang="en-US" altLang="en-US" dirty="0"/>
              <a:t>There is no such thing as a “drop-in” refrigerant</a:t>
            </a:r>
          </a:p>
          <a:p>
            <a:endParaRPr lang="en-US" altLang="en-US" dirty="0"/>
          </a:p>
          <a:p>
            <a:r>
              <a:rPr lang="en-US" altLang="en-US" dirty="0"/>
              <a:t>The oils used in most HFC &amp; HFO refrigeration systems are esters.  Esters cannot be mixed with other oils.</a:t>
            </a:r>
          </a:p>
        </p:txBody>
      </p:sp>
      <p:pic>
        <p:nvPicPr>
          <p:cNvPr id="6861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780" t="6207" r="13142" b="13988"/>
          <a:stretch/>
        </p:blipFill>
        <p:spPr bwMode="auto">
          <a:xfrm>
            <a:off x="10058400" y="2286000"/>
            <a:ext cx="161916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dirty="0"/>
              <a:t>Type III</a:t>
            </a:r>
          </a:p>
        </p:txBody>
      </p:sp>
      <p:sp>
        <p:nvSpPr>
          <p:cNvPr id="8195" name="Rectangle 3"/>
          <p:cNvSpPr>
            <a:spLocks noGrp="1" noChangeArrowheads="1"/>
          </p:cNvSpPr>
          <p:nvPr>
            <p:ph idx="1"/>
          </p:nvPr>
        </p:nvSpPr>
        <p:spPr>
          <a:xfrm>
            <a:off x="466377" y="1981200"/>
            <a:ext cx="11523114" cy="1447800"/>
          </a:xfrm>
        </p:spPr>
        <p:txBody>
          <a:bodyPr anchor="t"/>
          <a:lstStyle/>
          <a:p>
            <a:pPr marL="0" indent="0">
              <a:buNone/>
            </a:pPr>
            <a:r>
              <a:rPr lang="en-US" altLang="en-US" dirty="0"/>
              <a:t>Persons, who maintain, service, repair, or dispose of low-pressure appliances must be certified as Type III or </a:t>
            </a:r>
            <a:r>
              <a:rPr lang="en-US" dirty="0"/>
              <a:t>Universal </a:t>
            </a:r>
            <a:r>
              <a:rPr lang="en-US" altLang="en-US" dirty="0"/>
              <a:t>technicians.</a:t>
            </a:r>
          </a:p>
        </p:txBody>
      </p:sp>
      <p:pic>
        <p:nvPicPr>
          <p:cNvPr id="8197" name="Picture 8" descr="http://igassa.com/images/products/R11-30LB.jpg"/>
          <p:cNvPicPr>
            <a:picLocks noChangeAspect="1" noChangeArrowheads="1"/>
          </p:cNvPicPr>
          <p:nvPr/>
        </p:nvPicPr>
        <p:blipFill>
          <a:blip r:embed="rId3">
            <a:extLst>
              <a:ext uri="{28A0092B-C50C-407E-A947-70E740481C1C}">
                <a14:useLocalDpi xmlns:a14="http://schemas.microsoft.com/office/drawing/2010/main" val="0"/>
              </a:ext>
            </a:extLst>
          </a:blip>
          <a:srcRect t="12260" r="56305" b="11920"/>
          <a:stretch>
            <a:fillRect/>
          </a:stretch>
        </p:blipFill>
        <p:spPr bwMode="auto">
          <a:xfrm>
            <a:off x="7924800" y="3810000"/>
            <a:ext cx="1581150" cy="263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18" t="31353" r="26933" b="29603"/>
          <a:stretch/>
        </p:blipFill>
        <p:spPr bwMode="auto">
          <a:xfrm>
            <a:off x="2514600" y="3810000"/>
            <a:ext cx="3713334" cy="274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Substitute Refrigerants and Oils</a:t>
            </a:r>
            <a:endParaRPr lang="en-US" dirty="0"/>
          </a:p>
        </p:txBody>
      </p:sp>
      <p:sp>
        <p:nvSpPr>
          <p:cNvPr id="3" name="Content Placeholder 2"/>
          <p:cNvSpPr>
            <a:spLocks noGrp="1"/>
          </p:cNvSpPr>
          <p:nvPr>
            <p:ph idx="1"/>
          </p:nvPr>
        </p:nvSpPr>
        <p:spPr/>
        <p:txBody>
          <a:bodyPr/>
          <a:lstStyle/>
          <a:p>
            <a:r>
              <a:rPr lang="en-US" dirty="0"/>
              <a:t>When leak testing an HFC system, use pressurized </a:t>
            </a:r>
            <a:r>
              <a:rPr lang="en-US" b="1" dirty="0"/>
              <a:t>nitrogen</a:t>
            </a:r>
            <a:r>
              <a:rPr lang="en-US" dirty="0"/>
              <a:t> with only a trace amount of refrigerant vapor.</a:t>
            </a:r>
          </a:p>
        </p:txBody>
      </p:sp>
    </p:spTree>
    <p:extLst>
      <p:ext uri="{BB962C8B-B14F-4D97-AF65-F5344CB8AC3E}">
        <p14:creationId xmlns:p14="http://schemas.microsoft.com/office/powerpoint/2010/main" val="22386514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dirty="0"/>
              <a:t>Substitute Refrigerants and Oils</a:t>
            </a:r>
          </a:p>
        </p:txBody>
      </p:sp>
      <p:sp>
        <p:nvSpPr>
          <p:cNvPr id="2" name="Content Placeholder 1"/>
          <p:cNvSpPr>
            <a:spLocks noGrp="1"/>
          </p:cNvSpPr>
          <p:nvPr>
            <p:ph idx="1"/>
          </p:nvPr>
        </p:nvSpPr>
        <p:spPr/>
        <p:txBody>
          <a:bodyPr anchor="t">
            <a:normAutofit/>
          </a:bodyPr>
          <a:lstStyle/>
          <a:p>
            <a:r>
              <a:rPr lang="en-US" dirty="0"/>
              <a:t>Ternary blends, a </a:t>
            </a:r>
            <a:r>
              <a:rPr lang="en-US" b="1" dirty="0"/>
              <a:t>three</a:t>
            </a:r>
            <a:r>
              <a:rPr lang="en-US" dirty="0"/>
              <a:t>-part blended mixture.  </a:t>
            </a:r>
          </a:p>
          <a:p>
            <a:endParaRPr lang="en-US" dirty="0"/>
          </a:p>
          <a:p>
            <a:r>
              <a:rPr lang="en-US" dirty="0"/>
              <a:t>HCFC 22 and HCFC ternary blends are used with a synthetic alkylbenzene lubricant. </a:t>
            </a:r>
          </a:p>
          <a:p>
            <a:endParaRPr lang="en-US" dirty="0"/>
          </a:p>
          <a:p>
            <a:endParaRPr lang="en-US" dirty="0"/>
          </a:p>
          <a:p>
            <a:endParaRPr lang="en-US" dirty="0"/>
          </a:p>
          <a:p>
            <a:endParaRPr lang="en-US" dirty="0"/>
          </a:p>
        </p:txBody>
      </p:sp>
      <p:pic>
        <p:nvPicPr>
          <p:cNvPr id="69636" name="Picture 5"/>
          <p:cNvPicPr>
            <a:picLocks noChangeAspect="1" noChangeArrowheads="1"/>
          </p:cNvPicPr>
          <p:nvPr/>
        </p:nvPicPr>
        <p:blipFill>
          <a:blip r:embed="rId3">
            <a:extLst>
              <a:ext uri="{28A0092B-C50C-407E-A947-70E740481C1C}">
                <a14:useLocalDpi xmlns:a14="http://schemas.microsoft.com/office/drawing/2010/main" val="0"/>
              </a:ext>
            </a:extLst>
          </a:blip>
          <a:srcRect l="21748" r="21387"/>
          <a:stretch>
            <a:fillRect/>
          </a:stretch>
        </p:blipFill>
        <p:spPr bwMode="auto">
          <a:xfrm>
            <a:off x="5327967" y="3920000"/>
            <a:ext cx="1795662" cy="293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r>
              <a:rPr lang="en-US" altLang="en-US" dirty="0"/>
              <a:t>Substitute Refrigerants and Oils</a:t>
            </a:r>
          </a:p>
        </p:txBody>
      </p:sp>
      <p:sp>
        <p:nvSpPr>
          <p:cNvPr id="70659" name="Rectangle 3"/>
          <p:cNvSpPr>
            <a:spLocks noGrp="1" noChangeArrowheads="1"/>
          </p:cNvSpPr>
          <p:nvPr>
            <p:ph idx="1"/>
          </p:nvPr>
        </p:nvSpPr>
        <p:spPr/>
        <p:txBody>
          <a:bodyPr anchor="t"/>
          <a:lstStyle/>
          <a:p>
            <a:r>
              <a:rPr lang="en-US" altLang="en-US" dirty="0"/>
              <a:t>Hygroscopic oil has a high affinity for water.</a:t>
            </a:r>
          </a:p>
          <a:p>
            <a:r>
              <a:rPr lang="en-US" altLang="en-US" dirty="0"/>
              <a:t>Most refrigerant oils are hygroscopic.</a:t>
            </a:r>
          </a:p>
          <a:p>
            <a:endParaRPr lang="en-US" altLang="en-US" dirty="0"/>
          </a:p>
        </p:txBody>
      </p:sp>
      <p:sp>
        <p:nvSpPr>
          <p:cNvPr id="167938" name="Slide Number Placeholder 4"/>
          <p:cNvSpPr>
            <a:spLocks noGrp="1"/>
          </p:cNvSpPr>
          <p:nvPr>
            <p:ph type="sldNum" sz="quarter" idx="4294967295"/>
          </p:nvPr>
        </p:nvSpPr>
        <p:spPr>
          <a:xfrm>
            <a:off x="11139488" y="5956300"/>
            <a:ext cx="1052512" cy="365125"/>
          </a:xfrm>
          <a:prstGeom prst="rect">
            <a:avLst/>
          </a:prstGeom>
        </p:spPr>
        <p:txBody>
          <a:bodyPr/>
          <a:lstStyle/>
          <a:p>
            <a:pPr algn="ctr">
              <a:defRPr/>
            </a:pPr>
            <a:fld id="{8D9848D8-8C8A-4565-A60E-432A462693A8}" type="slidenum">
              <a:rPr lang="en-US">
                <a:latin typeface="Arial" pitchFamily="34" charset="0"/>
              </a:rPr>
              <a:pPr algn="ctr">
                <a:defRPr/>
              </a:pPr>
              <a:t>82</a:t>
            </a:fld>
            <a:endParaRPr lang="en-US" dirty="0">
              <a:latin typeface="Arial" pitchFamily="34" charset="0"/>
            </a:endParaRPr>
          </a:p>
        </p:txBody>
      </p:sp>
      <p:sp>
        <p:nvSpPr>
          <p:cNvPr id="70661" name="Text Box 4"/>
          <p:cNvSpPr txBox="1">
            <a:spLocks noChangeArrowheads="1"/>
          </p:cNvSpPr>
          <p:nvPr/>
        </p:nvSpPr>
        <p:spPr bwMode="auto">
          <a:xfrm>
            <a:off x="7299326" y="3200401"/>
            <a:ext cx="2682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endParaRPr lang="en-US" altLang="en-US" sz="4400" dirty="0">
              <a:latin typeface="Times New Roman" pitchFamily="18" charset="0"/>
            </a:endParaRPr>
          </a:p>
        </p:txBody>
      </p:sp>
      <p:pic>
        <p:nvPicPr>
          <p:cNvPr id="3075" name="Picture 3" descr="C:\Users\Earl\AppData\Local\Microsoft\Windows\INetCache\IE\RPQYKGMO\flow_animation2_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10000"/>
            <a:ext cx="1905000" cy="257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t>Substitute Refrigerants and Oils</a:t>
            </a:r>
          </a:p>
        </p:txBody>
      </p:sp>
      <p:sp>
        <p:nvSpPr>
          <p:cNvPr id="70659" name="Rectangle 3"/>
          <p:cNvSpPr>
            <a:spLocks noGrp="1" noChangeArrowheads="1"/>
          </p:cNvSpPr>
          <p:nvPr>
            <p:ph idx="1"/>
          </p:nvPr>
        </p:nvSpPr>
        <p:spPr/>
        <p:txBody>
          <a:bodyPr anchor="t"/>
          <a:lstStyle/>
          <a:p>
            <a:pPr>
              <a:buFont typeface="Wingdings" panose="05000000000000000000" pitchFamily="2" charset="2"/>
              <a:buChar char="§"/>
            </a:pPr>
            <a:r>
              <a:rPr lang="en-US" dirty="0"/>
              <a:t>Refrigerant blends are made up of two or more single component refrigerants.  </a:t>
            </a:r>
          </a:p>
          <a:p>
            <a:pPr>
              <a:buFont typeface="Wingdings" panose="05000000000000000000" pitchFamily="2" charset="2"/>
              <a:buChar char="§"/>
            </a:pPr>
            <a:r>
              <a:rPr lang="en-US" dirty="0"/>
              <a:t>Depending on how strongly the refrigerant molecules are attracted to each other, they may be classified as azeotropic or zeotropic. </a:t>
            </a:r>
          </a:p>
        </p:txBody>
      </p:sp>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114801"/>
            <a:ext cx="2607040" cy="260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t>Substitute Refrigerants and Oils</a:t>
            </a:r>
          </a:p>
        </p:txBody>
      </p:sp>
      <p:sp>
        <p:nvSpPr>
          <p:cNvPr id="70659" name="Rectangle 3"/>
          <p:cNvSpPr>
            <a:spLocks noGrp="1" noChangeArrowheads="1"/>
          </p:cNvSpPr>
          <p:nvPr>
            <p:ph idx="1"/>
          </p:nvPr>
        </p:nvSpPr>
        <p:spPr/>
        <p:txBody>
          <a:bodyPr anchor="t"/>
          <a:lstStyle/>
          <a:p>
            <a:pPr marL="0" indent="0">
              <a:buNone/>
            </a:pPr>
            <a:r>
              <a:rPr lang="en-US" dirty="0"/>
              <a:t>An azeotropic mixture:</a:t>
            </a:r>
          </a:p>
          <a:p>
            <a:r>
              <a:rPr lang="en-US" dirty="0"/>
              <a:t> Acts like a single component refrigerant over its entire temperature pressure range.  </a:t>
            </a:r>
          </a:p>
          <a:p>
            <a:r>
              <a:rPr lang="en-US" dirty="0"/>
              <a:t>Does not have a temperature glide.</a:t>
            </a:r>
          </a:p>
          <a:p>
            <a:pPr marL="0" indent="0">
              <a:buNone/>
            </a:pPr>
            <a:endParaRPr lang="en-US" dirty="0"/>
          </a:p>
        </p:txBody>
      </p:sp>
      <p:grpSp>
        <p:nvGrpSpPr>
          <p:cNvPr id="5" name="Group 4"/>
          <p:cNvGrpSpPr/>
          <p:nvPr/>
        </p:nvGrpSpPr>
        <p:grpSpPr>
          <a:xfrm>
            <a:off x="8096250" y="3412067"/>
            <a:ext cx="1676399" cy="2590800"/>
            <a:chOff x="3886200" y="3886200"/>
            <a:chExt cx="1676399" cy="25908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886200"/>
              <a:ext cx="167639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lowchart: Magnetic Disk 3"/>
            <p:cNvSpPr/>
            <p:nvPr/>
          </p:nvSpPr>
          <p:spPr>
            <a:xfrm>
              <a:off x="4005616" y="4514850"/>
              <a:ext cx="1437565" cy="1924050"/>
            </a:xfrm>
            <a:prstGeom prst="flowChartMagneticDisk">
              <a:avLst/>
            </a:prstGeom>
            <a:solidFill>
              <a:srgbClr val="B684BA">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05616" y="5046133"/>
              <a:ext cx="1437565" cy="1077218"/>
            </a:xfrm>
            <a:prstGeom prst="rect">
              <a:avLst/>
            </a:prstGeom>
            <a:solidFill>
              <a:srgbClr val="B684BA"/>
            </a:solidFill>
          </p:spPr>
          <p:txBody>
            <a:bodyPr wrap="square" rtlCol="0">
              <a:spAutoFit/>
            </a:bodyPr>
            <a:lstStyle/>
            <a:p>
              <a:r>
                <a:rPr lang="en-US" sz="3200" dirty="0">
                  <a:solidFill>
                    <a:schemeClr val="bg1"/>
                  </a:solidFill>
                </a:rPr>
                <a:t>R-502</a:t>
              </a:r>
            </a:p>
            <a:p>
              <a:endParaRPr lang="en-US" sz="3200" dirty="0">
                <a:solidFill>
                  <a:schemeClr val="bg1"/>
                </a:solidFill>
              </a:endParaRPr>
            </a:p>
          </p:txBody>
        </p:sp>
      </p:grpSp>
    </p:spTree>
    <p:extLst>
      <p:ext uri="{BB962C8B-B14F-4D97-AF65-F5344CB8AC3E}">
        <p14:creationId xmlns:p14="http://schemas.microsoft.com/office/powerpoint/2010/main" val="38118503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t>Substitute Refrigerants and Oils</a:t>
            </a:r>
          </a:p>
        </p:txBody>
      </p:sp>
      <p:sp>
        <p:nvSpPr>
          <p:cNvPr id="70659" name="Rectangle 3"/>
          <p:cNvSpPr>
            <a:spLocks noGrp="1" noChangeArrowheads="1"/>
          </p:cNvSpPr>
          <p:nvPr>
            <p:ph idx="1"/>
          </p:nvPr>
        </p:nvSpPr>
        <p:spPr/>
        <p:txBody>
          <a:bodyPr anchor="t">
            <a:normAutofit/>
          </a:bodyPr>
          <a:lstStyle/>
          <a:p>
            <a:pPr marL="0" indent="0">
              <a:buNone/>
            </a:pPr>
            <a:r>
              <a:rPr lang="en-US" dirty="0"/>
              <a:t>Zeotropic blends:</a:t>
            </a:r>
          </a:p>
          <a:p>
            <a:r>
              <a:rPr lang="en-US" dirty="0"/>
              <a:t>Behave like a mixture of the individual components with predictable properties based on combinations of the original refrigerant’s properties. </a:t>
            </a:r>
          </a:p>
        </p:txBody>
      </p:sp>
    </p:spTree>
    <p:extLst>
      <p:ext uri="{BB962C8B-B14F-4D97-AF65-F5344CB8AC3E}">
        <p14:creationId xmlns:p14="http://schemas.microsoft.com/office/powerpoint/2010/main" val="32078735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a:t>Substitute Refrigerants and Oils</a:t>
            </a:r>
          </a:p>
        </p:txBody>
      </p:sp>
      <p:sp>
        <p:nvSpPr>
          <p:cNvPr id="74755" name="Rectangle 3"/>
          <p:cNvSpPr>
            <a:spLocks noGrp="1" noChangeArrowheads="1"/>
          </p:cNvSpPr>
          <p:nvPr>
            <p:ph idx="1"/>
          </p:nvPr>
        </p:nvSpPr>
        <p:spPr>
          <a:xfrm>
            <a:off x="440286" y="1981200"/>
            <a:ext cx="11309338" cy="4343400"/>
          </a:xfrm>
        </p:spPr>
        <p:txBody>
          <a:bodyPr anchor="t">
            <a:normAutofit/>
          </a:bodyPr>
          <a:lstStyle/>
          <a:p>
            <a:pPr marL="0" indent="0">
              <a:buNone/>
            </a:pPr>
            <a:r>
              <a:rPr lang="en-US" altLang="en-US" dirty="0"/>
              <a:t>Temperature glide refers to a refrigerant blend that has a range of boiling points and/or condensing points throughout the evaporator and condenser respectively.</a:t>
            </a:r>
          </a:p>
          <a:p>
            <a:pPr marL="0" indent="0">
              <a:buNone/>
            </a:pPr>
            <a:endParaRPr lang="en-US" altLang="en-US" dirty="0"/>
          </a:p>
          <a:p>
            <a:pPr marL="0" indent="0">
              <a:buNone/>
            </a:pPr>
            <a:endParaRPr lang="en-US" altLang="en-US" dirty="0"/>
          </a:p>
          <a:p>
            <a:pPr marL="0" indent="0">
              <a:buNone/>
            </a:pPr>
            <a:r>
              <a:rPr lang="en-US" altLang="en-US" dirty="0"/>
              <a:t>Refrigerant fractionation can occur from a continuous leak due to the difference in pressures from the combined refrigerants.</a:t>
            </a:r>
          </a:p>
          <a:p>
            <a:pPr marL="0" indent="0">
              <a:buNone/>
            </a:pPr>
            <a:endParaRPr lang="en-US" altLang="en-US" dirty="0"/>
          </a:p>
        </p:txBody>
      </p:sp>
      <p:pic>
        <p:nvPicPr>
          <p:cNvPr id="74756" name="Picture 4" descr="thermome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54882">
            <a:off x="4492694" y="3378934"/>
            <a:ext cx="434975" cy="159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280550"/>
            <a:ext cx="1797049" cy="179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t>Substitute Refrigerants and Oils</a:t>
            </a:r>
          </a:p>
        </p:txBody>
      </p:sp>
      <p:sp>
        <p:nvSpPr>
          <p:cNvPr id="70659" name="Rectangle 3"/>
          <p:cNvSpPr>
            <a:spLocks noGrp="1" noChangeArrowheads="1"/>
          </p:cNvSpPr>
          <p:nvPr>
            <p:ph idx="1"/>
          </p:nvPr>
        </p:nvSpPr>
        <p:spPr>
          <a:xfrm>
            <a:off x="304800" y="1938477"/>
            <a:ext cx="11309338" cy="3877600"/>
          </a:xfrm>
        </p:spPr>
        <p:txBody>
          <a:bodyPr anchor="t"/>
          <a:lstStyle/>
          <a:p>
            <a:pPr marL="0" indent="0">
              <a:buNone/>
            </a:pPr>
            <a:r>
              <a:rPr lang="en-US" dirty="0"/>
              <a:t>The R-400 series of refrigerants are blended and the components of a blended refrigerant can leak from a system at uneven rates due to different vapor pressures. </a:t>
            </a:r>
          </a:p>
          <a:p>
            <a:endParaRPr lang="en-US" dirty="0"/>
          </a:p>
        </p:txBody>
      </p:sp>
      <p:sp>
        <p:nvSpPr>
          <p:cNvPr id="2" name="Can 1"/>
          <p:cNvSpPr/>
          <p:nvPr/>
        </p:nvSpPr>
        <p:spPr>
          <a:xfrm rot="5400000">
            <a:off x="6205285" y="3729107"/>
            <a:ext cx="762000" cy="4114800"/>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Lightning Bolt 2"/>
          <p:cNvSpPr/>
          <p:nvPr/>
        </p:nvSpPr>
        <p:spPr>
          <a:xfrm>
            <a:off x="7467600" y="5405507"/>
            <a:ext cx="45719" cy="23329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57E28DA-C1B0-41CE-9874-2D62FBD3B6DD}"/>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163340">
            <a:off x="7183158" y="3961055"/>
            <a:ext cx="1619797" cy="1247244"/>
          </a:xfrm>
          <a:prstGeom prst="rect">
            <a:avLst/>
          </a:prstGeom>
        </p:spPr>
      </p:pic>
    </p:spTree>
    <p:extLst>
      <p:ext uri="{BB962C8B-B14F-4D97-AF65-F5344CB8AC3E}">
        <p14:creationId xmlns:p14="http://schemas.microsoft.com/office/powerpoint/2010/main" val="24336014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t>Substitute Refrigerants and Oils</a:t>
            </a:r>
          </a:p>
        </p:txBody>
      </p:sp>
      <p:sp>
        <p:nvSpPr>
          <p:cNvPr id="70659" name="Rectangle 3"/>
          <p:cNvSpPr>
            <a:spLocks noGrp="1" noChangeArrowheads="1"/>
          </p:cNvSpPr>
          <p:nvPr>
            <p:ph idx="1"/>
          </p:nvPr>
        </p:nvSpPr>
        <p:spPr/>
        <p:txBody>
          <a:bodyPr anchor="t"/>
          <a:lstStyle/>
          <a:p>
            <a:r>
              <a:rPr lang="en-US" dirty="0"/>
              <a:t>The proper charging method for blended refrigerants is to weigh into the high side of the system as a liquid.  </a:t>
            </a:r>
          </a:p>
          <a:p>
            <a:endParaRPr lang="en-US" dirty="0"/>
          </a:p>
          <a:p>
            <a:r>
              <a:rPr lang="en-US" dirty="0"/>
              <a:t>When adding to an undercharged system, liquid refrigerant is throttled into the low side while the system is operating.</a:t>
            </a:r>
          </a:p>
          <a:p>
            <a:endParaRPr lang="en-US" dirty="0"/>
          </a:p>
        </p:txBody>
      </p:sp>
    </p:spTree>
    <p:extLst>
      <p:ext uri="{BB962C8B-B14F-4D97-AF65-F5344CB8AC3E}">
        <p14:creationId xmlns:p14="http://schemas.microsoft.com/office/powerpoint/2010/main" val="42900711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t>Substitute Refrigerants and Oils</a:t>
            </a:r>
          </a:p>
        </p:txBody>
      </p:sp>
      <p:sp>
        <p:nvSpPr>
          <p:cNvPr id="70659" name="Rectangle 3"/>
          <p:cNvSpPr>
            <a:spLocks noGrp="1" noChangeArrowheads="1"/>
          </p:cNvSpPr>
          <p:nvPr>
            <p:ph idx="1"/>
          </p:nvPr>
        </p:nvSpPr>
        <p:spPr>
          <a:xfrm>
            <a:off x="440286" y="1981200"/>
            <a:ext cx="11309338" cy="4174644"/>
          </a:xfrm>
        </p:spPr>
        <p:txBody>
          <a:bodyPr anchor="t">
            <a:normAutofit fontScale="92500"/>
          </a:bodyPr>
          <a:lstStyle/>
          <a:p>
            <a:r>
              <a:rPr lang="en-US" dirty="0"/>
              <a:t>Bubble and Dew points are used to indicate condensing and evaporation temperatures for blended refrigerants on a pressure temperature saturation chart.</a:t>
            </a:r>
          </a:p>
          <a:p>
            <a:endParaRPr lang="en-US" dirty="0"/>
          </a:p>
          <a:p>
            <a:r>
              <a:rPr lang="en-US" dirty="0"/>
              <a:t>Bubble point is used when charging by condenser sub-cooling. </a:t>
            </a:r>
          </a:p>
          <a:p>
            <a:endParaRPr lang="en-US" dirty="0"/>
          </a:p>
          <a:p>
            <a:r>
              <a:rPr lang="en-US" dirty="0"/>
              <a:t>Dew point is used for charging by suction or evaporator superheat. </a:t>
            </a:r>
          </a:p>
        </p:txBody>
      </p:sp>
    </p:spTree>
    <p:extLst>
      <p:ext uri="{BB962C8B-B14F-4D97-AF65-F5344CB8AC3E}">
        <p14:creationId xmlns:p14="http://schemas.microsoft.com/office/powerpoint/2010/main" val="1351160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a:t>Universal</a:t>
            </a:r>
          </a:p>
        </p:txBody>
      </p:sp>
      <p:sp>
        <p:nvSpPr>
          <p:cNvPr id="9219" name="Rectangle 3"/>
          <p:cNvSpPr>
            <a:spLocks noGrp="1" noChangeArrowheads="1"/>
          </p:cNvSpPr>
          <p:nvPr>
            <p:ph idx="1"/>
          </p:nvPr>
        </p:nvSpPr>
        <p:spPr>
          <a:xfrm>
            <a:off x="440286" y="1981200"/>
            <a:ext cx="11309338" cy="1219200"/>
          </a:xfrm>
        </p:spPr>
        <p:txBody>
          <a:bodyPr anchor="t">
            <a:normAutofit fontScale="77500" lnSpcReduction="20000"/>
          </a:bodyPr>
          <a:lstStyle/>
          <a:p>
            <a:pPr marL="0" indent="0">
              <a:buNone/>
            </a:pPr>
            <a:r>
              <a:rPr lang="en-US" altLang="en-US" dirty="0"/>
              <a:t>Persons, who obtain Type I, Type II and Type III certification levels are certified as </a:t>
            </a:r>
            <a:r>
              <a:rPr lang="en-US" altLang="en-US" b="1" dirty="0">
                <a:effectLst>
                  <a:outerShdw blurRad="38100" dist="38100" dir="2700000" algn="tl">
                    <a:srgbClr val="000000">
                      <a:alpha val="43137"/>
                    </a:srgbClr>
                  </a:outerShdw>
                </a:effectLst>
              </a:rPr>
              <a:t>Universal</a:t>
            </a:r>
            <a:r>
              <a:rPr lang="en-US" altLang="en-US" dirty="0"/>
              <a:t> technicians.</a:t>
            </a:r>
          </a:p>
          <a:p>
            <a:pPr marL="0" indent="0">
              <a:buNone/>
            </a:pPr>
            <a:r>
              <a:rPr lang="en-US" altLang="en-US" dirty="0"/>
              <a:t> </a:t>
            </a:r>
          </a:p>
        </p:txBody>
      </p:sp>
      <p:pic>
        <p:nvPicPr>
          <p:cNvPr id="3" name="Picture 2">
            <a:extLst>
              <a:ext uri="{FF2B5EF4-FFF2-40B4-BE49-F238E27FC236}">
                <a16:creationId xmlns:a16="http://schemas.microsoft.com/office/drawing/2014/main" id="{3A1F1406-B1EA-4AE4-A73B-9251F82AD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3048000"/>
            <a:ext cx="4213178" cy="3487043"/>
          </a:xfrm>
          <a:prstGeom prst="rect">
            <a:avLst/>
          </a:prstGeom>
          <a:ln>
            <a:solidFill>
              <a:schemeClr val="tx1"/>
            </a:solidFill>
          </a:ln>
        </p:spPr>
      </p:pic>
    </p:spTree>
    <p:extLst>
      <p:ext uri="{BB962C8B-B14F-4D97-AF65-F5344CB8AC3E}">
        <p14:creationId xmlns:p14="http://schemas.microsoft.com/office/powerpoint/2010/main" val="2330430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t>Substitute Refrigerants and Oils</a:t>
            </a:r>
          </a:p>
        </p:txBody>
      </p:sp>
      <p:sp>
        <p:nvSpPr>
          <p:cNvPr id="70659" name="Rectangle 3"/>
          <p:cNvSpPr>
            <a:spLocks noGrp="1" noChangeArrowheads="1"/>
          </p:cNvSpPr>
          <p:nvPr>
            <p:ph idx="1"/>
          </p:nvPr>
        </p:nvSpPr>
        <p:spPr/>
        <p:txBody>
          <a:bodyPr anchor="t"/>
          <a:lstStyle/>
          <a:p>
            <a:r>
              <a:rPr lang="en-US" dirty="0"/>
              <a:t>Even though operating characteristics may be almost the same, the refrigerants cannot be interchanged. </a:t>
            </a:r>
          </a:p>
          <a:p>
            <a:endParaRPr lang="en-US" dirty="0"/>
          </a:p>
          <a:p>
            <a:r>
              <a:rPr lang="en-US" dirty="0"/>
              <a:t>Due to flammability of some of the HC’s and HFO’s, the equipment must be designed to handle the refrigerant.</a:t>
            </a:r>
          </a:p>
        </p:txBody>
      </p:sp>
    </p:spTree>
    <p:extLst>
      <p:ext uri="{BB962C8B-B14F-4D97-AF65-F5344CB8AC3E}">
        <p14:creationId xmlns:p14="http://schemas.microsoft.com/office/powerpoint/2010/main" val="23181053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dirty="0"/>
              <a:t>Recovery Techniques </a:t>
            </a:r>
          </a:p>
        </p:txBody>
      </p:sp>
      <p:sp>
        <p:nvSpPr>
          <p:cNvPr id="78851" name="Rectangle 3"/>
          <p:cNvSpPr>
            <a:spLocks noGrp="1" noChangeArrowheads="1"/>
          </p:cNvSpPr>
          <p:nvPr>
            <p:ph idx="1"/>
          </p:nvPr>
        </p:nvSpPr>
        <p:spPr/>
        <p:txBody>
          <a:bodyPr anchor="t"/>
          <a:lstStyle/>
          <a:p>
            <a:r>
              <a:rPr lang="en-US" altLang="en-US" dirty="0"/>
              <a:t>EPA regulations require a service aperture or process stub on all appliances that use a regulated refrigerant in order to make it easier for recovery.</a:t>
            </a:r>
          </a:p>
        </p:txBody>
      </p:sp>
      <p:pic>
        <p:nvPicPr>
          <p:cNvPr id="78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390" y="3873484"/>
            <a:ext cx="4134744" cy="209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8772"/>
          <a:stretch/>
        </p:blipFill>
        <p:spPr>
          <a:xfrm>
            <a:off x="8305800" y="3657600"/>
            <a:ext cx="3077981" cy="2390605"/>
          </a:xfrm>
          <a:prstGeom prst="rect">
            <a:avLst/>
          </a:prstGeom>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796" t="20413" b="22560"/>
          <a:stretch/>
        </p:blipFill>
        <p:spPr bwMode="auto">
          <a:xfrm>
            <a:off x="1142999" y="3957281"/>
            <a:ext cx="2616895" cy="179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dirty="0"/>
              <a:t>Recovery Techniques </a:t>
            </a:r>
          </a:p>
        </p:txBody>
      </p:sp>
      <p:sp>
        <p:nvSpPr>
          <p:cNvPr id="79875" name="Rectangle 3"/>
          <p:cNvSpPr>
            <a:spLocks noGrp="1" noChangeArrowheads="1"/>
          </p:cNvSpPr>
          <p:nvPr>
            <p:ph idx="1"/>
          </p:nvPr>
        </p:nvSpPr>
        <p:spPr/>
        <p:txBody>
          <a:bodyPr anchor="t">
            <a:normAutofit/>
          </a:bodyPr>
          <a:lstStyle/>
          <a:p>
            <a:r>
              <a:rPr lang="en-US" altLang="en-US" noProof="1"/>
              <a:t>Do not mix refrigerants in a recovery cylinder.</a:t>
            </a:r>
            <a:endParaRPr lang="en-US" altLang="en-US" dirty="0"/>
          </a:p>
          <a:p>
            <a:r>
              <a:rPr lang="en-US" altLang="en-US" dirty="0"/>
              <a:t>If you discover that two or more refrigerants have been mixed in a system, you must recover the mixture into a separate tank.</a:t>
            </a:r>
          </a:p>
          <a:p>
            <a:r>
              <a:rPr lang="en-US" altLang="en-US" dirty="0"/>
              <a:t>Mixtures may be impossible to reclaim.</a:t>
            </a:r>
          </a:p>
          <a:p>
            <a:r>
              <a:rPr lang="en-US" altLang="en-US" dirty="0"/>
              <a:t>Badly contaminated and mixed refrigerants must be destroyed at your expense.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dirty="0"/>
              <a:t>Recovery Techniques </a:t>
            </a:r>
          </a:p>
        </p:txBody>
      </p:sp>
      <p:sp>
        <p:nvSpPr>
          <p:cNvPr id="80899" name="Rectangle 3"/>
          <p:cNvSpPr>
            <a:spLocks noGrp="1" noChangeArrowheads="1"/>
          </p:cNvSpPr>
          <p:nvPr>
            <p:ph idx="1"/>
          </p:nvPr>
        </p:nvSpPr>
        <p:spPr/>
        <p:txBody>
          <a:bodyPr>
            <a:normAutofit fontScale="92500" lnSpcReduction="20000"/>
          </a:bodyPr>
          <a:lstStyle/>
          <a:p>
            <a:endParaRPr lang="en-US" altLang="en-US" dirty="0"/>
          </a:p>
          <a:p>
            <a:r>
              <a:rPr lang="en-US" altLang="en-US" dirty="0"/>
              <a:t>A strong odor is an excellent indicator of a compressor burn-out.</a:t>
            </a:r>
          </a:p>
          <a:p>
            <a:r>
              <a:rPr lang="en-US" altLang="en-US" dirty="0"/>
              <a:t>If you suspect a compressor burn-out, flush the system &amp; watch for signs of contamination in the oil.</a:t>
            </a:r>
          </a:p>
          <a:p>
            <a:r>
              <a:rPr lang="en-US" altLang="en-US" dirty="0"/>
              <a:t>If nitrogen is used to flush debris out of the system, the nitrogen may be vented. </a:t>
            </a:r>
          </a:p>
          <a:p>
            <a:r>
              <a:rPr lang="en-US" altLang="en-US" dirty="0"/>
              <a:t>A suction line filter drier should be installed to trap any debris that may damage the new compressor.</a:t>
            </a:r>
          </a:p>
          <a:p>
            <a:endParaRPr lang="en-US"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dirty="0"/>
              <a:t>Recovery Techniques</a:t>
            </a:r>
          </a:p>
        </p:txBody>
      </p:sp>
      <p:sp>
        <p:nvSpPr>
          <p:cNvPr id="78851" name="Rectangle 3"/>
          <p:cNvSpPr>
            <a:spLocks noGrp="1" noChangeArrowheads="1"/>
          </p:cNvSpPr>
          <p:nvPr>
            <p:ph idx="1"/>
          </p:nvPr>
        </p:nvSpPr>
        <p:spPr/>
        <p:txBody>
          <a:bodyPr>
            <a:normAutofit/>
          </a:bodyPr>
          <a:lstStyle/>
          <a:p>
            <a:pPr marL="0" indent="0">
              <a:buNone/>
            </a:pPr>
            <a:r>
              <a:rPr lang="en-US" dirty="0"/>
              <a:t>The efficiency of the recovery process can be effected by:</a:t>
            </a:r>
          </a:p>
          <a:p>
            <a:r>
              <a:rPr lang="en-US" dirty="0"/>
              <a:t>The size of the equipment</a:t>
            </a:r>
          </a:p>
          <a:p>
            <a:r>
              <a:rPr lang="en-US" dirty="0"/>
              <a:t>Amount of moisture</a:t>
            </a:r>
          </a:p>
          <a:p>
            <a:r>
              <a:rPr lang="en-US" dirty="0"/>
              <a:t>Length of the hose between the unit being recovered from and the recovery machine</a:t>
            </a:r>
          </a:p>
          <a:p>
            <a:r>
              <a:rPr lang="en-US" dirty="0"/>
              <a:t>The ambient temperature</a:t>
            </a:r>
          </a:p>
        </p:txBody>
      </p:sp>
      <p:pic>
        <p:nvPicPr>
          <p:cNvPr id="81924" name="Picture 5" descr="72&quot; (Blue) Charging H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734" y="495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27EDF-D182-4CAD-BD3B-E0CAEE9F1656}"/>
              </a:ext>
            </a:extLst>
          </p:cNvPr>
          <p:cNvSpPr>
            <a:spLocks noGrp="1"/>
          </p:cNvSpPr>
          <p:nvPr>
            <p:ph type="title"/>
          </p:nvPr>
        </p:nvSpPr>
        <p:spPr/>
        <p:txBody>
          <a:bodyPr/>
          <a:lstStyle/>
          <a:p>
            <a:r>
              <a:rPr lang="en-US"/>
              <a:t>Recovery Techniques </a:t>
            </a:r>
            <a:endParaRPr lang="en-US" dirty="0"/>
          </a:p>
        </p:txBody>
      </p:sp>
      <p:grpSp>
        <p:nvGrpSpPr>
          <p:cNvPr id="29" name="Group 28">
            <a:extLst>
              <a:ext uri="{FF2B5EF4-FFF2-40B4-BE49-F238E27FC236}">
                <a16:creationId xmlns:a16="http://schemas.microsoft.com/office/drawing/2014/main" id="{89539A62-3B18-477C-AF29-5B054A4DAD9A}"/>
              </a:ext>
            </a:extLst>
          </p:cNvPr>
          <p:cNvGrpSpPr/>
          <p:nvPr/>
        </p:nvGrpSpPr>
        <p:grpSpPr>
          <a:xfrm>
            <a:off x="5334000" y="1994917"/>
            <a:ext cx="6615648" cy="4634483"/>
            <a:chOff x="5804952" y="1994917"/>
            <a:chExt cx="6615648" cy="4634483"/>
          </a:xfrm>
        </p:grpSpPr>
        <p:sp>
          <p:nvSpPr>
            <p:cNvPr id="5" name="Rectangle 4">
              <a:extLst>
                <a:ext uri="{FF2B5EF4-FFF2-40B4-BE49-F238E27FC236}">
                  <a16:creationId xmlns:a16="http://schemas.microsoft.com/office/drawing/2014/main" id="{FCD2D3DB-B82D-480F-94FF-A37252DC472A}"/>
                </a:ext>
              </a:extLst>
            </p:cNvPr>
            <p:cNvSpPr/>
            <p:nvPr/>
          </p:nvSpPr>
          <p:spPr>
            <a:xfrm>
              <a:off x="6643152" y="2683142"/>
              <a:ext cx="3581400" cy="33458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B1ACDF4-96EC-4350-8860-CDC2F138656D}"/>
                </a:ext>
              </a:extLst>
            </p:cNvPr>
            <p:cNvCxnSpPr/>
            <p:nvPr/>
          </p:nvCxnSpPr>
          <p:spPr>
            <a:xfrm flipV="1">
              <a:off x="7557552" y="2683141"/>
              <a:ext cx="0" cy="33458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61A31E4-33B5-4F95-B534-2656D8161421}"/>
                </a:ext>
              </a:extLst>
            </p:cNvPr>
            <p:cNvCxnSpPr/>
            <p:nvPr/>
          </p:nvCxnSpPr>
          <p:spPr>
            <a:xfrm flipV="1">
              <a:off x="8418902" y="2677888"/>
              <a:ext cx="0" cy="33458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1AAB2D5-FB57-4C58-99B6-6D04049F223A}"/>
                </a:ext>
              </a:extLst>
            </p:cNvPr>
            <p:cNvCxnSpPr/>
            <p:nvPr/>
          </p:nvCxnSpPr>
          <p:spPr>
            <a:xfrm flipV="1">
              <a:off x="9310152" y="2677888"/>
              <a:ext cx="0" cy="33458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57335C-6008-48D1-8CDB-45E09495B78E}"/>
                </a:ext>
              </a:extLst>
            </p:cNvPr>
            <p:cNvCxnSpPr/>
            <p:nvPr/>
          </p:nvCxnSpPr>
          <p:spPr>
            <a:xfrm>
              <a:off x="6643152" y="4873000"/>
              <a:ext cx="358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45F91C-8784-46A6-B380-A629DAFDFB5E}"/>
                </a:ext>
              </a:extLst>
            </p:cNvPr>
            <p:cNvCxnSpPr/>
            <p:nvPr/>
          </p:nvCxnSpPr>
          <p:spPr>
            <a:xfrm>
              <a:off x="6643152" y="3770426"/>
              <a:ext cx="358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34A90C-5956-4DF9-B91E-157ECCBB73E0}"/>
                </a:ext>
              </a:extLst>
            </p:cNvPr>
            <p:cNvCxnSpPr/>
            <p:nvPr/>
          </p:nvCxnSpPr>
          <p:spPr>
            <a:xfrm flipV="1">
              <a:off x="6643152" y="2775522"/>
              <a:ext cx="3581400" cy="32482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C2CD0B-B613-4E44-A2BA-4510F8EE3EBE}"/>
                </a:ext>
              </a:extLst>
            </p:cNvPr>
            <p:cNvCxnSpPr/>
            <p:nvPr/>
          </p:nvCxnSpPr>
          <p:spPr>
            <a:xfrm>
              <a:off x="10453152" y="2590800"/>
              <a:ext cx="609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A28FA10-5578-4096-A4D3-680AB365FA57}"/>
                </a:ext>
              </a:extLst>
            </p:cNvPr>
            <p:cNvSpPr txBox="1"/>
            <p:nvPr/>
          </p:nvSpPr>
          <p:spPr>
            <a:xfrm>
              <a:off x="6871752" y="6271012"/>
              <a:ext cx="3200397"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Temperature ºF</a:t>
              </a:r>
            </a:p>
          </p:txBody>
        </p:sp>
        <p:sp>
          <p:nvSpPr>
            <p:cNvPr id="14" name="TextBox 13">
              <a:extLst>
                <a:ext uri="{FF2B5EF4-FFF2-40B4-BE49-F238E27FC236}">
                  <a16:creationId xmlns:a16="http://schemas.microsoft.com/office/drawing/2014/main" id="{77072E44-B0B3-4C06-A87A-D39CECFCF371}"/>
                </a:ext>
              </a:extLst>
            </p:cNvPr>
            <p:cNvSpPr txBox="1"/>
            <p:nvPr/>
          </p:nvSpPr>
          <p:spPr>
            <a:xfrm rot="16200000">
              <a:off x="4280285" y="4123110"/>
              <a:ext cx="338788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Pressure </a:t>
              </a:r>
              <a:r>
                <a:rPr lang="en-US" sz="1600" dirty="0" err="1">
                  <a:latin typeface="Arial" panose="020B0604020202020204" pitchFamily="34" charset="0"/>
                  <a:cs typeface="Arial" panose="020B0604020202020204" pitchFamily="34" charset="0"/>
                </a:rPr>
                <a:t>psig</a:t>
              </a:r>
              <a:r>
                <a:rPr lang="en-US" sz="1600"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3F9F6F56-8AF7-4EF3-BC03-8F40BC534F43}"/>
                </a:ext>
              </a:extLst>
            </p:cNvPr>
            <p:cNvSpPr txBox="1"/>
            <p:nvPr/>
          </p:nvSpPr>
          <p:spPr>
            <a:xfrm>
              <a:off x="9372600" y="1994917"/>
              <a:ext cx="3048000" cy="619033"/>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Refrigerant Pressure/Temperature</a:t>
              </a:r>
            </a:p>
          </p:txBody>
        </p:sp>
        <p:sp>
          <p:nvSpPr>
            <p:cNvPr id="16" name="TextBox 15">
              <a:extLst>
                <a:ext uri="{FF2B5EF4-FFF2-40B4-BE49-F238E27FC236}">
                  <a16:creationId xmlns:a16="http://schemas.microsoft.com/office/drawing/2014/main" id="{5FB45018-3B42-401F-A396-12A5A8E29A60}"/>
                </a:ext>
              </a:extLst>
            </p:cNvPr>
            <p:cNvSpPr txBox="1"/>
            <p:nvPr/>
          </p:nvSpPr>
          <p:spPr>
            <a:xfrm>
              <a:off x="6224546" y="5807139"/>
              <a:ext cx="389906"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0</a:t>
              </a:r>
            </a:p>
          </p:txBody>
        </p:sp>
        <p:sp>
          <p:nvSpPr>
            <p:cNvPr id="17" name="TextBox 16">
              <a:extLst>
                <a:ext uri="{FF2B5EF4-FFF2-40B4-BE49-F238E27FC236}">
                  <a16:creationId xmlns:a16="http://schemas.microsoft.com/office/drawing/2014/main" id="{B07D72FB-FC99-427D-B77B-68845D3A8A32}"/>
                </a:ext>
              </a:extLst>
            </p:cNvPr>
            <p:cNvSpPr txBox="1"/>
            <p:nvPr/>
          </p:nvSpPr>
          <p:spPr>
            <a:xfrm>
              <a:off x="9909353" y="6034015"/>
              <a:ext cx="529344"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80</a:t>
              </a:r>
            </a:p>
          </p:txBody>
        </p:sp>
        <p:sp>
          <p:nvSpPr>
            <p:cNvPr id="18" name="TextBox 17">
              <a:extLst>
                <a:ext uri="{FF2B5EF4-FFF2-40B4-BE49-F238E27FC236}">
                  <a16:creationId xmlns:a16="http://schemas.microsoft.com/office/drawing/2014/main" id="{3559010A-C3B2-4235-A483-14CC1DBFC381}"/>
                </a:ext>
              </a:extLst>
            </p:cNvPr>
            <p:cNvSpPr txBox="1"/>
            <p:nvPr/>
          </p:nvSpPr>
          <p:spPr>
            <a:xfrm>
              <a:off x="7260486" y="6029020"/>
              <a:ext cx="542305"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20</a:t>
              </a:r>
            </a:p>
          </p:txBody>
        </p:sp>
        <p:sp>
          <p:nvSpPr>
            <p:cNvPr id="19" name="TextBox 18">
              <a:extLst>
                <a:ext uri="{FF2B5EF4-FFF2-40B4-BE49-F238E27FC236}">
                  <a16:creationId xmlns:a16="http://schemas.microsoft.com/office/drawing/2014/main" id="{1AF17BBE-D8D4-43AE-A1D9-ACD0A58F45F1}"/>
                </a:ext>
              </a:extLst>
            </p:cNvPr>
            <p:cNvSpPr txBox="1"/>
            <p:nvPr/>
          </p:nvSpPr>
          <p:spPr>
            <a:xfrm>
              <a:off x="9048306" y="6034015"/>
              <a:ext cx="542305"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60</a:t>
              </a:r>
            </a:p>
          </p:txBody>
        </p:sp>
        <p:sp>
          <p:nvSpPr>
            <p:cNvPr id="20" name="TextBox 19">
              <a:extLst>
                <a:ext uri="{FF2B5EF4-FFF2-40B4-BE49-F238E27FC236}">
                  <a16:creationId xmlns:a16="http://schemas.microsoft.com/office/drawing/2014/main" id="{A95E89D6-C632-462C-9EA7-505BB3B6404A}"/>
                </a:ext>
              </a:extLst>
            </p:cNvPr>
            <p:cNvSpPr txBox="1"/>
            <p:nvPr/>
          </p:nvSpPr>
          <p:spPr>
            <a:xfrm>
              <a:off x="8147749" y="6029020"/>
              <a:ext cx="542305"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40</a:t>
              </a:r>
            </a:p>
          </p:txBody>
        </p:sp>
        <p:sp>
          <p:nvSpPr>
            <p:cNvPr id="21" name="TextBox 20">
              <a:extLst>
                <a:ext uri="{FF2B5EF4-FFF2-40B4-BE49-F238E27FC236}">
                  <a16:creationId xmlns:a16="http://schemas.microsoft.com/office/drawing/2014/main" id="{6541C635-548E-465A-9124-501283B69AAA}"/>
                </a:ext>
              </a:extLst>
            </p:cNvPr>
            <p:cNvSpPr txBox="1"/>
            <p:nvPr/>
          </p:nvSpPr>
          <p:spPr>
            <a:xfrm>
              <a:off x="6100847" y="4693806"/>
              <a:ext cx="542305"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40</a:t>
              </a:r>
            </a:p>
          </p:txBody>
        </p:sp>
        <p:sp>
          <p:nvSpPr>
            <p:cNvPr id="22" name="TextBox 21">
              <a:extLst>
                <a:ext uri="{FF2B5EF4-FFF2-40B4-BE49-F238E27FC236}">
                  <a16:creationId xmlns:a16="http://schemas.microsoft.com/office/drawing/2014/main" id="{FDA656D8-6BA8-4747-A9CA-AEBDBE0607AE}"/>
                </a:ext>
              </a:extLst>
            </p:cNvPr>
            <p:cNvSpPr txBox="1"/>
            <p:nvPr/>
          </p:nvSpPr>
          <p:spPr>
            <a:xfrm>
              <a:off x="6100847" y="2498694"/>
              <a:ext cx="542305"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120</a:t>
              </a:r>
            </a:p>
          </p:txBody>
        </p:sp>
        <p:sp>
          <p:nvSpPr>
            <p:cNvPr id="23" name="TextBox 22">
              <a:extLst>
                <a:ext uri="{FF2B5EF4-FFF2-40B4-BE49-F238E27FC236}">
                  <a16:creationId xmlns:a16="http://schemas.microsoft.com/office/drawing/2014/main" id="{03644F23-D5CC-45DE-805F-6C2D539EC404}"/>
                </a:ext>
              </a:extLst>
            </p:cNvPr>
            <p:cNvSpPr txBox="1"/>
            <p:nvPr/>
          </p:nvSpPr>
          <p:spPr>
            <a:xfrm>
              <a:off x="6100847" y="3580474"/>
              <a:ext cx="542305" cy="35838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80</a:t>
              </a:r>
            </a:p>
          </p:txBody>
        </p:sp>
      </p:grpSp>
      <p:sp>
        <p:nvSpPr>
          <p:cNvPr id="25" name="Rectangle 3">
            <a:extLst>
              <a:ext uri="{FF2B5EF4-FFF2-40B4-BE49-F238E27FC236}">
                <a16:creationId xmlns:a16="http://schemas.microsoft.com/office/drawing/2014/main" id="{0E7582DD-A33C-438A-A406-50DD219F31ED}"/>
              </a:ext>
            </a:extLst>
          </p:cNvPr>
          <p:cNvSpPr txBox="1">
            <a:spLocks noChangeArrowheads="1"/>
          </p:cNvSpPr>
          <p:nvPr/>
        </p:nvSpPr>
        <p:spPr>
          <a:xfrm>
            <a:off x="457200" y="2209800"/>
            <a:ext cx="3623728" cy="4259263"/>
          </a:xfrm>
          <a:prstGeom prst="rect">
            <a:avLst/>
          </a:prstGeom>
          <a:solidFill>
            <a:srgbClr val="4A66AC"/>
          </a:solidFill>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fontAlgn="auto">
              <a:buFont typeface="Wingdings 2" panose="05020102010507070707" pitchFamily="18" charset="2"/>
              <a:buNone/>
            </a:pPr>
            <a:r>
              <a:rPr lang="en-US" sz="2400" b="0" dirty="0">
                <a:solidFill>
                  <a:srgbClr val="FFFFFF"/>
                </a:solidFill>
              </a:rPr>
              <a:t>Since all refrigerants have a pressure temperature relationship, lower ambient temperatures, result in slower recovery rates.</a:t>
            </a:r>
          </a:p>
        </p:txBody>
      </p:sp>
    </p:spTree>
    <p:extLst>
      <p:ext uri="{BB962C8B-B14F-4D97-AF65-F5344CB8AC3E}">
        <p14:creationId xmlns:p14="http://schemas.microsoft.com/office/powerpoint/2010/main" val="1134234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Techniques</a:t>
            </a:r>
          </a:p>
        </p:txBody>
      </p:sp>
      <p:sp>
        <p:nvSpPr>
          <p:cNvPr id="3" name="Content Placeholder 2"/>
          <p:cNvSpPr>
            <a:spLocks noGrp="1"/>
          </p:cNvSpPr>
          <p:nvPr>
            <p:ph idx="1"/>
          </p:nvPr>
        </p:nvSpPr>
        <p:spPr/>
        <p:txBody>
          <a:bodyPr/>
          <a:lstStyle/>
          <a:p>
            <a:r>
              <a:rPr lang="en-US" dirty="0"/>
              <a:t>Guard against trapping liquid refrigerant between the service valves.</a:t>
            </a:r>
          </a:p>
          <a:p>
            <a:r>
              <a:rPr lang="en-US" dirty="0"/>
              <a:t>Recovered refrigerant cannot change ownership.</a:t>
            </a:r>
          </a:p>
        </p:txBody>
      </p:sp>
    </p:spTree>
    <p:extLst>
      <p:ext uri="{BB962C8B-B14F-4D97-AF65-F5344CB8AC3E}">
        <p14:creationId xmlns:p14="http://schemas.microsoft.com/office/powerpoint/2010/main" val="38315094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dirty="0"/>
              <a:t>Leak Detection</a:t>
            </a:r>
          </a:p>
        </p:txBody>
      </p:sp>
      <p:sp>
        <p:nvSpPr>
          <p:cNvPr id="83971" name="Content Placeholder 2"/>
          <p:cNvSpPr>
            <a:spLocks noGrp="1"/>
          </p:cNvSpPr>
          <p:nvPr>
            <p:ph idx="1"/>
          </p:nvPr>
        </p:nvSpPr>
        <p:spPr/>
        <p:txBody>
          <a:bodyPr anchor="t"/>
          <a:lstStyle/>
          <a:p>
            <a:pPr>
              <a:buFont typeface="Wingdings" panose="05000000000000000000" pitchFamily="2" charset="2"/>
              <a:buChar char="§"/>
            </a:pPr>
            <a:r>
              <a:rPr lang="en-US" altLang="en-US" dirty="0"/>
              <a:t>Determine the general area of a leak, using an electronic or ultrasonic leak detector.</a:t>
            </a:r>
          </a:p>
          <a:p>
            <a:pPr>
              <a:buFont typeface="Wingdings" panose="05000000000000000000" pitchFamily="2" charset="2"/>
              <a:buChar char="§"/>
            </a:pPr>
            <a:endParaRPr lang="en-US" altLang="en-US" dirty="0"/>
          </a:p>
          <a:p>
            <a:pPr>
              <a:buFont typeface="Wingdings" panose="05000000000000000000" pitchFamily="2" charset="2"/>
              <a:buChar char="§"/>
            </a:pPr>
            <a:r>
              <a:rPr lang="en-US" altLang="en-US" dirty="0"/>
              <a:t>Soap bubbles will aid in pinpointing the leak.</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dirty="0"/>
              <a:t>Leak Detection</a:t>
            </a:r>
          </a:p>
        </p:txBody>
      </p:sp>
      <p:sp>
        <p:nvSpPr>
          <p:cNvPr id="83971" name="Content Placeholder 2"/>
          <p:cNvSpPr>
            <a:spLocks noGrp="1"/>
          </p:cNvSpPr>
          <p:nvPr>
            <p:ph idx="1"/>
          </p:nvPr>
        </p:nvSpPr>
        <p:spPr/>
        <p:txBody>
          <a:bodyPr anchor="t"/>
          <a:lstStyle/>
          <a:p>
            <a:pPr marL="0" indent="0">
              <a:buNone/>
            </a:pPr>
            <a:r>
              <a:rPr lang="en-US" altLang="en-US" dirty="0"/>
              <a:t>Two verification tests are required when an appliance containing 50 pounds of refrigerant or more has triggered the leak rate threshold and subsequently been repaired.  </a:t>
            </a:r>
          </a:p>
          <a:p>
            <a:r>
              <a:rPr lang="en-US" altLang="en-US" dirty="0"/>
              <a:t>Before the appliance is recharged. </a:t>
            </a:r>
          </a:p>
          <a:p>
            <a:r>
              <a:rPr lang="en-US" altLang="en-US" dirty="0"/>
              <a:t>After the appliance returns to normal operating conditions. </a:t>
            </a:r>
          </a:p>
        </p:txBody>
      </p:sp>
    </p:spTree>
    <p:extLst>
      <p:ext uri="{BB962C8B-B14F-4D97-AF65-F5344CB8AC3E}">
        <p14:creationId xmlns:p14="http://schemas.microsoft.com/office/powerpoint/2010/main" val="979157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dirty="0"/>
              <a:t>Leak Detection</a:t>
            </a:r>
          </a:p>
        </p:txBody>
      </p:sp>
      <p:sp>
        <p:nvSpPr>
          <p:cNvPr id="83971" name="Content Placeholder 2"/>
          <p:cNvSpPr>
            <a:spLocks noGrp="1"/>
          </p:cNvSpPr>
          <p:nvPr>
            <p:ph idx="1"/>
          </p:nvPr>
        </p:nvSpPr>
        <p:spPr>
          <a:xfrm>
            <a:off x="440286" y="1981200"/>
            <a:ext cx="11309338" cy="4876800"/>
          </a:xfrm>
        </p:spPr>
        <p:txBody>
          <a:bodyPr anchor="t">
            <a:normAutofit/>
          </a:bodyPr>
          <a:lstStyle/>
          <a:p>
            <a:r>
              <a:rPr lang="en-US" altLang="en-US" dirty="0"/>
              <a:t>Section 608 of the Clean Air Act uses three categories to define applicable leak rates for systems that are not considered to be small appliances. </a:t>
            </a:r>
          </a:p>
          <a:p>
            <a:r>
              <a:rPr lang="en-US" altLang="en-US" dirty="0"/>
              <a:t>Industrial Process Refrigeration (IPR)</a:t>
            </a:r>
          </a:p>
          <a:p>
            <a:r>
              <a:rPr lang="en-US" altLang="en-US" dirty="0"/>
              <a:t>Commercial Refrigeration</a:t>
            </a:r>
          </a:p>
          <a:p>
            <a:r>
              <a:rPr lang="en-US" altLang="en-US" dirty="0"/>
              <a:t>Comfort Cooling</a:t>
            </a:r>
          </a:p>
          <a:p>
            <a:endParaRPr lang="en-US" altLang="en-US" dirty="0"/>
          </a:p>
          <a:p>
            <a:endParaRPr lang="en-US" altLang="en-US" dirty="0"/>
          </a:p>
        </p:txBody>
      </p:sp>
    </p:spTree>
    <p:extLst>
      <p:ext uri="{BB962C8B-B14F-4D97-AF65-F5344CB8AC3E}">
        <p14:creationId xmlns:p14="http://schemas.microsoft.com/office/powerpoint/2010/main" val="967399475"/>
      </p:ext>
    </p:extLst>
  </p:cSld>
  <p:clrMapOvr>
    <a:masterClrMapping/>
  </p:clrMapOvr>
</p:sld>
</file>

<file path=ppt/theme/theme1.xml><?xml version="1.0" encoding="utf-8"?>
<a:theme xmlns:a="http://schemas.openxmlformats.org/drawingml/2006/main" name="Dividen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25133</TotalTime>
  <Words>23099</Words>
  <Application>Microsoft Office PowerPoint</Application>
  <PresentationFormat>Widescreen</PresentationFormat>
  <Paragraphs>2248</Paragraphs>
  <Slides>256</Slides>
  <Notes>256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256</vt:i4>
      </vt:variant>
    </vt:vector>
  </HeadingPairs>
  <TitlesOfParts>
    <vt:vector size="263" baseType="lpstr">
      <vt:lpstr>Arial</vt:lpstr>
      <vt:lpstr>Calibri</vt:lpstr>
      <vt:lpstr>Gill Sans MT</vt:lpstr>
      <vt:lpstr>Times New Roman</vt:lpstr>
      <vt:lpstr>Wingdings</vt:lpstr>
      <vt:lpstr>Wingdings 2</vt:lpstr>
      <vt:lpstr>Dividend</vt:lpstr>
      <vt:lpstr>PowerPoint Presentation</vt:lpstr>
      <vt:lpstr>Introduction</vt:lpstr>
      <vt:lpstr>Overview of the Examination</vt:lpstr>
      <vt:lpstr>Overview of the Examination</vt:lpstr>
      <vt:lpstr>Overview of the Examination</vt:lpstr>
      <vt:lpstr>Type I</vt:lpstr>
      <vt:lpstr>Type II</vt:lpstr>
      <vt:lpstr>Type III</vt:lpstr>
      <vt:lpstr>Universal</vt:lpstr>
      <vt:lpstr>Test Format</vt:lpstr>
      <vt:lpstr>Test Format</vt:lpstr>
      <vt:lpstr>Test Format</vt:lpstr>
      <vt:lpstr>Test Format</vt:lpstr>
      <vt:lpstr>Vapor / Compression Refrigeration Cycle</vt:lpstr>
      <vt:lpstr>Compressor</vt:lpstr>
      <vt:lpstr>Condenser</vt:lpstr>
      <vt:lpstr>Metering Device</vt:lpstr>
      <vt:lpstr>Evaporator</vt:lpstr>
      <vt:lpstr>Refrigeration Cycle with Accessories</vt:lpstr>
      <vt:lpstr>Accessories</vt:lpstr>
      <vt:lpstr>Accessories</vt:lpstr>
      <vt:lpstr>Accessories</vt:lpstr>
      <vt:lpstr>Gauge Manifold Set </vt:lpstr>
      <vt:lpstr>Gauge Manifold Set </vt:lpstr>
      <vt:lpstr>Gauge Manifold Set </vt:lpstr>
      <vt:lpstr>Gauge Manifold Set </vt:lpstr>
      <vt:lpstr>Gauge Manifold Set </vt:lpstr>
      <vt:lpstr>De-Minimis Release</vt:lpstr>
      <vt:lpstr>Science of Ozone Depletion</vt:lpstr>
      <vt:lpstr>Core Contents</vt:lpstr>
      <vt:lpstr>Stratospheric Ozone Depletion</vt:lpstr>
      <vt:lpstr>The Ozone Hole</vt:lpstr>
      <vt:lpstr>Stratospheric Ozone Depletion</vt:lpstr>
      <vt:lpstr> What is the Ozone Layer? </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Ozone Depletion Potential</vt:lpstr>
      <vt:lpstr>Greenhouse Gases</vt:lpstr>
      <vt:lpstr>Greenhouse Gases</vt:lpstr>
      <vt:lpstr>Flammable Refrigerants</vt:lpstr>
      <vt:lpstr>Flammable Refrigerants</vt:lpstr>
      <vt:lpstr>Fluorinated Gases</vt:lpstr>
      <vt:lpstr>Fluorinated Gases</vt:lpstr>
      <vt:lpstr>Fluorinated Gases</vt:lpstr>
      <vt:lpstr>Fluorinated Gases</vt:lpstr>
      <vt:lpstr>Hydrofluoro-Olefins Gases</vt:lpstr>
      <vt:lpstr>ASHRAE Grouped Refrigerants</vt:lpstr>
      <vt:lpstr>CLEAN AIR ACT TITLE  Vl </vt:lpstr>
      <vt:lpstr> Clean Air Act </vt:lpstr>
      <vt:lpstr>  Clean Air Act </vt:lpstr>
      <vt:lpstr>Section 608 Regulations</vt:lpstr>
      <vt:lpstr>It is a Violation of Section 608 to</vt:lpstr>
      <vt:lpstr>De-minimus</vt:lpstr>
      <vt:lpstr>It is a Violation of Section 608 to</vt:lpstr>
      <vt:lpstr>It is a Violation of Section 608 to </vt:lpstr>
      <vt:lpstr>It is a Violation of Section 608 to</vt:lpstr>
      <vt:lpstr> Section 608 Regulations </vt:lpstr>
      <vt:lpstr> Section 608 Regulations </vt:lpstr>
      <vt:lpstr>Montreal Protocol</vt:lpstr>
      <vt:lpstr>The Montreal Protocol</vt:lpstr>
      <vt:lpstr> The Three Rs (Recover - Recycle - Reclaim) </vt:lpstr>
      <vt:lpstr>Recovery</vt:lpstr>
      <vt:lpstr>Recycle</vt:lpstr>
      <vt:lpstr>Reclaim</vt:lpstr>
      <vt:lpstr>Recovery Devices </vt:lpstr>
      <vt:lpstr>Recovery Devices </vt:lpstr>
      <vt:lpstr> Recovery Devices  </vt:lpstr>
      <vt:lpstr> Recovery Devices  </vt:lpstr>
      <vt:lpstr>Sales Restriction</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Substitute Refrigerants and Oils</vt:lpstr>
      <vt:lpstr>Recovery Techniques </vt:lpstr>
      <vt:lpstr>Recovery Techniques </vt:lpstr>
      <vt:lpstr>Recovery Techniques </vt:lpstr>
      <vt:lpstr>Recovery Techniques</vt:lpstr>
      <vt:lpstr>Recovery Techniques </vt:lpstr>
      <vt:lpstr>Recovery Techniques</vt:lpstr>
      <vt:lpstr>Leak Detection</vt:lpstr>
      <vt:lpstr>Leak Detection</vt:lpstr>
      <vt:lpstr>Leak Detection</vt:lpstr>
      <vt:lpstr>Leak Detection</vt:lpstr>
      <vt:lpstr>Dehydration</vt:lpstr>
      <vt:lpstr>Dehydration</vt:lpstr>
      <vt:lpstr>Dehydration</vt:lpstr>
      <vt:lpstr>Dehydration</vt:lpstr>
      <vt:lpstr>Dehydration</vt:lpstr>
      <vt:lpstr>PowerPoint Presentation</vt:lpstr>
      <vt:lpstr>Recovery Cylinders</vt:lpstr>
      <vt:lpstr>Recovery Cylinders</vt:lpstr>
      <vt:lpstr>Recovery Cylinders</vt:lpstr>
      <vt:lpstr>Recovery Cylinders</vt:lpstr>
      <vt:lpstr>Safety</vt:lpstr>
      <vt:lpstr>Safety</vt:lpstr>
      <vt:lpstr>Safety</vt:lpstr>
      <vt:lpstr>Safety</vt:lpstr>
      <vt:lpstr>Safety</vt:lpstr>
      <vt:lpstr>Safety</vt:lpstr>
      <vt:lpstr>Safety</vt:lpstr>
      <vt:lpstr>Dehydration</vt:lpstr>
      <vt:lpstr>Safety</vt:lpstr>
      <vt:lpstr>Safety</vt:lpstr>
      <vt:lpstr>Shipping and Transportation</vt:lpstr>
      <vt:lpstr>Shipping and Transportation</vt:lpstr>
      <vt:lpstr>PowerPoint Presentation</vt:lpstr>
      <vt:lpstr>Type I</vt:lpstr>
      <vt:lpstr>Type I Certification Contents</vt:lpstr>
      <vt:lpstr>Type I</vt:lpstr>
      <vt:lpstr>Type I </vt:lpstr>
      <vt:lpstr>Recovery Equipment</vt:lpstr>
      <vt:lpstr>Equipment Requirements </vt:lpstr>
      <vt:lpstr>System Dependent Recovery</vt:lpstr>
      <vt:lpstr>Recovery</vt:lpstr>
      <vt:lpstr>Equipment Requirements </vt:lpstr>
      <vt:lpstr>HC Refrigerant</vt:lpstr>
      <vt:lpstr>Leak Repair Requirements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Vacuum Pump</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Hydrocarbon Refrigerants </vt:lpstr>
      <vt:lpstr>Type II</vt:lpstr>
      <vt:lpstr>Type Il Certification Contents</vt:lpstr>
      <vt:lpstr>Type II</vt:lpstr>
      <vt:lpstr>Leak Detection</vt:lpstr>
      <vt:lpstr>Leak Detection</vt:lpstr>
      <vt:lpstr>Leak Detection</vt:lpstr>
      <vt:lpstr>Leak Detection</vt:lpstr>
      <vt:lpstr>Leak Detection</vt:lpstr>
      <vt:lpstr>Leak Detection</vt:lpstr>
      <vt:lpstr>Leak Repair Requirements</vt:lpstr>
      <vt:lpstr>Leak Repair Requirements</vt:lpstr>
      <vt:lpstr>Leak Repair Requirements</vt:lpstr>
      <vt:lpstr>Leak Repair Requirements</vt:lpstr>
      <vt:lpstr>Leak Repair Requirements</vt:lpstr>
      <vt:lpstr>Leak Repair Requirements</vt:lpstr>
      <vt:lpstr>Leak Repair Requirements</vt:lpstr>
      <vt:lpstr>Leak Repair Requirements</vt:lpstr>
      <vt:lpstr>Leak Repair Requirements</vt:lpstr>
      <vt:lpstr>Leak Repair Requirements</vt:lpstr>
      <vt:lpstr>Leak Repair Requirements</vt:lpstr>
      <vt:lpstr>Leak Repair Requirements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Requirements</vt:lpstr>
      <vt:lpstr>Recovery Requirements</vt:lpstr>
      <vt:lpstr>Recovery Requirements</vt:lpstr>
      <vt:lpstr>Recovery Requirements</vt:lpstr>
      <vt:lpstr>Recovery Requirements</vt:lpstr>
      <vt:lpstr>Refrigeration Notes</vt:lpstr>
      <vt:lpstr>Refrigeration Notes</vt:lpstr>
      <vt:lpstr>Refrigeration Notes</vt:lpstr>
      <vt:lpstr>Refrigeration Notes</vt:lpstr>
      <vt:lpstr>Refrigeration Notes</vt:lpstr>
      <vt:lpstr>Refrigeration Notes</vt:lpstr>
      <vt:lpstr>Recovery Notes</vt:lpstr>
      <vt:lpstr>Recovery Notes</vt:lpstr>
      <vt:lpstr>Recovery Notes</vt:lpstr>
      <vt:lpstr>Recovery Notes</vt:lpstr>
      <vt:lpstr>Recovery Notes</vt:lpstr>
      <vt:lpstr>Recovery Notes</vt:lpstr>
      <vt:lpstr>Safety</vt:lpstr>
      <vt:lpstr>Required Level of Evacuation for Type II And Type III Appliances</vt:lpstr>
      <vt:lpstr>PowerPoint Presentation</vt:lpstr>
      <vt:lpstr>CLASSIFICATION FOR REFRIGERANTS</vt:lpstr>
      <vt:lpstr>Type III</vt:lpstr>
      <vt:lpstr>Type III Certification Contents</vt:lpstr>
      <vt:lpstr>Type  III</vt:lpstr>
      <vt:lpstr>Type  III</vt:lpstr>
      <vt:lpstr>Type  III</vt:lpstr>
      <vt:lpstr>Description</vt:lpstr>
      <vt:lpstr>Leak Detection</vt:lpstr>
      <vt:lpstr>Leak Detection</vt:lpstr>
      <vt:lpstr>Leak Detection</vt:lpstr>
      <vt:lpstr>Leak Detection</vt:lpstr>
      <vt:lpstr>Leak Repair Requirements </vt:lpstr>
      <vt:lpstr>Leak Repair Requirements </vt:lpstr>
      <vt:lpstr>Leak Repair Requirements </vt:lpstr>
      <vt:lpstr>Leak Repair Requirements </vt:lpstr>
      <vt:lpstr>Leak Repair Requirements </vt:lpstr>
      <vt:lpstr>Leak Repair Requirements </vt:lpstr>
      <vt:lpstr>Leak Repair Requirements </vt:lpstr>
      <vt:lpstr>Leak Repair Requirements </vt:lpstr>
      <vt:lpstr>Recovery Techniques</vt:lpstr>
      <vt:lpstr>Recovery Techniques</vt:lpstr>
      <vt:lpstr>Recovery Techniques</vt:lpstr>
      <vt:lpstr>Recovery Techniques</vt:lpstr>
      <vt:lpstr>Recovery Techniques</vt:lpstr>
      <vt:lpstr>Recovery Techniques</vt:lpstr>
      <vt:lpstr>Recharging Techniques</vt:lpstr>
      <vt:lpstr>Recharging Techniques</vt:lpstr>
      <vt:lpstr>Recharging Techniques</vt:lpstr>
      <vt:lpstr>Recharging Techniques</vt:lpstr>
      <vt:lpstr>Recovery Requirements</vt:lpstr>
      <vt:lpstr>Recovery Requirements</vt:lpstr>
      <vt:lpstr>Refrigeration Notes</vt:lpstr>
      <vt:lpstr>Refrigeration Notes</vt:lpstr>
      <vt:lpstr>Refrigeration Notes</vt:lpstr>
      <vt:lpstr>Refrigeration Notes</vt:lpstr>
      <vt:lpstr>Refrigeration Notes</vt:lpstr>
      <vt:lpstr>Refrigeration Notes</vt:lpstr>
      <vt:lpstr>Refrigeration Notes</vt:lpstr>
      <vt:lpstr>Safety</vt:lpstr>
      <vt:lpstr>Safety</vt:lpstr>
      <vt:lpstr>Safety</vt:lpstr>
      <vt:lpstr>Safety</vt:lpstr>
      <vt:lpstr>CLASSIFICATION FOR REFRIGERANTS</vt:lpstr>
      <vt:lpstr>Any Questions?</vt:lpstr>
    </vt:vector>
  </TitlesOfParts>
  <Company>Esco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EPA CERTIFICATION   TRAINING</dc:title>
  <dc:creator>ESCO</dc:creator>
  <cp:lastModifiedBy>Jerry Weiss</cp:lastModifiedBy>
  <cp:revision>1169</cp:revision>
  <cp:lastPrinted>2017-08-07T20:18:49Z</cp:lastPrinted>
  <dcterms:created xsi:type="dcterms:W3CDTF">2002-04-24T15:32:38Z</dcterms:created>
  <dcterms:modified xsi:type="dcterms:W3CDTF">2018-08-07T18:16:14Z</dcterms:modified>
</cp:coreProperties>
</file>